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61" r:id="rId4"/>
    <p:sldId id="260" r:id="rId5"/>
    <p:sldId id="262" r:id="rId6"/>
    <p:sldId id="263" r:id="rId7"/>
    <p:sldId id="266" r:id="rId8"/>
    <p:sldId id="258" r:id="rId9"/>
    <p:sldId id="264" r:id="rId10"/>
    <p:sldId id="259"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28" d="100"/>
          <a:sy n="128" d="100"/>
        </p:scale>
        <p:origin x="48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163572-3A4C-476E-9E67-0817FB3FF37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E0D47F9-0169-4E25-8CBC-EB8120BB5FDD}">
      <dgm:prSet/>
      <dgm:spPr/>
      <dgm:t>
        <a:bodyPr/>
        <a:lstStyle/>
        <a:p>
          <a:r>
            <a:rPr lang="en-IN"/>
            <a:t>Sends a virtual/physical remainder to the patients/caretaker. The virtual remainder can be in the form of a smartphone notification along with a loud broadcast in the form of a siren or a voice assistant. </a:t>
          </a:r>
          <a:endParaRPr lang="en-US"/>
        </a:p>
      </dgm:t>
    </dgm:pt>
    <dgm:pt modelId="{AE8D5BFD-CF3B-413A-B96F-F112A86F6B6B}" type="parTrans" cxnId="{E12C51E0-2069-45EC-999C-E9042D8996DA}">
      <dgm:prSet/>
      <dgm:spPr/>
      <dgm:t>
        <a:bodyPr/>
        <a:lstStyle/>
        <a:p>
          <a:endParaRPr lang="en-US"/>
        </a:p>
      </dgm:t>
    </dgm:pt>
    <dgm:pt modelId="{5ADE06FD-2964-40BE-8387-18FC622BD9E4}" type="sibTrans" cxnId="{E12C51E0-2069-45EC-999C-E9042D8996DA}">
      <dgm:prSet/>
      <dgm:spPr/>
      <dgm:t>
        <a:bodyPr/>
        <a:lstStyle/>
        <a:p>
          <a:endParaRPr lang="en-US"/>
        </a:p>
      </dgm:t>
    </dgm:pt>
    <dgm:pt modelId="{921944AB-56A7-482D-BFB8-732657C1D6DE}">
      <dgm:prSet/>
      <dgm:spPr/>
      <dgm:t>
        <a:bodyPr/>
        <a:lstStyle/>
        <a:p>
          <a:r>
            <a:rPr lang="en-IN"/>
            <a:t>Once the patient/caretaker acknowledges the remainder, then the pill/medicine needs to be dispensed. </a:t>
          </a:r>
          <a:endParaRPr lang="en-US"/>
        </a:p>
      </dgm:t>
    </dgm:pt>
    <dgm:pt modelId="{4E6CA9E2-CDA0-45C2-B257-737C13F2B131}" type="parTrans" cxnId="{BE23E989-469B-4109-89E5-D8F74ECB8D8C}">
      <dgm:prSet/>
      <dgm:spPr/>
      <dgm:t>
        <a:bodyPr/>
        <a:lstStyle/>
        <a:p>
          <a:endParaRPr lang="en-US"/>
        </a:p>
      </dgm:t>
    </dgm:pt>
    <dgm:pt modelId="{7AE8F3ED-20BE-4C02-954F-3332A4F03116}" type="sibTrans" cxnId="{BE23E989-469B-4109-89E5-D8F74ECB8D8C}">
      <dgm:prSet/>
      <dgm:spPr/>
      <dgm:t>
        <a:bodyPr/>
        <a:lstStyle/>
        <a:p>
          <a:endParaRPr lang="en-US"/>
        </a:p>
      </dgm:t>
    </dgm:pt>
    <dgm:pt modelId="{DAD4BFB6-4AC6-44A2-AA9A-437C1A739E0A}">
      <dgm:prSet/>
      <dgm:spPr/>
      <dgm:t>
        <a:bodyPr/>
        <a:lstStyle/>
        <a:p>
          <a:r>
            <a:rPr lang="en-IN"/>
            <a:t>If for any reason the patient/caretaker misses the medicine, an alert will be sent to doctor/caretaker to take further action. </a:t>
          </a:r>
          <a:endParaRPr lang="en-US"/>
        </a:p>
      </dgm:t>
    </dgm:pt>
    <dgm:pt modelId="{6DFBADC2-E270-48D2-8C53-9C0B580C158B}" type="parTrans" cxnId="{731D962C-0E23-43D5-9822-7069F6516894}">
      <dgm:prSet/>
      <dgm:spPr/>
      <dgm:t>
        <a:bodyPr/>
        <a:lstStyle/>
        <a:p>
          <a:endParaRPr lang="en-US"/>
        </a:p>
      </dgm:t>
    </dgm:pt>
    <dgm:pt modelId="{79080E54-3004-4F4D-8BEF-9E407B2FF02C}" type="sibTrans" cxnId="{731D962C-0E23-43D5-9822-7069F6516894}">
      <dgm:prSet/>
      <dgm:spPr/>
      <dgm:t>
        <a:bodyPr/>
        <a:lstStyle/>
        <a:p>
          <a:endParaRPr lang="en-US"/>
        </a:p>
      </dgm:t>
    </dgm:pt>
    <dgm:pt modelId="{AF531525-537D-45DE-A648-2356064A8B90}">
      <dgm:prSet/>
      <dgm:spPr/>
      <dgm:t>
        <a:bodyPr/>
        <a:lstStyle/>
        <a:p>
          <a:r>
            <a:rPr lang="en-IN"/>
            <a:t>Provides access to monitor patients daily intake of the prescription using IoT and collect the data for various research purposes. </a:t>
          </a:r>
          <a:endParaRPr lang="en-US"/>
        </a:p>
      </dgm:t>
    </dgm:pt>
    <dgm:pt modelId="{428F295F-4DC2-4875-96FE-4E6C8DD144F0}" type="parTrans" cxnId="{F00C76A0-6BB2-4D7A-AA8B-1281F92781AE}">
      <dgm:prSet/>
      <dgm:spPr/>
      <dgm:t>
        <a:bodyPr/>
        <a:lstStyle/>
        <a:p>
          <a:endParaRPr lang="en-US"/>
        </a:p>
      </dgm:t>
    </dgm:pt>
    <dgm:pt modelId="{9AAFED7A-03CF-492E-85A4-C043F383DD23}" type="sibTrans" cxnId="{F00C76A0-6BB2-4D7A-AA8B-1281F92781AE}">
      <dgm:prSet/>
      <dgm:spPr/>
      <dgm:t>
        <a:bodyPr/>
        <a:lstStyle/>
        <a:p>
          <a:endParaRPr lang="en-US"/>
        </a:p>
      </dgm:t>
    </dgm:pt>
    <dgm:pt modelId="{C7BFDDD3-BC8F-47EF-B7B1-DEF1AFE259AB}">
      <dgm:prSet/>
      <dgm:spPr/>
      <dgm:t>
        <a:bodyPr/>
        <a:lstStyle/>
        <a:p>
          <a:r>
            <a:rPr lang="en-IN"/>
            <a:t>Can adjust the pill dosage based on patient response to the treatment . </a:t>
          </a:r>
          <a:endParaRPr lang="en-US"/>
        </a:p>
      </dgm:t>
    </dgm:pt>
    <dgm:pt modelId="{753B40AE-8482-4F3D-91A1-F8904162DCE7}" type="parTrans" cxnId="{A17D6529-5C70-4ABE-A09D-EA98AA069242}">
      <dgm:prSet/>
      <dgm:spPr/>
      <dgm:t>
        <a:bodyPr/>
        <a:lstStyle/>
        <a:p>
          <a:endParaRPr lang="en-US"/>
        </a:p>
      </dgm:t>
    </dgm:pt>
    <dgm:pt modelId="{8A452533-5044-41E1-AAB6-CDD968BF229C}" type="sibTrans" cxnId="{A17D6529-5C70-4ABE-A09D-EA98AA069242}">
      <dgm:prSet/>
      <dgm:spPr/>
      <dgm:t>
        <a:bodyPr/>
        <a:lstStyle/>
        <a:p>
          <a:endParaRPr lang="en-US"/>
        </a:p>
      </dgm:t>
    </dgm:pt>
    <dgm:pt modelId="{83BDEFF9-B175-0F40-B0D3-3822509F9536}" type="pres">
      <dgm:prSet presAssocID="{C0163572-3A4C-476E-9E67-0817FB3FF372}" presName="linear" presStyleCnt="0">
        <dgm:presLayoutVars>
          <dgm:animLvl val="lvl"/>
          <dgm:resizeHandles val="exact"/>
        </dgm:presLayoutVars>
      </dgm:prSet>
      <dgm:spPr/>
    </dgm:pt>
    <dgm:pt modelId="{A930133D-F302-FF49-97B9-BE9C3EBB0BE7}" type="pres">
      <dgm:prSet presAssocID="{0E0D47F9-0169-4E25-8CBC-EB8120BB5FDD}" presName="parentText" presStyleLbl="node1" presStyleIdx="0" presStyleCnt="5">
        <dgm:presLayoutVars>
          <dgm:chMax val="0"/>
          <dgm:bulletEnabled val="1"/>
        </dgm:presLayoutVars>
      </dgm:prSet>
      <dgm:spPr/>
    </dgm:pt>
    <dgm:pt modelId="{7FB1E83B-F30A-F141-B624-B0164AA742E0}" type="pres">
      <dgm:prSet presAssocID="{5ADE06FD-2964-40BE-8387-18FC622BD9E4}" presName="spacer" presStyleCnt="0"/>
      <dgm:spPr/>
    </dgm:pt>
    <dgm:pt modelId="{1897B702-7297-FA4C-ADF2-BBC63B4A2EE6}" type="pres">
      <dgm:prSet presAssocID="{921944AB-56A7-482D-BFB8-732657C1D6DE}" presName="parentText" presStyleLbl="node1" presStyleIdx="1" presStyleCnt="5">
        <dgm:presLayoutVars>
          <dgm:chMax val="0"/>
          <dgm:bulletEnabled val="1"/>
        </dgm:presLayoutVars>
      </dgm:prSet>
      <dgm:spPr/>
    </dgm:pt>
    <dgm:pt modelId="{3C5C0C08-96EA-0845-8042-CFCEA80D0983}" type="pres">
      <dgm:prSet presAssocID="{7AE8F3ED-20BE-4C02-954F-3332A4F03116}" presName="spacer" presStyleCnt="0"/>
      <dgm:spPr/>
    </dgm:pt>
    <dgm:pt modelId="{6AD76BD3-D803-6B43-85B4-4762C45FF3A4}" type="pres">
      <dgm:prSet presAssocID="{DAD4BFB6-4AC6-44A2-AA9A-437C1A739E0A}" presName="parentText" presStyleLbl="node1" presStyleIdx="2" presStyleCnt="5">
        <dgm:presLayoutVars>
          <dgm:chMax val="0"/>
          <dgm:bulletEnabled val="1"/>
        </dgm:presLayoutVars>
      </dgm:prSet>
      <dgm:spPr/>
    </dgm:pt>
    <dgm:pt modelId="{AE8D406E-A82A-E44B-B577-514A8907EBEB}" type="pres">
      <dgm:prSet presAssocID="{79080E54-3004-4F4D-8BEF-9E407B2FF02C}" presName="spacer" presStyleCnt="0"/>
      <dgm:spPr/>
    </dgm:pt>
    <dgm:pt modelId="{11869EDB-836C-2E43-8BB3-04029FF6ECCF}" type="pres">
      <dgm:prSet presAssocID="{AF531525-537D-45DE-A648-2356064A8B90}" presName="parentText" presStyleLbl="node1" presStyleIdx="3" presStyleCnt="5">
        <dgm:presLayoutVars>
          <dgm:chMax val="0"/>
          <dgm:bulletEnabled val="1"/>
        </dgm:presLayoutVars>
      </dgm:prSet>
      <dgm:spPr/>
    </dgm:pt>
    <dgm:pt modelId="{0E116133-5C30-8B48-BE74-16044D317EFB}" type="pres">
      <dgm:prSet presAssocID="{9AAFED7A-03CF-492E-85A4-C043F383DD23}" presName="spacer" presStyleCnt="0"/>
      <dgm:spPr/>
    </dgm:pt>
    <dgm:pt modelId="{AA0540AD-A425-8C46-B758-9620318BD571}" type="pres">
      <dgm:prSet presAssocID="{C7BFDDD3-BC8F-47EF-B7B1-DEF1AFE259AB}" presName="parentText" presStyleLbl="node1" presStyleIdx="4" presStyleCnt="5">
        <dgm:presLayoutVars>
          <dgm:chMax val="0"/>
          <dgm:bulletEnabled val="1"/>
        </dgm:presLayoutVars>
      </dgm:prSet>
      <dgm:spPr/>
    </dgm:pt>
  </dgm:ptLst>
  <dgm:cxnLst>
    <dgm:cxn modelId="{64001019-AC81-8644-8413-2BD03FEFA822}" type="presOf" srcId="{AF531525-537D-45DE-A648-2356064A8B90}" destId="{11869EDB-836C-2E43-8BB3-04029FF6ECCF}" srcOrd="0" destOrd="0" presId="urn:microsoft.com/office/officeart/2005/8/layout/vList2"/>
    <dgm:cxn modelId="{4789AA20-D291-514C-9D06-BBD056FF124E}" type="presOf" srcId="{DAD4BFB6-4AC6-44A2-AA9A-437C1A739E0A}" destId="{6AD76BD3-D803-6B43-85B4-4762C45FF3A4}" srcOrd="0" destOrd="0" presId="urn:microsoft.com/office/officeart/2005/8/layout/vList2"/>
    <dgm:cxn modelId="{A17D6529-5C70-4ABE-A09D-EA98AA069242}" srcId="{C0163572-3A4C-476E-9E67-0817FB3FF372}" destId="{C7BFDDD3-BC8F-47EF-B7B1-DEF1AFE259AB}" srcOrd="4" destOrd="0" parTransId="{753B40AE-8482-4F3D-91A1-F8904162DCE7}" sibTransId="{8A452533-5044-41E1-AAB6-CDD968BF229C}"/>
    <dgm:cxn modelId="{731D962C-0E23-43D5-9822-7069F6516894}" srcId="{C0163572-3A4C-476E-9E67-0817FB3FF372}" destId="{DAD4BFB6-4AC6-44A2-AA9A-437C1A739E0A}" srcOrd="2" destOrd="0" parTransId="{6DFBADC2-E270-48D2-8C53-9C0B580C158B}" sibTransId="{79080E54-3004-4F4D-8BEF-9E407B2FF02C}"/>
    <dgm:cxn modelId="{CB21F533-8E62-7B40-B47D-5FFA15AA490A}" type="presOf" srcId="{921944AB-56A7-482D-BFB8-732657C1D6DE}" destId="{1897B702-7297-FA4C-ADF2-BBC63B4A2EE6}" srcOrd="0" destOrd="0" presId="urn:microsoft.com/office/officeart/2005/8/layout/vList2"/>
    <dgm:cxn modelId="{37E3E53D-3DB6-544A-BDE2-F9C77E5ABC06}" type="presOf" srcId="{C7BFDDD3-BC8F-47EF-B7B1-DEF1AFE259AB}" destId="{AA0540AD-A425-8C46-B758-9620318BD571}" srcOrd="0" destOrd="0" presId="urn:microsoft.com/office/officeart/2005/8/layout/vList2"/>
    <dgm:cxn modelId="{17F17F63-40FD-414D-8A58-F1BDEA3F8D68}" type="presOf" srcId="{C0163572-3A4C-476E-9E67-0817FB3FF372}" destId="{83BDEFF9-B175-0F40-B0D3-3822509F9536}" srcOrd="0" destOrd="0" presId="urn:microsoft.com/office/officeart/2005/8/layout/vList2"/>
    <dgm:cxn modelId="{BE23E989-469B-4109-89E5-D8F74ECB8D8C}" srcId="{C0163572-3A4C-476E-9E67-0817FB3FF372}" destId="{921944AB-56A7-482D-BFB8-732657C1D6DE}" srcOrd="1" destOrd="0" parTransId="{4E6CA9E2-CDA0-45C2-B257-737C13F2B131}" sibTransId="{7AE8F3ED-20BE-4C02-954F-3332A4F03116}"/>
    <dgm:cxn modelId="{F00C76A0-6BB2-4D7A-AA8B-1281F92781AE}" srcId="{C0163572-3A4C-476E-9E67-0817FB3FF372}" destId="{AF531525-537D-45DE-A648-2356064A8B90}" srcOrd="3" destOrd="0" parTransId="{428F295F-4DC2-4875-96FE-4E6C8DD144F0}" sibTransId="{9AAFED7A-03CF-492E-85A4-C043F383DD23}"/>
    <dgm:cxn modelId="{E12C51E0-2069-45EC-999C-E9042D8996DA}" srcId="{C0163572-3A4C-476E-9E67-0817FB3FF372}" destId="{0E0D47F9-0169-4E25-8CBC-EB8120BB5FDD}" srcOrd="0" destOrd="0" parTransId="{AE8D5BFD-CF3B-413A-B96F-F112A86F6B6B}" sibTransId="{5ADE06FD-2964-40BE-8387-18FC622BD9E4}"/>
    <dgm:cxn modelId="{E5413EF4-934A-5248-8EE3-84CCB4B2B141}" type="presOf" srcId="{0E0D47F9-0169-4E25-8CBC-EB8120BB5FDD}" destId="{A930133D-F302-FF49-97B9-BE9C3EBB0BE7}" srcOrd="0" destOrd="0" presId="urn:microsoft.com/office/officeart/2005/8/layout/vList2"/>
    <dgm:cxn modelId="{E0CA89C7-E03F-2048-89A7-9F363348D96D}" type="presParOf" srcId="{83BDEFF9-B175-0F40-B0D3-3822509F9536}" destId="{A930133D-F302-FF49-97B9-BE9C3EBB0BE7}" srcOrd="0" destOrd="0" presId="urn:microsoft.com/office/officeart/2005/8/layout/vList2"/>
    <dgm:cxn modelId="{61ADD5D0-80EF-4940-872E-9BCBF2608BFF}" type="presParOf" srcId="{83BDEFF9-B175-0F40-B0D3-3822509F9536}" destId="{7FB1E83B-F30A-F141-B624-B0164AA742E0}" srcOrd="1" destOrd="0" presId="urn:microsoft.com/office/officeart/2005/8/layout/vList2"/>
    <dgm:cxn modelId="{1631DE1E-4A8A-BF47-AC6D-56014FD8966B}" type="presParOf" srcId="{83BDEFF9-B175-0F40-B0D3-3822509F9536}" destId="{1897B702-7297-FA4C-ADF2-BBC63B4A2EE6}" srcOrd="2" destOrd="0" presId="urn:microsoft.com/office/officeart/2005/8/layout/vList2"/>
    <dgm:cxn modelId="{C82A1DE2-BB44-7043-83F6-1690259FBEBE}" type="presParOf" srcId="{83BDEFF9-B175-0F40-B0D3-3822509F9536}" destId="{3C5C0C08-96EA-0845-8042-CFCEA80D0983}" srcOrd="3" destOrd="0" presId="urn:microsoft.com/office/officeart/2005/8/layout/vList2"/>
    <dgm:cxn modelId="{D04262EE-ED10-5442-BEC5-EC75499C5414}" type="presParOf" srcId="{83BDEFF9-B175-0F40-B0D3-3822509F9536}" destId="{6AD76BD3-D803-6B43-85B4-4762C45FF3A4}" srcOrd="4" destOrd="0" presId="urn:microsoft.com/office/officeart/2005/8/layout/vList2"/>
    <dgm:cxn modelId="{800DAD70-CEE2-8F49-8FAF-DBF152CEC0D7}" type="presParOf" srcId="{83BDEFF9-B175-0F40-B0D3-3822509F9536}" destId="{AE8D406E-A82A-E44B-B577-514A8907EBEB}" srcOrd="5" destOrd="0" presId="urn:microsoft.com/office/officeart/2005/8/layout/vList2"/>
    <dgm:cxn modelId="{75D78A6C-3E53-6646-AC7B-42F76B388E7D}" type="presParOf" srcId="{83BDEFF9-B175-0F40-B0D3-3822509F9536}" destId="{11869EDB-836C-2E43-8BB3-04029FF6ECCF}" srcOrd="6" destOrd="0" presId="urn:microsoft.com/office/officeart/2005/8/layout/vList2"/>
    <dgm:cxn modelId="{FF50A85F-0981-E249-B520-A2ADD90C9B8F}" type="presParOf" srcId="{83BDEFF9-B175-0F40-B0D3-3822509F9536}" destId="{0E116133-5C30-8B48-BE74-16044D317EFB}" srcOrd="7" destOrd="0" presId="urn:microsoft.com/office/officeart/2005/8/layout/vList2"/>
    <dgm:cxn modelId="{158166C2-1918-C548-860B-FD97D41FE2A3}" type="presParOf" srcId="{83BDEFF9-B175-0F40-B0D3-3822509F9536}" destId="{AA0540AD-A425-8C46-B758-9620318BD57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0133D-F302-FF49-97B9-BE9C3EBB0BE7}">
      <dsp:nvSpPr>
        <dsp:cNvPr id="0" name=""/>
        <dsp:cNvSpPr/>
      </dsp:nvSpPr>
      <dsp:spPr>
        <a:xfrm>
          <a:off x="0" y="321053"/>
          <a:ext cx="4935407" cy="966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Sends a virtual/physical remainder to the patients/caretaker. The virtual remainder can be in the form of a smartphone notification along with a loud broadcast in the form of a siren or a voice assistant. </a:t>
          </a:r>
          <a:endParaRPr lang="en-US" sz="1400" kern="1200"/>
        </a:p>
      </dsp:txBody>
      <dsp:txXfrm>
        <a:off x="47177" y="368230"/>
        <a:ext cx="4841053" cy="872066"/>
      </dsp:txXfrm>
    </dsp:sp>
    <dsp:sp modelId="{1897B702-7297-FA4C-ADF2-BBC63B4A2EE6}">
      <dsp:nvSpPr>
        <dsp:cNvPr id="0" name=""/>
        <dsp:cNvSpPr/>
      </dsp:nvSpPr>
      <dsp:spPr>
        <a:xfrm>
          <a:off x="0" y="1327793"/>
          <a:ext cx="4935407" cy="966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Once the patient/caretaker acknowledges the remainder, then the pill/medicine needs to be dispensed. </a:t>
          </a:r>
          <a:endParaRPr lang="en-US" sz="1400" kern="1200"/>
        </a:p>
      </dsp:txBody>
      <dsp:txXfrm>
        <a:off x="47177" y="1374970"/>
        <a:ext cx="4841053" cy="872066"/>
      </dsp:txXfrm>
    </dsp:sp>
    <dsp:sp modelId="{6AD76BD3-D803-6B43-85B4-4762C45FF3A4}">
      <dsp:nvSpPr>
        <dsp:cNvPr id="0" name=""/>
        <dsp:cNvSpPr/>
      </dsp:nvSpPr>
      <dsp:spPr>
        <a:xfrm>
          <a:off x="0" y="2334533"/>
          <a:ext cx="4935407" cy="966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If for any reason the patient/caretaker misses the medicine, an alert will be sent to doctor/caretaker to take further action. </a:t>
          </a:r>
          <a:endParaRPr lang="en-US" sz="1400" kern="1200"/>
        </a:p>
      </dsp:txBody>
      <dsp:txXfrm>
        <a:off x="47177" y="2381710"/>
        <a:ext cx="4841053" cy="872066"/>
      </dsp:txXfrm>
    </dsp:sp>
    <dsp:sp modelId="{11869EDB-836C-2E43-8BB3-04029FF6ECCF}">
      <dsp:nvSpPr>
        <dsp:cNvPr id="0" name=""/>
        <dsp:cNvSpPr/>
      </dsp:nvSpPr>
      <dsp:spPr>
        <a:xfrm>
          <a:off x="0" y="3341273"/>
          <a:ext cx="4935407" cy="966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Provides access to monitor patients daily intake of the prescription using IoT and collect the data for various research purposes. </a:t>
          </a:r>
          <a:endParaRPr lang="en-US" sz="1400" kern="1200"/>
        </a:p>
      </dsp:txBody>
      <dsp:txXfrm>
        <a:off x="47177" y="3388450"/>
        <a:ext cx="4841053" cy="872066"/>
      </dsp:txXfrm>
    </dsp:sp>
    <dsp:sp modelId="{AA0540AD-A425-8C46-B758-9620318BD571}">
      <dsp:nvSpPr>
        <dsp:cNvPr id="0" name=""/>
        <dsp:cNvSpPr/>
      </dsp:nvSpPr>
      <dsp:spPr>
        <a:xfrm>
          <a:off x="0" y="4348013"/>
          <a:ext cx="4935407" cy="966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Can adjust the pill dosage based on patient response to the treatment . </a:t>
          </a:r>
          <a:endParaRPr lang="en-US" sz="1400" kern="1200"/>
        </a:p>
      </dsp:txBody>
      <dsp:txXfrm>
        <a:off x="47177" y="4395190"/>
        <a:ext cx="4841053" cy="8720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4/22/23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4/22/23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4/22/23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4/22/23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4/22/23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4/22/23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4/22/23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4/22/23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4/22/23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4/22/23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4/22/23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4/22/23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3.sv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hyperlink" Target="https://commons.wikimedia.org/wiki/Category:Pill_organizers" TargetMode="External"/><Relationship Id="rId7" Type="http://schemas.openxmlformats.org/officeDocument/2006/relationships/hyperlink" Target="http://www.leancrew.com/all-this/2014/12/going-postal/" TargetMode="External"/><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image" Target="../media/image19.jpg"/><Relationship Id="rId5" Type="http://schemas.microsoft.com/office/2007/relationships/hdphoto" Target="../media/hdphoto2.wdp"/><Relationship Id="rId10"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hyperlink" Target="https://www.flickr.com/photos/dvortygirl/266185634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D9FC-6392-1F78-E13D-B3712599EACD}"/>
              </a:ext>
            </a:extLst>
          </p:cNvPr>
          <p:cNvSpPr>
            <a:spLocks noGrp="1"/>
          </p:cNvSpPr>
          <p:nvPr>
            <p:ph type="ctrTitle"/>
          </p:nvPr>
        </p:nvSpPr>
        <p:spPr>
          <a:xfrm>
            <a:off x="954158" y="3081130"/>
            <a:ext cx="9551503" cy="974035"/>
          </a:xfrm>
        </p:spPr>
        <p:txBody>
          <a:bodyPr/>
          <a:lstStyle/>
          <a:p>
            <a:r>
              <a:rPr lang="en-IN" sz="6000" b="1" i="0" dirty="0">
                <a:solidFill>
                  <a:srgbClr val="19171A"/>
                </a:solidFill>
                <a:effectLst/>
                <a:latin typeface="lato" panose="020F0502020204030203" pitchFamily="34" charset="0"/>
              </a:rPr>
              <a:t>Industry Specific Solutions Hackathon</a:t>
            </a:r>
            <a:br>
              <a:rPr lang="en-IN" b="1" i="0" dirty="0">
                <a:solidFill>
                  <a:srgbClr val="19171A"/>
                </a:solidFill>
                <a:effectLst/>
                <a:latin typeface="lato" panose="020F0502020204030203" pitchFamily="34" charset="0"/>
              </a:rPr>
            </a:br>
            <a:endParaRPr lang="en-US" dirty="0"/>
          </a:p>
        </p:txBody>
      </p:sp>
      <p:sp>
        <p:nvSpPr>
          <p:cNvPr id="3" name="Subtitle 2">
            <a:extLst>
              <a:ext uri="{FF2B5EF4-FFF2-40B4-BE49-F238E27FC236}">
                <a16:creationId xmlns:a16="http://schemas.microsoft.com/office/drawing/2014/main" id="{B63B7D08-0E62-47EB-8F92-0261A4AE9ACA}"/>
              </a:ext>
            </a:extLst>
          </p:cNvPr>
          <p:cNvSpPr>
            <a:spLocks noGrp="1"/>
          </p:cNvSpPr>
          <p:nvPr>
            <p:ph type="subTitle" idx="1"/>
          </p:nvPr>
        </p:nvSpPr>
        <p:spPr>
          <a:xfrm>
            <a:off x="175326" y="4892947"/>
            <a:ext cx="8849404" cy="1069848"/>
          </a:xfrm>
        </p:spPr>
        <p:txBody>
          <a:bodyPr>
            <a:normAutofit/>
          </a:bodyPr>
          <a:lstStyle/>
          <a:p>
            <a:r>
              <a:rPr lang="en-US" dirty="0"/>
              <a:t>Team name		: Dwaj Tech</a:t>
            </a:r>
          </a:p>
          <a:p>
            <a:r>
              <a:rPr lang="en-US" dirty="0"/>
              <a:t>Team Member	: K. Bharadwaj – Innovator/Product Developer</a:t>
            </a:r>
          </a:p>
        </p:txBody>
      </p:sp>
      <p:sp>
        <p:nvSpPr>
          <p:cNvPr id="5" name="Google Shape;348;p2">
            <a:extLst>
              <a:ext uri="{FF2B5EF4-FFF2-40B4-BE49-F238E27FC236}">
                <a16:creationId xmlns:a16="http://schemas.microsoft.com/office/drawing/2014/main" id="{19126DA6-50C9-B2B7-FA69-A6832649CE79}"/>
              </a:ext>
            </a:extLst>
          </p:cNvPr>
          <p:cNvSpPr txBox="1"/>
          <p:nvPr/>
        </p:nvSpPr>
        <p:spPr>
          <a:xfrm>
            <a:off x="10337681" y="5770659"/>
            <a:ext cx="1854319"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pic>
        <p:nvPicPr>
          <p:cNvPr id="6" name="Picture 5">
            <a:extLst>
              <a:ext uri="{FF2B5EF4-FFF2-40B4-BE49-F238E27FC236}">
                <a16:creationId xmlns:a16="http://schemas.microsoft.com/office/drawing/2014/main" id="{1705F590-E4D2-0F9F-B438-B89127F824F4}"/>
              </a:ext>
            </a:extLst>
          </p:cNvPr>
          <p:cNvPicPr>
            <a:picLocks noChangeAspect="1"/>
          </p:cNvPicPr>
          <p:nvPr/>
        </p:nvPicPr>
        <p:blipFill>
          <a:blip r:embed="rId2"/>
          <a:stretch>
            <a:fillRect/>
          </a:stretch>
        </p:blipFill>
        <p:spPr>
          <a:xfrm>
            <a:off x="9999089" y="6254324"/>
            <a:ext cx="2057400" cy="438150"/>
          </a:xfrm>
          <a:prstGeom prst="rect">
            <a:avLst/>
          </a:prstGeom>
        </p:spPr>
      </p:pic>
    </p:spTree>
    <p:extLst>
      <p:ext uri="{BB962C8B-B14F-4D97-AF65-F5344CB8AC3E}">
        <p14:creationId xmlns:p14="http://schemas.microsoft.com/office/powerpoint/2010/main" val="2023084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6F018C-DC56-F462-20A2-B3E88915FD74}"/>
              </a:ext>
            </a:extLst>
          </p:cNvPr>
          <p:cNvSpPr>
            <a:spLocks noGrp="1"/>
          </p:cNvSpPr>
          <p:nvPr>
            <p:ph type="title"/>
          </p:nvPr>
        </p:nvSpPr>
        <p:spPr>
          <a:xfrm>
            <a:off x="4970109" y="484632"/>
            <a:ext cx="6730277" cy="1609344"/>
          </a:xfrm>
          <a:ln>
            <a:noFill/>
          </a:ln>
        </p:spPr>
        <p:txBody>
          <a:bodyPr>
            <a:normAutofit/>
          </a:bodyPr>
          <a:lstStyle/>
          <a:p>
            <a:r>
              <a:rPr lang="en" sz="4800">
                <a:highlight>
                  <a:srgbClr val="FFFFFF"/>
                </a:highlight>
              </a:rPr>
              <a:t>Tools or resources can be used</a:t>
            </a:r>
            <a:endParaRPr lang="en-US" sz="4800"/>
          </a:p>
        </p:txBody>
      </p:sp>
      <p:pic>
        <p:nvPicPr>
          <p:cNvPr id="15" name="Picture 14" descr="Electronic components on a white background">
            <a:extLst>
              <a:ext uri="{FF2B5EF4-FFF2-40B4-BE49-F238E27FC236}">
                <a16:creationId xmlns:a16="http://schemas.microsoft.com/office/drawing/2014/main" id="{CDDE8A4A-1705-08A7-BBCA-77994491C570}"/>
              </a:ext>
            </a:extLst>
          </p:cNvPr>
          <p:cNvPicPr>
            <a:picLocks noChangeAspect="1"/>
          </p:cNvPicPr>
          <p:nvPr/>
        </p:nvPicPr>
        <p:blipFill rotWithShape="1">
          <a:blip r:embed="rId4"/>
          <a:srcRect l="54773" r="-1" b="-1"/>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4B62724F-DE5C-617D-DCD6-D85D0F96B575}"/>
              </a:ext>
            </a:extLst>
          </p:cNvPr>
          <p:cNvSpPr>
            <a:spLocks noGrp="1"/>
          </p:cNvSpPr>
          <p:nvPr>
            <p:ph idx="1"/>
          </p:nvPr>
        </p:nvSpPr>
        <p:spPr>
          <a:xfrm>
            <a:off x="4970109" y="2121408"/>
            <a:ext cx="6730276" cy="4050792"/>
          </a:xfrm>
        </p:spPr>
        <p:txBody>
          <a:bodyPr>
            <a:normAutofit/>
          </a:bodyPr>
          <a:lstStyle/>
          <a:p>
            <a:pPr marL="274320" lvl="1" indent="0">
              <a:buNone/>
            </a:pPr>
            <a:r>
              <a:rPr lang="en-US" sz="1500"/>
              <a:t>If my proposal gets selected, I am planning to use the following Azure services for further product development</a:t>
            </a:r>
          </a:p>
          <a:p>
            <a:r>
              <a:rPr lang="en-US" sz="1500"/>
              <a:t>Azure IoT HUB</a:t>
            </a:r>
          </a:p>
          <a:p>
            <a:endParaRPr lang="en-US" sz="1500"/>
          </a:p>
          <a:p>
            <a:r>
              <a:rPr lang="en-US" sz="1500"/>
              <a:t>Azure IoT Central</a:t>
            </a:r>
          </a:p>
          <a:p>
            <a:endParaRPr lang="en-US" sz="1500"/>
          </a:p>
          <a:p>
            <a:r>
              <a:rPr lang="en-US" sz="1500"/>
              <a:t>Azure IoT Edge</a:t>
            </a:r>
          </a:p>
          <a:p>
            <a:endParaRPr lang="en-US" sz="1500"/>
          </a:p>
          <a:p>
            <a:r>
              <a:rPr lang="en-US" sz="1500"/>
              <a:t>Azure Cloud database</a:t>
            </a:r>
          </a:p>
          <a:p>
            <a:endParaRPr lang="en-US" sz="1500"/>
          </a:p>
          <a:p>
            <a:r>
              <a:rPr lang="en-US" sz="1500"/>
              <a:t>Azure FREERTOS</a:t>
            </a:r>
          </a:p>
        </p:txBody>
      </p:sp>
      <p:grpSp>
        <p:nvGrpSpPr>
          <p:cNvPr id="21" name="Group 2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868722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08F10-B54B-52BA-31D5-B45D031C834C}"/>
              </a:ext>
            </a:extLst>
          </p:cNvPr>
          <p:cNvSpPr>
            <a:spLocks noGrp="1"/>
          </p:cNvSpPr>
          <p:nvPr>
            <p:ph type="title"/>
          </p:nvPr>
        </p:nvSpPr>
        <p:spPr>
          <a:xfrm>
            <a:off x="8156350" y="484632"/>
            <a:ext cx="3702575" cy="1870942"/>
          </a:xfrm>
          <a:ln>
            <a:noFill/>
          </a:ln>
        </p:spPr>
        <p:txBody>
          <a:bodyPr>
            <a:normAutofit/>
          </a:bodyPr>
          <a:lstStyle/>
          <a:p>
            <a:r>
              <a:rPr lang="en-US" sz="3200" dirty="0"/>
              <a:t>Thanks for your time</a:t>
            </a:r>
          </a:p>
        </p:txBody>
      </p:sp>
      <p:pic>
        <p:nvPicPr>
          <p:cNvPr id="7" name="Graphic 6" descr="Smiling Face with No Fill">
            <a:extLst>
              <a:ext uri="{FF2B5EF4-FFF2-40B4-BE49-F238E27FC236}">
                <a16:creationId xmlns:a16="http://schemas.microsoft.com/office/drawing/2014/main" id="{09C7A60B-E753-229A-E9F0-9BADE80485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1083" y="640080"/>
            <a:ext cx="5588101" cy="5588101"/>
          </a:xfrm>
          <a:prstGeom prst="rect">
            <a:avLst/>
          </a:prstGeom>
        </p:spPr>
      </p:pic>
      <p:sp>
        <p:nvSpPr>
          <p:cNvPr id="3" name="Content Placeholder 2">
            <a:extLst>
              <a:ext uri="{FF2B5EF4-FFF2-40B4-BE49-F238E27FC236}">
                <a16:creationId xmlns:a16="http://schemas.microsoft.com/office/drawing/2014/main" id="{C5001ED8-4FD2-5B29-2F59-F921A9437E8A}"/>
              </a:ext>
            </a:extLst>
          </p:cNvPr>
          <p:cNvSpPr>
            <a:spLocks noGrp="1"/>
          </p:cNvSpPr>
          <p:nvPr>
            <p:ph idx="1"/>
          </p:nvPr>
        </p:nvSpPr>
        <p:spPr>
          <a:xfrm>
            <a:off x="7951304" y="3637722"/>
            <a:ext cx="3702575" cy="2534478"/>
          </a:xfrm>
        </p:spPr>
        <p:txBody>
          <a:bodyPr>
            <a:normAutofit/>
          </a:bodyPr>
          <a:lstStyle/>
          <a:p>
            <a:r>
              <a:rPr lang="en-US" dirty="0"/>
              <a:t>Regards</a:t>
            </a:r>
          </a:p>
          <a:p>
            <a:pPr lvl="1"/>
            <a:r>
              <a:rPr lang="en-US" sz="2000" dirty="0"/>
              <a:t>Kollepara Bharadwaj (Dwaj Tech)</a:t>
            </a:r>
          </a:p>
          <a:p>
            <a:pPr lvl="2"/>
            <a:r>
              <a:rPr lang="en-US" sz="1800" dirty="0"/>
              <a:t>Ph. No: +91-7013145530</a:t>
            </a:r>
          </a:p>
          <a:p>
            <a:pPr lvl="2"/>
            <a:endParaRPr lang="en-US" sz="1800" dirty="0"/>
          </a:p>
          <a:p>
            <a:pPr lvl="2"/>
            <a:r>
              <a:rPr lang="en-US" sz="1800" dirty="0"/>
              <a:t>E-mail: bharadwaj18k@gmail.com</a:t>
            </a:r>
          </a:p>
          <a:p>
            <a:pPr lvl="1"/>
            <a:endParaRPr lang="en-US" sz="2000" dirty="0"/>
          </a:p>
        </p:txBody>
      </p:sp>
      <p:grpSp>
        <p:nvGrpSpPr>
          <p:cNvPr id="12" name="Group 11">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81153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212B-09BB-5700-F770-3D999DC5E587}"/>
              </a:ext>
            </a:extLst>
          </p:cNvPr>
          <p:cNvSpPr>
            <a:spLocks noGrp="1"/>
          </p:cNvSpPr>
          <p:nvPr>
            <p:ph type="title"/>
          </p:nvPr>
        </p:nvSpPr>
        <p:spPr>
          <a:xfrm>
            <a:off x="1069848" y="484632"/>
            <a:ext cx="10058400" cy="867090"/>
          </a:xfrm>
        </p:spPr>
        <p:txBody>
          <a:bodyPr/>
          <a:lstStyle/>
          <a:p>
            <a:r>
              <a:rPr lang="en-US" dirty="0"/>
              <a:t>Problem Statements</a:t>
            </a:r>
          </a:p>
        </p:txBody>
      </p:sp>
      <p:sp>
        <p:nvSpPr>
          <p:cNvPr id="3" name="Content Placeholder 2">
            <a:extLst>
              <a:ext uri="{FF2B5EF4-FFF2-40B4-BE49-F238E27FC236}">
                <a16:creationId xmlns:a16="http://schemas.microsoft.com/office/drawing/2014/main" id="{FF4B3BC1-1471-90F1-CCA6-58FDB513DB57}"/>
              </a:ext>
            </a:extLst>
          </p:cNvPr>
          <p:cNvSpPr>
            <a:spLocks noGrp="1"/>
          </p:cNvSpPr>
          <p:nvPr>
            <p:ph idx="1"/>
          </p:nvPr>
        </p:nvSpPr>
        <p:spPr>
          <a:xfrm>
            <a:off x="1063752" y="2435086"/>
            <a:ext cx="10058400" cy="3938281"/>
          </a:xfrm>
        </p:spPr>
        <p:txBody>
          <a:bodyPr/>
          <a:lstStyle/>
          <a:p>
            <a:pPr>
              <a:buFont typeface="+mj-lt"/>
              <a:buAutoNum type="arabicPeriod"/>
            </a:pPr>
            <a:r>
              <a:rPr lang="en-IN" sz="1800" dirty="0">
                <a:solidFill>
                  <a:srgbClr val="666666"/>
                </a:solidFill>
                <a:effectLst/>
              </a:rPr>
              <a:t>In the current busy world, it is becoming difficult for patients to follow the timelines, quantity, type of medications as per the doctor's prescriptions. Taking medicine as prescribed is very important for the patient's recovery. </a:t>
            </a:r>
          </a:p>
          <a:p>
            <a:pPr>
              <a:buFont typeface="+mj-lt"/>
              <a:buAutoNum type="arabicPeriod"/>
            </a:pPr>
            <a:r>
              <a:rPr lang="en-IN" sz="1800" dirty="0">
                <a:solidFill>
                  <a:srgbClr val="666666"/>
                </a:solidFill>
                <a:effectLst/>
              </a:rPr>
              <a:t>Patients may not take the right medicine in the right quantity at right time in absence of doctor or care giver. Also, chance of human errors are obvious. </a:t>
            </a:r>
          </a:p>
          <a:p>
            <a:pPr>
              <a:buFont typeface="+mj-lt"/>
              <a:buAutoNum type="arabicPeriod"/>
            </a:pPr>
            <a:r>
              <a:rPr lang="en-IN" sz="1800" dirty="0">
                <a:solidFill>
                  <a:srgbClr val="666666"/>
                </a:solidFill>
                <a:effectLst/>
              </a:rPr>
              <a:t>On various circumstances, the patient may take multiple pills, in absence of doctor or the caretaker such as taking medicines in home etc. </a:t>
            </a:r>
          </a:p>
          <a:p>
            <a:pPr>
              <a:buFont typeface="+mj-lt"/>
              <a:buAutoNum type="arabicPeriod"/>
            </a:pPr>
            <a:r>
              <a:rPr lang="en-IN" sz="1800" dirty="0">
                <a:solidFill>
                  <a:srgbClr val="666666"/>
                </a:solidFill>
                <a:effectLst/>
              </a:rPr>
              <a:t>Patients may even forget to take the medicine, due to their busy schedule or other health issues, old age issues etc. </a:t>
            </a:r>
          </a:p>
          <a:p>
            <a:pPr>
              <a:buFont typeface="+mj-lt"/>
              <a:buAutoNum type="arabicPeriod"/>
            </a:pPr>
            <a:r>
              <a:rPr lang="en-IN" sz="1800" dirty="0">
                <a:solidFill>
                  <a:srgbClr val="666666"/>
                </a:solidFill>
                <a:effectLst/>
              </a:rPr>
              <a:t>Free access of the medicines of patients to others in uncontrolled situations like in homes, hostels etc may lead to dangerous consequences. </a:t>
            </a:r>
          </a:p>
        </p:txBody>
      </p:sp>
      <p:sp>
        <p:nvSpPr>
          <p:cNvPr id="4" name="TextBox 3">
            <a:extLst>
              <a:ext uri="{FF2B5EF4-FFF2-40B4-BE49-F238E27FC236}">
                <a16:creationId xmlns:a16="http://schemas.microsoft.com/office/drawing/2014/main" id="{C7BD3F9C-00FA-5559-DE16-3E6ABBD59BA1}"/>
              </a:ext>
            </a:extLst>
          </p:cNvPr>
          <p:cNvSpPr txBox="1"/>
          <p:nvPr/>
        </p:nvSpPr>
        <p:spPr>
          <a:xfrm>
            <a:off x="1063752" y="1351722"/>
            <a:ext cx="10270699" cy="1754326"/>
          </a:xfrm>
          <a:prstGeom prst="rect">
            <a:avLst/>
          </a:prstGeom>
          <a:noFill/>
        </p:spPr>
        <p:txBody>
          <a:bodyPr wrap="square" rtlCol="0">
            <a:spAutoFit/>
          </a:bodyPr>
          <a:lstStyle/>
          <a:p>
            <a:r>
              <a:rPr lang="en-US" b="1" dirty="0"/>
              <a:t>Target Industry	:	Healthcare </a:t>
            </a:r>
          </a:p>
          <a:p>
            <a:r>
              <a:rPr lang="en-US" b="0" i="0" dirty="0">
                <a:solidFill>
                  <a:srgbClr val="4A4548"/>
                </a:solidFill>
                <a:effectLst/>
                <a:latin typeface="lato" panose="020F0502020204030203" pitchFamily="34" charset="0"/>
              </a:rPr>
              <a:t>			</a:t>
            </a:r>
            <a:r>
              <a:rPr lang="en-US" b="1" i="0" dirty="0">
                <a:solidFill>
                  <a:srgbClr val="4A4548"/>
                </a:solidFill>
                <a:effectLst/>
              </a:rPr>
              <a:t>&gt; </a:t>
            </a:r>
            <a:r>
              <a:rPr lang="en-IN" b="1" i="0" dirty="0">
                <a:solidFill>
                  <a:srgbClr val="4A4548"/>
                </a:solidFill>
                <a:effectLst/>
              </a:rPr>
              <a:t>Personalized medicine &amp; healthcare services</a:t>
            </a:r>
            <a:br>
              <a:rPr lang="en-IN" b="1" i="0" dirty="0">
                <a:solidFill>
                  <a:srgbClr val="4A4548"/>
                </a:solidFill>
                <a:effectLst/>
              </a:rPr>
            </a:br>
            <a:r>
              <a:rPr lang="en-IN" b="1" i="0" dirty="0">
                <a:solidFill>
                  <a:srgbClr val="4A4548"/>
                </a:solidFill>
                <a:effectLst/>
              </a:rPr>
              <a:t>			&gt; Innovative Solutions for Virtual patient care</a:t>
            </a:r>
          </a:p>
          <a:p>
            <a:endParaRPr lang="en-IN" b="0" i="0" dirty="0">
              <a:solidFill>
                <a:srgbClr val="4A4548"/>
              </a:solidFill>
              <a:effectLst/>
              <a:latin typeface="lato" panose="020F0502020204030203" pitchFamily="34" charset="0"/>
            </a:endParaRPr>
          </a:p>
          <a:p>
            <a:endParaRPr lang="en-US" dirty="0"/>
          </a:p>
          <a:p>
            <a:endParaRPr lang="en-US" dirty="0"/>
          </a:p>
        </p:txBody>
      </p:sp>
    </p:spTree>
    <p:extLst>
      <p:ext uri="{BB962C8B-B14F-4D97-AF65-F5344CB8AC3E}">
        <p14:creationId xmlns:p14="http://schemas.microsoft.com/office/powerpoint/2010/main" val="284119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74D288-78D9-9D46-56A6-FA523037EE2E}"/>
              </a:ext>
            </a:extLst>
          </p:cNvPr>
          <p:cNvSpPr>
            <a:spLocks noGrp="1"/>
          </p:cNvSpPr>
          <p:nvPr>
            <p:ph type="title"/>
          </p:nvPr>
        </p:nvSpPr>
        <p:spPr>
          <a:xfrm>
            <a:off x="6587544" y="1382165"/>
            <a:ext cx="4869179" cy="1517984"/>
          </a:xfrm>
        </p:spPr>
        <p:txBody>
          <a:bodyPr>
            <a:normAutofit/>
          </a:bodyPr>
          <a:lstStyle/>
          <a:p>
            <a:r>
              <a:rPr lang="en-US" sz="4800">
                <a:solidFill>
                  <a:srgbClr val="000000"/>
                </a:solidFill>
              </a:rPr>
              <a:t>Abstract</a:t>
            </a:r>
          </a:p>
        </p:txBody>
      </p:sp>
      <p:pic>
        <p:nvPicPr>
          <p:cNvPr id="5" name="Picture 4" descr="A picture containing diagram&#10;&#10;Description automatically generated">
            <a:extLst>
              <a:ext uri="{FF2B5EF4-FFF2-40B4-BE49-F238E27FC236}">
                <a16:creationId xmlns:a16="http://schemas.microsoft.com/office/drawing/2014/main" id="{CCA36B49-49F1-B125-0AD9-5E6B627D9325}"/>
              </a:ext>
            </a:extLst>
          </p:cNvPr>
          <p:cNvPicPr>
            <a:picLocks noChangeAspect="1"/>
          </p:cNvPicPr>
          <p:nvPr/>
        </p:nvPicPr>
        <p:blipFill rotWithShape="1">
          <a:blip r:embed="rId2">
            <a:extLst>
              <a:ext uri="{28A0092B-C50C-407E-A947-70E740481C1C}">
                <a14:useLocalDpi xmlns:a14="http://schemas.microsoft.com/office/drawing/2010/main" val="0"/>
              </a:ext>
            </a:extLst>
          </a:blip>
          <a:srcRect l="9970" r="6904"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27" name="Freeform: Shape 11">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a:extLst>
              <a:ext uri="{FF2B5EF4-FFF2-40B4-BE49-F238E27FC236}">
                <a16:creationId xmlns:a16="http://schemas.microsoft.com/office/drawing/2014/main" id="{1EDC43FE-D135-734E-DE81-9050F4FEBC35}"/>
              </a:ext>
            </a:extLst>
          </p:cNvPr>
          <p:cNvSpPr>
            <a:spLocks noGrp="1"/>
          </p:cNvSpPr>
          <p:nvPr>
            <p:ph idx="1"/>
          </p:nvPr>
        </p:nvSpPr>
        <p:spPr>
          <a:xfrm>
            <a:off x="6587545" y="3007389"/>
            <a:ext cx="4869179" cy="3065865"/>
          </a:xfrm>
        </p:spPr>
        <p:txBody>
          <a:bodyPr anchor="t">
            <a:normAutofit/>
          </a:bodyPr>
          <a:lstStyle/>
          <a:p>
            <a:r>
              <a:rPr lang="en-IN" sz="1800">
                <a:solidFill>
                  <a:srgbClr val="000000"/>
                </a:solidFill>
                <a:effectLst/>
              </a:rPr>
              <a:t>The proposed project is an automated system which can deliver/dispense pills to patients based on the programme set as per the prescription given by a doctor or any other programme as per the individual requirement. The system also logs the intake of the different drugs taken by the patient and hopefully reduces drug abuse and monitors drug usage by the patient</a:t>
            </a:r>
            <a:r>
              <a:rPr lang="en-IN" sz="1800">
                <a:solidFill>
                  <a:srgbClr val="000000"/>
                </a:solidFill>
                <a:effectLst/>
                <a:latin typeface="HelveticaNeue" panose="02000503000000020004" pitchFamily="2" charset="0"/>
              </a:rPr>
              <a:t>. </a:t>
            </a:r>
            <a:endParaRPr lang="en-IN" sz="1800">
              <a:solidFill>
                <a:srgbClr val="000000"/>
              </a:solidFill>
              <a:effectLst/>
            </a:endParaRPr>
          </a:p>
          <a:p>
            <a:pPr marL="0" indent="0">
              <a:buNone/>
            </a:pPr>
            <a:endParaRPr lang="en-US" sz="1800">
              <a:solidFill>
                <a:srgbClr val="000000"/>
              </a:solidFill>
            </a:endParaRPr>
          </a:p>
        </p:txBody>
      </p:sp>
      <p:grpSp>
        <p:nvGrpSpPr>
          <p:cNvPr id="28" name="Group 13">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365728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78AC-5718-385F-9E0B-217CAA2FB2E6}"/>
              </a:ext>
            </a:extLst>
          </p:cNvPr>
          <p:cNvSpPr>
            <a:spLocks noGrp="1"/>
          </p:cNvSpPr>
          <p:nvPr>
            <p:ph type="title"/>
          </p:nvPr>
        </p:nvSpPr>
        <p:spPr>
          <a:xfrm>
            <a:off x="589996" y="0"/>
            <a:ext cx="4033026" cy="1393864"/>
          </a:xfrm>
        </p:spPr>
        <p:txBody>
          <a:bodyPr/>
          <a:lstStyle/>
          <a:p>
            <a:r>
              <a:rPr lang="en-US" dirty="0"/>
              <a:t>Architecture</a:t>
            </a:r>
          </a:p>
        </p:txBody>
      </p:sp>
      <p:graphicFrame>
        <p:nvGraphicFramePr>
          <p:cNvPr id="12" name="Content Placeholder 2">
            <a:extLst>
              <a:ext uri="{FF2B5EF4-FFF2-40B4-BE49-F238E27FC236}">
                <a16:creationId xmlns:a16="http://schemas.microsoft.com/office/drawing/2014/main" id="{48223A8C-E876-229B-E63D-FFBB4B4AFD25}"/>
              </a:ext>
            </a:extLst>
          </p:cNvPr>
          <p:cNvGraphicFramePr>
            <a:graphicFrameLocks noGrp="1"/>
          </p:cNvGraphicFramePr>
          <p:nvPr>
            <p:ph idx="1"/>
          </p:nvPr>
        </p:nvGraphicFramePr>
        <p:xfrm>
          <a:off x="252819" y="1053548"/>
          <a:ext cx="4935407" cy="5635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C894E9DF-A055-A102-FDEE-AF3B742CEEA0}"/>
              </a:ext>
            </a:extLst>
          </p:cNvPr>
          <p:cNvPicPr>
            <a:picLocks noChangeAspect="1"/>
          </p:cNvPicPr>
          <p:nvPr/>
        </p:nvPicPr>
        <p:blipFill>
          <a:blip r:embed="rId7"/>
          <a:stretch>
            <a:fillRect/>
          </a:stretch>
        </p:blipFill>
        <p:spPr>
          <a:xfrm>
            <a:off x="5205458" y="1127150"/>
            <a:ext cx="6506690" cy="4532246"/>
          </a:xfrm>
          <a:prstGeom prst="rect">
            <a:avLst/>
          </a:prstGeom>
        </p:spPr>
      </p:pic>
      <p:sp>
        <p:nvSpPr>
          <p:cNvPr id="9" name="TextBox 8">
            <a:extLst>
              <a:ext uri="{FF2B5EF4-FFF2-40B4-BE49-F238E27FC236}">
                <a16:creationId xmlns:a16="http://schemas.microsoft.com/office/drawing/2014/main" id="{7F26C634-2455-0C2B-FE1F-28018540CB09}"/>
              </a:ext>
            </a:extLst>
          </p:cNvPr>
          <p:cNvSpPr txBox="1"/>
          <p:nvPr/>
        </p:nvSpPr>
        <p:spPr>
          <a:xfrm rot="10800000" flipV="1">
            <a:off x="5751443" y="229363"/>
            <a:ext cx="6440557" cy="1200329"/>
          </a:xfrm>
          <a:prstGeom prst="rect">
            <a:avLst/>
          </a:prstGeom>
          <a:noFill/>
        </p:spPr>
        <p:txBody>
          <a:bodyPr wrap="square" rtlCol="0">
            <a:spAutoFit/>
          </a:bodyPr>
          <a:lstStyle/>
          <a:p>
            <a:r>
              <a:rPr lang="en-IN" sz="1800" dirty="0">
                <a:effectLst/>
              </a:rPr>
              <a:t>The proposed system will be using some of the advanced available technologies like IoT and embedded system with respective software's to solve the problem statement. </a:t>
            </a:r>
          </a:p>
          <a:p>
            <a:endParaRPr lang="en-US" dirty="0"/>
          </a:p>
        </p:txBody>
      </p:sp>
      <p:sp>
        <p:nvSpPr>
          <p:cNvPr id="10" name="TextBox 9">
            <a:extLst>
              <a:ext uri="{FF2B5EF4-FFF2-40B4-BE49-F238E27FC236}">
                <a16:creationId xmlns:a16="http://schemas.microsoft.com/office/drawing/2014/main" id="{82DF81F9-5906-E9C7-AE4F-976DD4953059}"/>
              </a:ext>
            </a:extLst>
          </p:cNvPr>
          <p:cNvSpPr txBox="1"/>
          <p:nvPr/>
        </p:nvSpPr>
        <p:spPr>
          <a:xfrm>
            <a:off x="5720632" y="5840610"/>
            <a:ext cx="5373757" cy="923330"/>
          </a:xfrm>
          <a:prstGeom prst="rect">
            <a:avLst/>
          </a:prstGeom>
          <a:noFill/>
        </p:spPr>
        <p:txBody>
          <a:bodyPr wrap="square" rtlCol="0">
            <a:spAutoFit/>
          </a:bodyPr>
          <a:lstStyle/>
          <a:p>
            <a:pPr marL="342900" indent="-342900">
              <a:buFont typeface="Wingdings" pitchFamily="2" charset="2"/>
              <a:buChar char="q"/>
            </a:pPr>
            <a:r>
              <a:rPr lang="en-IN" dirty="0">
                <a:latin typeface="HelveticaNeue" panose="02000503000000020004" pitchFamily="2" charset="0"/>
              </a:rPr>
              <a:t>The proposed project p</a:t>
            </a:r>
            <a:r>
              <a:rPr lang="en-IN" sz="1800" dirty="0">
                <a:effectLst/>
                <a:latin typeface="HelveticaNeue" panose="02000503000000020004" pitchFamily="2" charset="0"/>
              </a:rPr>
              <a:t>revent the patient from taking the wrong medication at wrong time in wrong quantity. </a:t>
            </a:r>
            <a:endParaRPr lang="en-IN" dirty="0">
              <a:effectLst/>
            </a:endParaRPr>
          </a:p>
        </p:txBody>
      </p:sp>
    </p:spTree>
    <p:extLst>
      <p:ext uri="{BB962C8B-B14F-4D97-AF65-F5344CB8AC3E}">
        <p14:creationId xmlns:p14="http://schemas.microsoft.com/office/powerpoint/2010/main" val="4172251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059E-9EC4-B30C-3DCD-4CA56C7EA531}"/>
              </a:ext>
            </a:extLst>
          </p:cNvPr>
          <p:cNvSpPr>
            <a:spLocks noGrp="1"/>
          </p:cNvSpPr>
          <p:nvPr>
            <p:ph type="title"/>
          </p:nvPr>
        </p:nvSpPr>
        <p:spPr>
          <a:xfrm>
            <a:off x="1069848" y="484632"/>
            <a:ext cx="3154282" cy="2759702"/>
          </a:xfrm>
        </p:spPr>
        <p:txBody>
          <a:bodyPr>
            <a:normAutofit/>
          </a:bodyPr>
          <a:lstStyle/>
          <a:p>
            <a:r>
              <a:rPr lang="en-US" dirty="0"/>
              <a:t>High Level Flow Chart</a:t>
            </a:r>
          </a:p>
        </p:txBody>
      </p:sp>
      <p:sp>
        <p:nvSpPr>
          <p:cNvPr id="5" name="TextBox 4">
            <a:extLst>
              <a:ext uri="{FF2B5EF4-FFF2-40B4-BE49-F238E27FC236}">
                <a16:creationId xmlns:a16="http://schemas.microsoft.com/office/drawing/2014/main" id="{C095526A-2549-DAED-6EFF-218C1F2EF06B}"/>
              </a:ext>
            </a:extLst>
          </p:cNvPr>
          <p:cNvSpPr txBox="1"/>
          <p:nvPr/>
        </p:nvSpPr>
        <p:spPr>
          <a:xfrm>
            <a:off x="3048828" y="3244334"/>
            <a:ext cx="6097656" cy="369332"/>
          </a:xfrm>
          <a:prstGeom prst="rect">
            <a:avLst/>
          </a:prstGeom>
          <a:noFill/>
        </p:spPr>
        <p:txBody>
          <a:bodyPr wrap="square">
            <a:spAutoFit/>
          </a:bodyPr>
          <a:lstStyle/>
          <a:p>
            <a:r>
              <a:rPr lang="en-IN">
                <a:solidFill>
                  <a:srgbClr val="000000"/>
                </a:solidFill>
                <a:effectLst/>
                <a:latin typeface="Helvetica Neue" panose="02000503000000020004" pitchFamily="2" charset="0"/>
              </a:rPr>
              <a:t> </a:t>
            </a:r>
            <a:endParaRPr lang="en-IN" dirty="0">
              <a:solidFill>
                <a:srgbClr val="000000"/>
              </a:solidFill>
              <a:effectLst/>
              <a:latin typeface="Helvetica Neue" panose="02000503000000020004" pitchFamily="2" charset="0"/>
            </a:endParaRPr>
          </a:p>
        </p:txBody>
      </p:sp>
      <p:pic>
        <p:nvPicPr>
          <p:cNvPr id="6" name="Picture 5">
            <a:extLst>
              <a:ext uri="{FF2B5EF4-FFF2-40B4-BE49-F238E27FC236}">
                <a16:creationId xmlns:a16="http://schemas.microsoft.com/office/drawing/2014/main" id="{8247CD5F-0663-989E-1163-A358F5557BD4}"/>
              </a:ext>
            </a:extLst>
          </p:cNvPr>
          <p:cNvPicPr>
            <a:picLocks noChangeAspect="1"/>
          </p:cNvPicPr>
          <p:nvPr/>
        </p:nvPicPr>
        <p:blipFill>
          <a:blip r:embed="rId2"/>
          <a:stretch>
            <a:fillRect/>
          </a:stretch>
        </p:blipFill>
        <p:spPr>
          <a:xfrm>
            <a:off x="4731026" y="242856"/>
            <a:ext cx="5977561" cy="6622371"/>
          </a:xfrm>
          <a:prstGeom prst="rect">
            <a:avLst/>
          </a:prstGeom>
        </p:spPr>
      </p:pic>
      <p:sp>
        <p:nvSpPr>
          <p:cNvPr id="7" name="TextBox 6">
            <a:extLst>
              <a:ext uri="{FF2B5EF4-FFF2-40B4-BE49-F238E27FC236}">
                <a16:creationId xmlns:a16="http://schemas.microsoft.com/office/drawing/2014/main" id="{2E597FB6-89F8-41AB-3F97-B9FD70A43B7F}"/>
              </a:ext>
            </a:extLst>
          </p:cNvPr>
          <p:cNvSpPr txBox="1"/>
          <p:nvPr/>
        </p:nvSpPr>
        <p:spPr>
          <a:xfrm>
            <a:off x="248479" y="6188702"/>
            <a:ext cx="5221045" cy="369332"/>
          </a:xfrm>
          <a:prstGeom prst="rect">
            <a:avLst/>
          </a:prstGeom>
          <a:noFill/>
        </p:spPr>
        <p:txBody>
          <a:bodyPr wrap="none" rtlCol="0">
            <a:spAutoFit/>
          </a:bodyPr>
          <a:lstStyle/>
          <a:p>
            <a:r>
              <a:rPr lang="en-US" i="1" dirty="0">
                <a:solidFill>
                  <a:srgbClr val="FF0000"/>
                </a:solidFill>
              </a:rPr>
              <a:t>Note: For better visibility view in full screen mode</a:t>
            </a:r>
          </a:p>
        </p:txBody>
      </p:sp>
    </p:spTree>
    <p:extLst>
      <p:ext uri="{BB962C8B-B14F-4D97-AF65-F5344CB8AC3E}">
        <p14:creationId xmlns:p14="http://schemas.microsoft.com/office/powerpoint/2010/main" val="196218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BA12-C307-3DA9-F064-4B70D6255A34}"/>
              </a:ext>
            </a:extLst>
          </p:cNvPr>
          <p:cNvSpPr>
            <a:spLocks noGrp="1"/>
          </p:cNvSpPr>
          <p:nvPr>
            <p:ph type="title"/>
          </p:nvPr>
        </p:nvSpPr>
        <p:spPr>
          <a:xfrm>
            <a:off x="321276" y="25023"/>
            <a:ext cx="10058400" cy="1609344"/>
          </a:xfrm>
        </p:spPr>
        <p:txBody>
          <a:bodyPr/>
          <a:lstStyle/>
          <a:p>
            <a:r>
              <a:rPr lang="en-US" dirty="0"/>
              <a:t>Ideation </a:t>
            </a:r>
          </a:p>
        </p:txBody>
      </p:sp>
      <p:pic>
        <p:nvPicPr>
          <p:cNvPr id="57" name="Content Placeholder 56" descr="A drawing of a guitar&#10;&#10;Description automatically generated">
            <a:extLst>
              <a:ext uri="{FF2B5EF4-FFF2-40B4-BE49-F238E27FC236}">
                <a16:creationId xmlns:a16="http://schemas.microsoft.com/office/drawing/2014/main" id="{4BC7701C-238E-3794-B706-77D473EFB8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8279" y="68326"/>
            <a:ext cx="2277747" cy="4051300"/>
          </a:xfrm>
        </p:spPr>
      </p:pic>
      <p:pic>
        <p:nvPicPr>
          <p:cNvPr id="59" name="Picture 58" descr="A picture containing text, whiteboard, linedrawing&#10;&#10;Description automatically generated">
            <a:extLst>
              <a:ext uri="{FF2B5EF4-FFF2-40B4-BE49-F238E27FC236}">
                <a16:creationId xmlns:a16="http://schemas.microsoft.com/office/drawing/2014/main" id="{3B46658F-29C9-93C6-8706-89F5E2F3E6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6260" y="3429000"/>
            <a:ext cx="2277747" cy="3313087"/>
          </a:xfrm>
          <a:prstGeom prst="rect">
            <a:avLst/>
          </a:prstGeom>
        </p:spPr>
      </p:pic>
      <p:pic>
        <p:nvPicPr>
          <p:cNvPr id="61" name="Picture 60" descr="A drawing of a guitar&#10;&#10;Description automatically generated with medium confidence">
            <a:extLst>
              <a:ext uri="{FF2B5EF4-FFF2-40B4-BE49-F238E27FC236}">
                <a16:creationId xmlns:a16="http://schemas.microsoft.com/office/drawing/2014/main" id="{0E8F867F-56D9-CBD9-B18E-00B3E4D216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276" y="1664509"/>
            <a:ext cx="2051221" cy="3528982"/>
          </a:xfrm>
          <a:prstGeom prst="rect">
            <a:avLst/>
          </a:prstGeom>
        </p:spPr>
      </p:pic>
      <p:pic>
        <p:nvPicPr>
          <p:cNvPr id="63" name="Picture 62" descr="A drawing of a house&#10;&#10;Description automatically generated with low confidence">
            <a:extLst>
              <a:ext uri="{FF2B5EF4-FFF2-40B4-BE49-F238E27FC236}">
                <a16:creationId xmlns:a16="http://schemas.microsoft.com/office/drawing/2014/main" id="{A3817AE3-AE32-0139-B409-A022D7D520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9968" y="4236596"/>
            <a:ext cx="2640573" cy="1791709"/>
          </a:xfrm>
          <a:prstGeom prst="rect">
            <a:avLst/>
          </a:prstGeom>
        </p:spPr>
      </p:pic>
      <p:pic>
        <p:nvPicPr>
          <p:cNvPr id="65" name="Picture 64" descr="A picture containing linedrawing&#10;&#10;Description automatically generated">
            <a:extLst>
              <a:ext uri="{FF2B5EF4-FFF2-40B4-BE49-F238E27FC236}">
                <a16:creationId xmlns:a16="http://schemas.microsoft.com/office/drawing/2014/main" id="{62ED8ACB-54A7-891F-20A6-D80A8C5AAF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365" y="4764026"/>
            <a:ext cx="2174908" cy="1978062"/>
          </a:xfrm>
          <a:prstGeom prst="rect">
            <a:avLst/>
          </a:prstGeom>
        </p:spPr>
      </p:pic>
      <p:pic>
        <p:nvPicPr>
          <p:cNvPr id="67" name="Picture 66" descr="A picture containing linedrawing, clipart&#10;&#10;Description automatically generated">
            <a:extLst>
              <a:ext uri="{FF2B5EF4-FFF2-40B4-BE49-F238E27FC236}">
                <a16:creationId xmlns:a16="http://schemas.microsoft.com/office/drawing/2014/main" id="{F5E8BF93-8769-9F18-4A22-CEEE6B8DDC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76514" y="1025197"/>
            <a:ext cx="2277747" cy="2173999"/>
          </a:xfrm>
          <a:prstGeom prst="rect">
            <a:avLst/>
          </a:prstGeom>
        </p:spPr>
      </p:pic>
      <p:pic>
        <p:nvPicPr>
          <p:cNvPr id="69" name="Picture 68" descr="A picture containing diagram&#10;&#10;Description automatically generated">
            <a:extLst>
              <a:ext uri="{FF2B5EF4-FFF2-40B4-BE49-F238E27FC236}">
                <a16:creationId xmlns:a16="http://schemas.microsoft.com/office/drawing/2014/main" id="{4EC5FE63-A92D-5FF0-D7D7-C82BC668F5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73574" y="449947"/>
            <a:ext cx="3085165" cy="2429124"/>
          </a:xfrm>
          <a:prstGeom prst="rect">
            <a:avLst/>
          </a:prstGeom>
        </p:spPr>
      </p:pic>
      <p:pic>
        <p:nvPicPr>
          <p:cNvPr id="73" name="Picture 72" descr="A picture containing diagram&#10;&#10;Description automatically generated">
            <a:extLst>
              <a:ext uri="{FF2B5EF4-FFF2-40B4-BE49-F238E27FC236}">
                <a16:creationId xmlns:a16="http://schemas.microsoft.com/office/drawing/2014/main" id="{ECE3FFD6-FF45-BC39-FB21-4C4300A7A47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98853" y="2985943"/>
            <a:ext cx="3244313" cy="2843250"/>
          </a:xfrm>
          <a:prstGeom prst="rect">
            <a:avLst/>
          </a:prstGeom>
        </p:spPr>
      </p:pic>
      <p:sp>
        <p:nvSpPr>
          <p:cNvPr id="74" name="TextBox 73">
            <a:extLst>
              <a:ext uri="{FF2B5EF4-FFF2-40B4-BE49-F238E27FC236}">
                <a16:creationId xmlns:a16="http://schemas.microsoft.com/office/drawing/2014/main" id="{BE7AE0D1-E4F2-7FBB-4CE8-0ED289DDFD2D}"/>
              </a:ext>
            </a:extLst>
          </p:cNvPr>
          <p:cNvSpPr txBox="1"/>
          <p:nvPr/>
        </p:nvSpPr>
        <p:spPr>
          <a:xfrm>
            <a:off x="5315084" y="6028305"/>
            <a:ext cx="5936011" cy="923330"/>
          </a:xfrm>
          <a:prstGeom prst="rect">
            <a:avLst/>
          </a:prstGeom>
          <a:noFill/>
        </p:spPr>
        <p:txBody>
          <a:bodyPr wrap="square" rtlCol="0">
            <a:spAutoFit/>
          </a:bodyPr>
          <a:lstStyle/>
          <a:p>
            <a:r>
              <a:rPr lang="en-US" dirty="0"/>
              <a:t>Currently we are working on a 3D printed prototype of the same, which is evolved from the hand drawings presented here.  </a:t>
            </a:r>
          </a:p>
        </p:txBody>
      </p:sp>
    </p:spTree>
    <p:extLst>
      <p:ext uri="{BB962C8B-B14F-4D97-AF65-F5344CB8AC3E}">
        <p14:creationId xmlns:p14="http://schemas.microsoft.com/office/powerpoint/2010/main" val="162610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69018B1-A0F2-C003-F358-91D2D36991A6}"/>
              </a:ext>
            </a:extLst>
          </p:cNvPr>
          <p:cNvSpPr>
            <a:spLocks noGrp="1"/>
          </p:cNvSpPr>
          <p:nvPr>
            <p:ph type="title"/>
          </p:nvPr>
        </p:nvSpPr>
        <p:spPr>
          <a:xfrm>
            <a:off x="1069848" y="484632"/>
            <a:ext cx="10058400" cy="1609344"/>
          </a:xfrm>
        </p:spPr>
        <p:txBody>
          <a:bodyPr>
            <a:normAutofit/>
          </a:bodyPr>
          <a:lstStyle/>
          <a:p>
            <a:r>
              <a:rPr lang="en-US" dirty="0"/>
              <a:t>Inventive step / innovation</a:t>
            </a:r>
          </a:p>
        </p:txBody>
      </p:sp>
      <p:sp>
        <p:nvSpPr>
          <p:cNvPr id="3" name="Content Placeholder 2">
            <a:extLst>
              <a:ext uri="{FF2B5EF4-FFF2-40B4-BE49-F238E27FC236}">
                <a16:creationId xmlns:a16="http://schemas.microsoft.com/office/drawing/2014/main" id="{0F5C2DB9-7504-509D-68F0-45E6093C4494}"/>
              </a:ext>
            </a:extLst>
          </p:cNvPr>
          <p:cNvSpPr>
            <a:spLocks noGrp="1"/>
          </p:cNvSpPr>
          <p:nvPr>
            <p:ph idx="1"/>
          </p:nvPr>
        </p:nvSpPr>
        <p:spPr>
          <a:xfrm>
            <a:off x="1069848" y="2345635"/>
            <a:ext cx="10058400" cy="4341246"/>
          </a:xfrm>
        </p:spPr>
        <p:txBody>
          <a:bodyPr>
            <a:normAutofit/>
          </a:bodyPr>
          <a:lstStyle/>
          <a:p>
            <a:pPr>
              <a:buFont typeface="Wingdings" pitchFamily="2" charset="2"/>
              <a:buChar char="q"/>
            </a:pPr>
            <a:r>
              <a:rPr lang="en-IN" dirty="0">
                <a:effectLst/>
              </a:rPr>
              <a:t>Modular design, which can be easily customised according to the needs of the patient. </a:t>
            </a:r>
          </a:p>
          <a:p>
            <a:pPr lvl="1">
              <a:buFont typeface="Wingdings" pitchFamily="2" charset="2"/>
              <a:buChar char="q"/>
            </a:pPr>
            <a:r>
              <a:rPr lang="en-IN" dirty="0"/>
              <a:t>If a patient need only 2 types of pills, then the customer can buy just 2 modules of our product, if the patient needs, say 5 types of pills in a later time, then the customer can buy 3 more modules and add to the existing 2 modules, so that the customer upgrades the system without any hustle. </a:t>
            </a:r>
            <a:endParaRPr lang="en-IN" dirty="0">
              <a:effectLst/>
            </a:endParaRPr>
          </a:p>
          <a:p>
            <a:pPr>
              <a:buFont typeface="Wingdings" pitchFamily="2" charset="2"/>
              <a:buChar char="q"/>
            </a:pPr>
            <a:r>
              <a:rPr lang="en-IN" dirty="0">
                <a:effectLst/>
              </a:rPr>
              <a:t>Creates an ecosystem for the Doctor and patient to monitor their drug usage. </a:t>
            </a:r>
          </a:p>
          <a:p>
            <a:pPr lvl="1">
              <a:buFont typeface="Wingdings" pitchFamily="2" charset="2"/>
              <a:buChar char="q"/>
            </a:pPr>
            <a:r>
              <a:rPr lang="en-IN" dirty="0"/>
              <a:t>Also provides the doctor an option to adjust the medication based on the patient's response to the treatment</a:t>
            </a:r>
            <a:endParaRPr lang="en-IN" dirty="0">
              <a:effectLst/>
            </a:endParaRPr>
          </a:p>
          <a:p>
            <a:pPr>
              <a:buFont typeface="Wingdings" pitchFamily="2" charset="2"/>
              <a:buChar char="q"/>
            </a:pPr>
            <a:r>
              <a:rPr lang="en-IN" dirty="0">
                <a:effectLst/>
              </a:rPr>
              <a:t>Alerts the doctor or caretaker or a family member, if the patient misses his or her medication, so that corresponding action can be taken. </a:t>
            </a:r>
          </a:p>
          <a:p>
            <a:pPr marL="0" indent="0">
              <a:buNone/>
            </a:pPr>
            <a:endParaRPr lang="en-US"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38642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8BF95C-E162-A459-D6F4-369CC7DB4435}"/>
              </a:ext>
            </a:extLst>
          </p:cNvPr>
          <p:cNvSpPr>
            <a:spLocks noGrp="1"/>
          </p:cNvSpPr>
          <p:nvPr>
            <p:ph type="title"/>
          </p:nvPr>
        </p:nvSpPr>
        <p:spPr>
          <a:xfrm>
            <a:off x="382280" y="484632"/>
            <a:ext cx="6743844" cy="1609344"/>
          </a:xfrm>
        </p:spPr>
        <p:txBody>
          <a:bodyPr>
            <a:normAutofit/>
          </a:bodyPr>
          <a:lstStyle/>
          <a:p>
            <a:r>
              <a:rPr lang="en" sz="4800" dirty="0">
                <a:highlight>
                  <a:srgbClr val="FFFFFF"/>
                </a:highlight>
              </a:rPr>
              <a:t>TARGET User Segment</a:t>
            </a:r>
            <a:endParaRPr lang="en-US" sz="4800" dirty="0"/>
          </a:p>
        </p:txBody>
      </p:sp>
      <p:sp>
        <p:nvSpPr>
          <p:cNvPr id="3" name="Content Placeholder 2">
            <a:extLst>
              <a:ext uri="{FF2B5EF4-FFF2-40B4-BE49-F238E27FC236}">
                <a16:creationId xmlns:a16="http://schemas.microsoft.com/office/drawing/2014/main" id="{42B2CB7B-21C7-CF9D-BCF1-BC7D79F4B4BE}"/>
              </a:ext>
            </a:extLst>
          </p:cNvPr>
          <p:cNvSpPr>
            <a:spLocks noGrp="1"/>
          </p:cNvSpPr>
          <p:nvPr>
            <p:ph idx="1"/>
          </p:nvPr>
        </p:nvSpPr>
        <p:spPr>
          <a:xfrm>
            <a:off x="382279" y="2121408"/>
            <a:ext cx="6743845" cy="4050792"/>
          </a:xfrm>
        </p:spPr>
        <p:txBody>
          <a:bodyPr>
            <a:normAutofit/>
          </a:bodyPr>
          <a:lstStyle/>
          <a:p>
            <a:r>
              <a:rPr lang="en-IN" sz="1800" dirty="0">
                <a:effectLst/>
              </a:rPr>
              <a:t>The proposed product will introduce a new segment in the current market either in India or elsewhere for pill dispensers. The proposed product can be sold / given on rent / deployed at different </a:t>
            </a:r>
          </a:p>
          <a:p>
            <a:pPr marL="0" indent="0">
              <a:buNone/>
            </a:pPr>
            <a:endParaRPr lang="en-IN" sz="1800" dirty="0">
              <a:effectLst/>
            </a:endParaRPr>
          </a:p>
          <a:p>
            <a:pPr lvl="1"/>
            <a:r>
              <a:rPr lang="en-IN" dirty="0"/>
              <a:t>R</a:t>
            </a:r>
            <a:r>
              <a:rPr lang="en-IN" dirty="0">
                <a:effectLst/>
              </a:rPr>
              <a:t>etail pharmacy outlets </a:t>
            </a:r>
          </a:p>
          <a:p>
            <a:pPr lvl="1"/>
            <a:endParaRPr lang="en-IN" dirty="0">
              <a:effectLst/>
            </a:endParaRPr>
          </a:p>
          <a:p>
            <a:pPr lvl="1"/>
            <a:r>
              <a:rPr lang="en-IN" dirty="0">
                <a:effectLst/>
              </a:rPr>
              <a:t>Hospitals </a:t>
            </a:r>
          </a:p>
          <a:p>
            <a:pPr lvl="1"/>
            <a:endParaRPr lang="en-IN" dirty="0">
              <a:effectLst/>
            </a:endParaRPr>
          </a:p>
          <a:p>
            <a:pPr lvl="1"/>
            <a:r>
              <a:rPr lang="en-IN" dirty="0">
                <a:effectLst/>
              </a:rPr>
              <a:t>Nursing Homes</a:t>
            </a:r>
          </a:p>
          <a:p>
            <a:pPr lvl="1"/>
            <a:endParaRPr lang="en-IN" dirty="0"/>
          </a:p>
          <a:p>
            <a:pPr lvl="1"/>
            <a:r>
              <a:rPr lang="en-IN" dirty="0"/>
              <a:t>Retainment Homes</a:t>
            </a:r>
            <a:endParaRPr lang="en-IN" dirty="0">
              <a:effectLst/>
            </a:endParaRPr>
          </a:p>
          <a:p>
            <a:pPr lvl="1"/>
            <a:endParaRPr lang="en-US" dirty="0"/>
          </a:p>
        </p:txBody>
      </p:sp>
      <p:pic>
        <p:nvPicPr>
          <p:cNvPr id="5" name="Picture 4" descr="Desk with stethoscope and computer keyboard">
            <a:extLst>
              <a:ext uri="{FF2B5EF4-FFF2-40B4-BE49-F238E27FC236}">
                <a16:creationId xmlns:a16="http://schemas.microsoft.com/office/drawing/2014/main" id="{404CDB93-29BD-0178-7F53-0E432EE58386}"/>
              </a:ext>
            </a:extLst>
          </p:cNvPr>
          <p:cNvPicPr>
            <a:picLocks noChangeAspect="1"/>
          </p:cNvPicPr>
          <p:nvPr/>
        </p:nvPicPr>
        <p:blipFill rotWithShape="1">
          <a:blip r:embed="rId4"/>
          <a:srcRect l="54773" r="-1" b="-1"/>
          <a:stretch/>
        </p:blipFill>
        <p:spPr>
          <a:xfrm>
            <a:off x="7545274" y="10"/>
            <a:ext cx="4646726" cy="6857990"/>
          </a:xfrm>
          <a:prstGeom prst="rect">
            <a:avLst/>
          </a:prstGeom>
        </p:spPr>
      </p:pic>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11035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white rectangular object with a label on it&#10;&#10;Description automatically generated with low confidence">
            <a:extLst>
              <a:ext uri="{FF2B5EF4-FFF2-40B4-BE49-F238E27FC236}">
                <a16:creationId xmlns:a16="http://schemas.microsoft.com/office/drawing/2014/main" id="{D8E7B3F8-EFEE-6170-AE93-46A4B688B6B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1336" r="-2" b="1281"/>
          <a:stretch/>
        </p:blipFill>
        <p:spPr>
          <a:xfrm>
            <a:off x="3344" y="4679245"/>
            <a:ext cx="4475150" cy="2178754"/>
          </a:xfrm>
          <a:prstGeom prst="rect">
            <a:avLst/>
          </a:prstGeom>
        </p:spPr>
      </p:pic>
      <p:sp>
        <p:nvSpPr>
          <p:cNvPr id="31" name="Rectangle 18">
            <a:extLst>
              <a:ext uri="{FF2B5EF4-FFF2-40B4-BE49-F238E27FC236}">
                <a16:creationId xmlns:a16="http://schemas.microsoft.com/office/drawing/2014/main" id="{75697405-D261-4D6B-8E15-0FF5AE9DD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F94B4-F537-D6E4-2BA0-66ED5DDF143B}"/>
              </a:ext>
            </a:extLst>
          </p:cNvPr>
          <p:cNvSpPr>
            <a:spLocks noGrp="1"/>
          </p:cNvSpPr>
          <p:nvPr>
            <p:ph type="title"/>
          </p:nvPr>
        </p:nvSpPr>
        <p:spPr>
          <a:xfrm>
            <a:off x="4798533" y="0"/>
            <a:ext cx="6498191" cy="1117792"/>
          </a:xfrm>
          <a:ln>
            <a:noFill/>
          </a:ln>
        </p:spPr>
        <p:txBody>
          <a:bodyPr>
            <a:normAutofit/>
          </a:bodyPr>
          <a:lstStyle/>
          <a:p>
            <a:r>
              <a:rPr lang="en-US" sz="4800" dirty="0"/>
              <a:t>Market analysis</a:t>
            </a:r>
          </a:p>
        </p:txBody>
      </p:sp>
      <p:pic>
        <p:nvPicPr>
          <p:cNvPr id="11" name="Picture 10" descr="Table&#10;&#10;Description automatically generated with low confidence">
            <a:extLst>
              <a:ext uri="{FF2B5EF4-FFF2-40B4-BE49-F238E27FC236}">
                <a16:creationId xmlns:a16="http://schemas.microsoft.com/office/drawing/2014/main" id="{CB095DD8-E290-6ED4-939C-FB9E5D413B1B}"/>
              </a:ext>
              <a:ext uri="{C183D7F6-B498-43B3-948B-1728B52AA6E4}">
                <adec:decorative xmlns:adec="http://schemas.microsoft.com/office/drawing/2017/decorative" val="0"/>
              </a:ext>
            </a:extLst>
          </p:cNvPr>
          <p:cNvPicPr>
            <a:picLocks noChangeAspect="1"/>
          </p:cNvPicPr>
          <p:nvPr/>
        </p:nvPicPr>
        <p:blipFill rotWithShape="1">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t="10829" r="1" b="6303"/>
          <a:stretch/>
        </p:blipFill>
        <p:spPr>
          <a:xfrm>
            <a:off x="3344" y="10"/>
            <a:ext cx="4475150" cy="2178745"/>
          </a:xfrm>
          <a:prstGeom prst="rect">
            <a:avLst/>
          </a:prstGeom>
        </p:spPr>
      </p:pic>
      <p:pic>
        <p:nvPicPr>
          <p:cNvPr id="5" name="Content Placeholder 4" descr="A picture containing indoor&#10;&#10;Description automatically generated">
            <a:extLst>
              <a:ext uri="{FF2B5EF4-FFF2-40B4-BE49-F238E27FC236}">
                <a16:creationId xmlns:a16="http://schemas.microsoft.com/office/drawing/2014/main" id="{8ED079CF-D620-D67F-0725-54C6751ACD67}"/>
              </a:ext>
            </a:extLst>
          </p:cNvPr>
          <p:cNvPicPr>
            <a:picLocks noChangeAspect="1"/>
          </p:cNvPicPr>
          <p:nvPr/>
        </p:nvPicPr>
        <p:blipFill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t="18489" r="1" b="16598"/>
          <a:stretch/>
        </p:blipFill>
        <p:spPr>
          <a:xfrm>
            <a:off x="3344" y="2339622"/>
            <a:ext cx="4475150" cy="2178754"/>
          </a:xfrm>
          <a:prstGeom prst="rect">
            <a:avLst/>
          </a:prstGeom>
        </p:spPr>
      </p:pic>
      <p:sp>
        <p:nvSpPr>
          <p:cNvPr id="32" name="Content Placeholder 15">
            <a:extLst>
              <a:ext uri="{FF2B5EF4-FFF2-40B4-BE49-F238E27FC236}">
                <a16:creationId xmlns:a16="http://schemas.microsoft.com/office/drawing/2014/main" id="{34B7F936-876C-15FC-D1A5-AFF5C8749EBE}"/>
              </a:ext>
            </a:extLst>
          </p:cNvPr>
          <p:cNvSpPr>
            <a:spLocks noGrp="1"/>
          </p:cNvSpPr>
          <p:nvPr>
            <p:ph idx="1"/>
          </p:nvPr>
        </p:nvSpPr>
        <p:spPr>
          <a:xfrm>
            <a:off x="4650070" y="951471"/>
            <a:ext cx="7465729" cy="5706218"/>
          </a:xfrm>
        </p:spPr>
        <p:txBody>
          <a:bodyPr>
            <a:normAutofit fontScale="92500" lnSpcReduction="10000"/>
          </a:bodyPr>
          <a:lstStyle/>
          <a:p>
            <a:pPr>
              <a:lnSpc>
                <a:spcPct val="150000"/>
              </a:lnSpc>
            </a:pPr>
            <a:r>
              <a:rPr lang="en-IN" sz="1800" dirty="0">
                <a:effectLst/>
                <a:latin typeface="HelveticaNeue" panose="02000503000000020004" pitchFamily="2" charset="0"/>
              </a:rPr>
              <a:t>The products displayed on </a:t>
            </a:r>
            <a:r>
              <a:rPr lang="en-IN" sz="1800" dirty="0">
                <a:latin typeface="HelveticaNeue" panose="02000503000000020004" pitchFamily="2" charset="0"/>
              </a:rPr>
              <a:t>the left side are some of the compotator's products, which </a:t>
            </a:r>
            <a:r>
              <a:rPr lang="en-IN" sz="1800" dirty="0">
                <a:effectLst/>
                <a:latin typeface="HelveticaNeue" panose="02000503000000020004" pitchFamily="2" charset="0"/>
              </a:rPr>
              <a:t>can justify some of the needs, but they do not address all the issues mentioned in the problem statement. </a:t>
            </a:r>
            <a:endParaRPr lang="en-IN" sz="1600" dirty="0">
              <a:effectLst/>
            </a:endParaRPr>
          </a:p>
          <a:p>
            <a:pPr>
              <a:lnSpc>
                <a:spcPct val="150000"/>
              </a:lnSpc>
            </a:pPr>
            <a:r>
              <a:rPr lang="en-IN" sz="1800" dirty="0">
                <a:effectLst/>
                <a:latin typeface="HelveticaNeue" panose="02000503000000020004" pitchFamily="2" charset="0"/>
              </a:rPr>
              <a:t>The proposed product will introduce a new segment in the current market either in India or elsewhere for pill dispensers. The proposed product can be sold/given on rent at different retail pharmacy outlets, where most of the Indian customers buy regular medicine. The retail outlets also can help the patients in filling the dispenser at their end. </a:t>
            </a:r>
            <a:endParaRPr lang="en-IN" sz="1600" dirty="0">
              <a:effectLst/>
            </a:endParaRPr>
          </a:p>
          <a:p>
            <a:pPr>
              <a:lnSpc>
                <a:spcPct val="150000"/>
              </a:lnSpc>
            </a:pPr>
            <a:r>
              <a:rPr lang="en-IN" sz="1800" dirty="0">
                <a:effectLst/>
                <a:latin typeface="HelveticaNeue" panose="02000503000000020004" pitchFamily="2" charset="0"/>
              </a:rPr>
              <a:t>Hospitals also require the product very much as it reduces the work pressure for the caretaker/nurse in reminding/administering the patients. It not only ensures dispensing the medicine but also for maintaining the inventory and to give automatic alters for refilling the dispenser. The doctors also can go through the data of medicine intake without taking the inputs from the caretaker/nurse. </a:t>
            </a:r>
            <a:endParaRPr lang="en-IN" sz="1600" dirty="0">
              <a:effectLst/>
            </a:endParaRPr>
          </a:p>
          <a:p>
            <a:pPr marL="0" indent="0">
              <a:buNone/>
            </a:pPr>
            <a:endParaRPr lang="en-US" sz="1800" dirty="0"/>
          </a:p>
        </p:txBody>
      </p:sp>
      <p:grpSp>
        <p:nvGrpSpPr>
          <p:cNvPr id="33" name="Group 20">
            <a:extLst>
              <a:ext uri="{FF2B5EF4-FFF2-40B4-BE49-F238E27FC236}">
                <a16:creationId xmlns:a16="http://schemas.microsoft.com/office/drawing/2014/main" id="{19373530-15FD-4390-A707-0FA6DA4D5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03054FEE-E83D-4966-B2E7-594F3F4C0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10">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22">
              <a:extLst>
                <a:ext uri="{FF2B5EF4-FFF2-40B4-BE49-F238E27FC236}">
                  <a16:creationId xmlns:a16="http://schemas.microsoft.com/office/drawing/2014/main" id="{68741C56-588D-4397-A8F3-E84E946E0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445041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121</TotalTime>
  <Words>890</Words>
  <Application>Microsoft Macintosh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Calibri</vt:lpstr>
      <vt:lpstr>Helvetica Neue</vt:lpstr>
      <vt:lpstr>HelveticaNeue</vt:lpstr>
      <vt:lpstr>lato</vt:lpstr>
      <vt:lpstr>Rockwell</vt:lpstr>
      <vt:lpstr>Rockwell Condensed</vt:lpstr>
      <vt:lpstr>Rockwell Extra Bold</vt:lpstr>
      <vt:lpstr>Wingdings</vt:lpstr>
      <vt:lpstr>Wood Type</vt:lpstr>
      <vt:lpstr>Industry Specific Solutions Hackathon </vt:lpstr>
      <vt:lpstr>Problem Statements</vt:lpstr>
      <vt:lpstr>Abstract</vt:lpstr>
      <vt:lpstr>Architecture</vt:lpstr>
      <vt:lpstr>High Level Flow Chart</vt:lpstr>
      <vt:lpstr>Ideation </vt:lpstr>
      <vt:lpstr>Inventive step / innovation</vt:lpstr>
      <vt:lpstr>TARGET User Segment</vt:lpstr>
      <vt:lpstr>Market analysis</vt:lpstr>
      <vt:lpstr>Tools or resources can be used</vt:lpstr>
      <vt:lpstr>Thanks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Specific Solutions Hackathon </dc:title>
  <dc:creator>Bharadwaj Kollepara</dc:creator>
  <cp:lastModifiedBy>Bharadwaj Kollepara</cp:lastModifiedBy>
  <cp:revision>3</cp:revision>
  <dcterms:created xsi:type="dcterms:W3CDTF">2023-04-22T17:35:13Z</dcterms:created>
  <dcterms:modified xsi:type="dcterms:W3CDTF">2023-04-22T19:36:36Z</dcterms:modified>
</cp:coreProperties>
</file>