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5634" autoAdjust="0"/>
  </p:normalViewPr>
  <p:slideViewPr>
    <p:cSldViewPr snapToGrid="0">
      <p:cViewPr varScale="1">
        <p:scale>
          <a:sx n="79" d="100"/>
          <a:sy n="79" d="100"/>
        </p:scale>
        <p:origin x="114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A108-4222-E354-9D29-380676A15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C476F-8221-1AE2-52D0-94379759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617F-6BE3-B6EA-1810-4A3CA245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6E53-8658-FC55-1707-26FF3A66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C442-DB97-7659-56E3-9DDB15AC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7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DA31-1521-7EAA-2034-CBD823C0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B475C-2A7B-2BBD-9581-2EE49B1A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E767-30F1-772C-AF65-382178FF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487A-A830-B65D-87AC-D8E685FC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E915-C041-2E83-62CD-738624FF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83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E1EA0-4BF4-F093-7B58-693EE19A8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A834A-9A41-ECB0-008C-E1BF862B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051F-FFA9-F540-1408-C38AB862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5CD6-EB9C-7A3F-DBB4-8A82CABC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32DD-3FD5-5CF7-22F3-70CA32C2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82FE-87DB-3006-72BE-EF835D4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1FFB-C350-1619-90AE-0B909B4A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1EEB-6367-0C0E-8C0C-43EF1E85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FBAF-A423-0727-1D78-671F26EE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F06B-B1BF-3F50-4375-21C7FDFF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49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27CA-1341-97F2-8ED9-11F33E4F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5887A-9EB8-B823-EB06-718D5CE1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1619-8E35-4233-362A-42A9DD91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E463-327B-CEA1-895A-FE6CD8E6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0D69-C6DD-6D53-6639-AC7A0490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201A-4EA4-D258-8E4A-A35D39E2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0CE6-9461-DFD9-DF65-16B1798DD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7F7B9-ED65-9F9A-2278-0CECFF1C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4EF82-89D4-C141-04C3-FCA629F4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0A408-86EC-C591-8A80-A5CBC12A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46E25-8900-F2F5-21D8-EE952563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19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E4FE-A828-65EE-2109-8F1C536D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BAC52-E1A9-65D3-FE79-8D602CCF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935D4-9EA1-1CF5-1C68-786FD06F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93971-C735-2CA6-DF96-A7DE981AA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9D58A-1EF0-F7AA-B287-E19688345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CE9FB-C31A-B836-8EF4-86B1771F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7B4DC-6D88-DF38-7A24-E311C94F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A620A-1A50-9E37-9E01-C549D1D1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48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4D07-9B7E-0CCB-23ED-3F13369E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2C621-230D-B199-A878-EE18B11A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29CCD-101F-1C66-0202-87ADCBBF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61968-226B-0DD7-A2EC-0C9100CE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7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91824-391D-7F93-1804-E39797E3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2F91C-1422-1D6C-7883-7E02EADA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6D8E0-ED32-95D1-DA20-C7B8AF7E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6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792F-D6DE-F97F-6E8D-F0A975B7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C5A79-77D3-D958-4FFE-80F7C502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8FC7F-39D0-E2EC-C2B0-182F3A40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508A-8668-FB2A-08FB-EAB27D35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ED64-2DA9-77C0-60BF-348F08C8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DB5D6-A1FC-F695-5207-97327769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4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B1A2-77A0-E17C-0B05-8338199E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A066F-64EE-D4FD-DAC5-75B603F9C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CC88-8CB9-4935-49F5-7701FB9E5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680E1-6B05-EBD0-7282-94B137EF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2E0B-91B6-0ED2-B52E-941CECA4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0B9F5-888B-0B16-7141-F60BFA67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0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2A58E-472B-3BD5-4F33-FC90830E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20F5D-DB61-C33C-EFF4-22F0FD28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3D20-85A8-91A5-4EEB-37CF22C26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AE08-9F43-447E-AC02-2E4CF57C47C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CB1A-B335-D373-82AF-F9EA1D59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643A-CC23-5B8D-700B-4E6BB2D06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A26F-8FD8-4B9F-B4A7-15066D8C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5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B8D3EE9-BB6C-7D58-32C2-42505ED6A998}"/>
              </a:ext>
            </a:extLst>
          </p:cNvPr>
          <p:cNvGrpSpPr/>
          <p:nvPr/>
        </p:nvGrpSpPr>
        <p:grpSpPr>
          <a:xfrm>
            <a:off x="1285243" y="906729"/>
            <a:ext cx="10236193" cy="5515202"/>
            <a:chOff x="1614427" y="1126185"/>
            <a:chExt cx="10236193" cy="551520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98DF34-CE45-0244-D06A-EC87C28DF3A6}"/>
                </a:ext>
              </a:extLst>
            </p:cNvPr>
            <p:cNvSpPr/>
            <p:nvPr/>
          </p:nvSpPr>
          <p:spPr>
            <a:xfrm>
              <a:off x="4697931" y="5716854"/>
              <a:ext cx="2160000" cy="9000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Feature Representation/Engineering</a:t>
              </a:r>
              <a:endParaRPr lang="en-GB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FB5FEE4-EEBC-9544-A987-89AD761CAD47}"/>
                </a:ext>
              </a:extLst>
            </p:cNvPr>
            <p:cNvSpPr/>
            <p:nvPr/>
          </p:nvSpPr>
          <p:spPr>
            <a:xfrm>
              <a:off x="7792954" y="5741387"/>
              <a:ext cx="2160000" cy="900000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Data Labelling</a:t>
              </a:r>
            </a:p>
            <a:p>
              <a:pPr algn="ctr"/>
              <a:r>
                <a:rPr lang="en-US" sz="1100" i="1" dirty="0">
                  <a:latin typeface="Cambria" panose="02040503050406030204" pitchFamily="18" charset="0"/>
                  <a:ea typeface="Cambria" panose="02040503050406030204" pitchFamily="18" charset="0"/>
                </a:rPr>
                <a:t>Manual Validation of 3000 rows(1000rows each for Positive, Negative, and Neutral)</a:t>
              </a:r>
              <a:endParaRPr lang="en-GB" sz="1100" i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9BA228A-7321-F912-6677-FA1DF90E33DF}"/>
                </a:ext>
              </a:extLst>
            </p:cNvPr>
            <p:cNvSpPr/>
            <p:nvPr/>
          </p:nvSpPr>
          <p:spPr>
            <a:xfrm>
              <a:off x="1614427" y="5716854"/>
              <a:ext cx="2160000" cy="900000"/>
            </a:xfrm>
            <a:prstGeom prst="round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Hyperparameter Optimization</a:t>
              </a:r>
              <a:endParaRPr lang="en-GB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D33771-7108-0BD0-B598-E67A9B1EF9BD}"/>
                </a:ext>
              </a:extLst>
            </p:cNvPr>
            <p:cNvGrpSpPr/>
            <p:nvPr/>
          </p:nvGrpSpPr>
          <p:grpSpPr>
            <a:xfrm>
              <a:off x="1614427" y="1126185"/>
              <a:ext cx="8327008" cy="900000"/>
              <a:chOff x="438376" y="1357833"/>
              <a:chExt cx="8327008" cy="90000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D019F1-3DC8-B62B-3B17-144576BC4936}"/>
                  </a:ext>
                </a:extLst>
              </p:cNvPr>
              <p:cNvGrpSpPr/>
              <p:nvPr/>
            </p:nvGrpSpPr>
            <p:grpSpPr>
              <a:xfrm>
                <a:off x="438376" y="1357833"/>
                <a:ext cx="8327008" cy="900000"/>
                <a:chOff x="452176" y="1357833"/>
                <a:chExt cx="8327008" cy="9000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1050CEC-20D1-3793-F850-17E18290B92F}"/>
                    </a:ext>
                  </a:extLst>
                </p:cNvPr>
                <p:cNvSpPr/>
                <p:nvPr/>
              </p:nvSpPr>
              <p:spPr>
                <a:xfrm>
                  <a:off x="3535680" y="1357833"/>
                  <a:ext cx="2160000" cy="900000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Data Cleaning</a:t>
                  </a:r>
                  <a:endParaRPr lang="en-GB" b="1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C3C8211-3A8B-1C3B-DE30-A677B41B1C35}"/>
                    </a:ext>
                  </a:extLst>
                </p:cNvPr>
                <p:cNvSpPr/>
                <p:nvPr/>
              </p:nvSpPr>
              <p:spPr>
                <a:xfrm>
                  <a:off x="6619184" y="1357833"/>
                  <a:ext cx="2160000" cy="900000"/>
                </a:xfrm>
                <a:prstGeom prst="roundRect">
                  <a:avLst/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Data Preprocessing</a:t>
                  </a:r>
                  <a:endParaRPr lang="en-GB" b="1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FF0B7AD-0D63-9C1F-CF74-D0FDFC6C981E}"/>
                    </a:ext>
                  </a:extLst>
                </p:cNvPr>
                <p:cNvSpPr/>
                <p:nvPr/>
              </p:nvSpPr>
              <p:spPr>
                <a:xfrm>
                  <a:off x="452176" y="1357833"/>
                  <a:ext cx="2160000" cy="900000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Data Retrieval</a:t>
                  </a:r>
                  <a:endParaRPr lang="en-GB" b="1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E2DD2C5-B55A-E2FB-4387-211E2A1CB9D2}"/>
                    </a:ext>
                  </a:extLst>
                </p:cNvPr>
                <p:cNvCxnSpPr>
                  <a:stCxn id="10" idx="3"/>
                </p:cNvCxnSpPr>
                <p:nvPr/>
              </p:nvCxnSpPr>
              <p:spPr>
                <a:xfrm>
                  <a:off x="2612176" y="1807833"/>
                  <a:ext cx="9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365D16A-A595-D9C8-7520-3D23F5665599}"/>
                  </a:ext>
                </a:extLst>
              </p:cNvPr>
              <p:cNvCxnSpPr/>
              <p:nvPr/>
            </p:nvCxnSpPr>
            <p:spPr>
              <a:xfrm>
                <a:off x="5695680" y="1807833"/>
                <a:ext cx="9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030D176-3CBA-883C-8C47-333D7859D08A}"/>
                </a:ext>
              </a:extLst>
            </p:cNvPr>
            <p:cNvCxnSpPr>
              <a:cxnSpLocks/>
            </p:cNvCxnSpPr>
            <p:nvPr/>
          </p:nvCxnSpPr>
          <p:spPr>
            <a:xfrm>
              <a:off x="8924518" y="2026185"/>
              <a:ext cx="0" cy="10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E102F7-1D07-F52F-3EE2-FBBE0BD040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37338" y="5373903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170EC6-B8C6-8A58-6EDB-C72F2B4DF254}"/>
                </a:ext>
              </a:extLst>
            </p:cNvPr>
            <p:cNvCxnSpPr>
              <a:cxnSpLocks/>
            </p:cNvCxnSpPr>
            <p:nvPr/>
          </p:nvCxnSpPr>
          <p:spPr>
            <a:xfrm>
              <a:off x="9111874" y="3218599"/>
              <a:ext cx="531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41E6EA-8CA6-723E-7697-45E5B2E3AC41}"/>
                </a:ext>
              </a:extLst>
            </p:cNvPr>
            <p:cNvSpPr/>
            <p:nvPr/>
          </p:nvSpPr>
          <p:spPr>
            <a:xfrm>
              <a:off x="9654723" y="2463953"/>
              <a:ext cx="2195897" cy="1260000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Sentiment Analysis with VADER</a:t>
              </a:r>
            </a:p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Lexicon Approach</a:t>
              </a:r>
              <a:endParaRPr lang="en-GB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372F0B8F-D333-CEFE-6F83-C88A6E6AA1B0}"/>
                </a:ext>
              </a:extLst>
            </p:cNvPr>
            <p:cNvSpPr/>
            <p:nvPr/>
          </p:nvSpPr>
          <p:spPr>
            <a:xfrm rot="5400000">
              <a:off x="8885155" y="3135141"/>
              <a:ext cx="206462" cy="183696"/>
            </a:xfrm>
            <a:prstGeom prst="flowChartExtra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921BC9D-ED6A-4FEA-62E4-F35ABCEEFD84}"/>
                </a:ext>
              </a:extLst>
            </p:cNvPr>
            <p:cNvSpPr/>
            <p:nvPr/>
          </p:nvSpPr>
          <p:spPr>
            <a:xfrm>
              <a:off x="7781435" y="4113904"/>
              <a:ext cx="2160000" cy="899999"/>
            </a:xfrm>
            <a:prstGeom prst="round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Sentiment Analysis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Machine Learning Approach</a:t>
              </a:r>
              <a:endParaRPr lang="en-GB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C3C768E-836E-68D7-9279-C4171D2FF4A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957216" y="6237275"/>
              <a:ext cx="129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09EB1B8-7D76-A7FD-E636-39DF049E49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48730" y="3713223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82ECDF-621D-84E3-3E17-7E7D218745B3}"/>
                </a:ext>
              </a:extLst>
            </p:cNvPr>
            <p:cNvCxnSpPr/>
            <p:nvPr/>
          </p:nvCxnSpPr>
          <p:spPr>
            <a:xfrm>
              <a:off x="11253216" y="3736145"/>
              <a:ext cx="0" cy="252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9C8C6B-48BE-B2B5-9F5E-73A5993F38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6763" y="6191387"/>
              <a:ext cx="9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99DB22-BDCE-915F-8F1B-94CBFABC9C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86619" y="6166854"/>
              <a:ext cx="9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2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0725221-DF35-D2BA-A574-509E132612AE}"/>
              </a:ext>
            </a:extLst>
          </p:cNvPr>
          <p:cNvGrpSpPr/>
          <p:nvPr/>
        </p:nvGrpSpPr>
        <p:grpSpPr>
          <a:xfrm>
            <a:off x="2574019" y="1535489"/>
            <a:ext cx="6900874" cy="3505344"/>
            <a:chOff x="135619" y="803969"/>
            <a:chExt cx="6900874" cy="350534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EEB8FE3-8DCC-935D-28DB-9FCB20B63B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9035" y="1253969"/>
              <a:ext cx="9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F648EDE-4D3B-AF43-3303-FBD8EC580FA5}"/>
                </a:ext>
              </a:extLst>
            </p:cNvPr>
            <p:cNvSpPr/>
            <p:nvPr/>
          </p:nvSpPr>
          <p:spPr>
            <a:xfrm>
              <a:off x="135619" y="1740054"/>
              <a:ext cx="2301072" cy="90000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Hyperparameter</a:t>
              </a:r>
            </a:p>
            <a:p>
              <a:pPr algn="ctr"/>
              <a:r>
                <a:rPr lang="en-US" sz="1600" i="1" dirty="0">
                  <a:latin typeface="Cambria" panose="02040503050406030204" pitchFamily="18" charset="0"/>
                  <a:ea typeface="Cambria" panose="02040503050406030204" pitchFamily="18" charset="0"/>
                </a:rPr>
                <a:t>(Optimizer &amp; Learning Rate)</a:t>
              </a:r>
              <a:endParaRPr lang="en-GB" sz="1600" i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0A19E2-4320-CCCC-0B69-A3013A277551}"/>
                </a:ext>
              </a:extLst>
            </p:cNvPr>
            <p:cNvSpPr/>
            <p:nvPr/>
          </p:nvSpPr>
          <p:spPr>
            <a:xfrm>
              <a:off x="2521728" y="3409313"/>
              <a:ext cx="2160000" cy="90000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Model Development</a:t>
              </a:r>
            </a:p>
            <a:p>
              <a:pPr algn="ctr"/>
              <a:r>
                <a:rPr lang="en-US" sz="1400" i="1" dirty="0">
                  <a:latin typeface="Cambria" panose="02040503050406030204" pitchFamily="18" charset="0"/>
                  <a:ea typeface="Cambria" panose="02040503050406030204" pitchFamily="18" charset="0"/>
                </a:rPr>
                <a:t>(Classifier:: SVC)</a:t>
              </a:r>
              <a:endParaRPr lang="en-GB" sz="1400" i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FCFEF7-14A2-18B8-F7ED-E437512D71D6}"/>
                </a:ext>
              </a:extLst>
            </p:cNvPr>
            <p:cNvSpPr/>
            <p:nvPr/>
          </p:nvSpPr>
          <p:spPr>
            <a:xfrm>
              <a:off x="166963" y="3409313"/>
              <a:ext cx="2160000" cy="9000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1001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Model Development</a:t>
              </a:r>
            </a:p>
            <a:p>
              <a:pPr algn="ctr"/>
              <a:r>
                <a:rPr lang="en-US" sz="1400" i="1" dirty="0">
                  <a:latin typeface="Cambria" panose="02040503050406030204" pitchFamily="18" charset="0"/>
                  <a:ea typeface="Cambria" panose="02040503050406030204" pitchFamily="18" charset="0"/>
                </a:rPr>
                <a:t>(Classifier:: Bi-LSTM)</a:t>
              </a:r>
              <a:endParaRPr lang="en-GB" sz="1400" i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253DA2-667D-A959-45E6-D1E7BAF8183D}"/>
                </a:ext>
              </a:extLst>
            </p:cNvPr>
            <p:cNvSpPr/>
            <p:nvPr/>
          </p:nvSpPr>
          <p:spPr>
            <a:xfrm>
              <a:off x="4876493" y="3409313"/>
              <a:ext cx="2160000" cy="90000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Model Development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(Classifier:: GRU)</a:t>
              </a:r>
              <a:endParaRPr lang="en-GB" sz="1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488B6D-40A5-E731-6C1F-4FEF0966D7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6742" y="3012246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9FA6CB-D2CF-B737-9AAC-051DE800E706}"/>
                </a:ext>
              </a:extLst>
            </p:cNvPr>
            <p:cNvCxnSpPr>
              <a:cxnSpLocks/>
            </p:cNvCxnSpPr>
            <p:nvPr/>
          </p:nvCxnSpPr>
          <p:spPr>
            <a:xfrm>
              <a:off x="3273552" y="803969"/>
              <a:ext cx="0" cy="144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956D60-D1F0-41FA-F9C8-B715AE6FDF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68342" y="2063969"/>
              <a:ext cx="25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6CC4CF-3621-2D9B-D3C5-BF900315C7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73552" y="1343969"/>
              <a:ext cx="0" cy="180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1C8400-5088-E7E3-135B-1CEF54ABB5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45744" y="2782024"/>
              <a:ext cx="10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91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0F03A5-F799-3549-9157-FCAA55F35427}"/>
              </a:ext>
            </a:extLst>
          </p:cNvPr>
          <p:cNvGrpSpPr/>
          <p:nvPr/>
        </p:nvGrpSpPr>
        <p:grpSpPr>
          <a:xfrm>
            <a:off x="1250975" y="274535"/>
            <a:ext cx="7880833" cy="6141628"/>
            <a:chOff x="1250975" y="140423"/>
            <a:chExt cx="7880833" cy="61416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9260E9-C1B2-24F2-3318-2B7CA2EA3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288" y="140423"/>
              <a:ext cx="6827520" cy="37764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51B7FB-45D8-32BB-3EC9-5DEAEC9E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975" y="3788873"/>
              <a:ext cx="5308322" cy="2493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0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Kolawole Ilesanmi</dc:creator>
  <cp:lastModifiedBy>Kolawole Ilesanmi</cp:lastModifiedBy>
  <cp:revision>3</cp:revision>
  <dcterms:created xsi:type="dcterms:W3CDTF">2023-09-11T16:33:06Z</dcterms:created>
  <dcterms:modified xsi:type="dcterms:W3CDTF">2023-09-11T21:36:31Z</dcterms:modified>
</cp:coreProperties>
</file>