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D7E15A-3F02-459C-ADA6-0F07A740E50F}">
  <a:tblStyle styleId="{97D7E15A-3F02-459C-ADA6-0F07A740E5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0b31a9d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0b31a9d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09c2895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09c2895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09c2895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09c2895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09c2895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09c2895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09c2895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09c2895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0b31a9da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0b31a9d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71900" y="1101025"/>
            <a:ext cx="7567500" cy="76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HOUSE PROJECT </a:t>
            </a:r>
            <a:endParaRPr/>
          </a:p>
          <a:p>
            <a:pPr indent="0" lvl="0" marL="0" rtl="0" algn="l">
              <a:spcBef>
                <a:spcPts val="0"/>
              </a:spcBef>
              <a:spcAft>
                <a:spcPts val="0"/>
              </a:spcAft>
              <a:buNone/>
            </a:pPr>
            <a:r>
              <a:rPr lang="en" sz="2100"/>
              <a:t>On</a:t>
            </a:r>
            <a:endParaRPr sz="2100"/>
          </a:p>
        </p:txBody>
      </p:sp>
      <p:sp>
        <p:nvSpPr>
          <p:cNvPr id="86" name="Google Shape;86;p13"/>
          <p:cNvSpPr txBox="1"/>
          <p:nvPr>
            <p:ph idx="1" type="subTitle"/>
          </p:nvPr>
        </p:nvSpPr>
        <p:spPr>
          <a:xfrm>
            <a:off x="371900" y="1809150"/>
            <a:ext cx="80034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Visualization And Prediction Of CANCER </a:t>
            </a:r>
            <a:endParaRPr sz="1800"/>
          </a:p>
          <a:p>
            <a:pPr indent="0" lvl="0" marL="0" rtl="0" algn="l">
              <a:spcBef>
                <a:spcPts val="0"/>
              </a:spcBef>
              <a:spcAft>
                <a:spcPts val="0"/>
              </a:spcAft>
              <a:buNone/>
            </a:pPr>
            <a:r>
              <a:rPr lang="en" sz="1800"/>
              <a:t>Using Linear Model Building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t>Done By</a:t>
            </a:r>
            <a:endParaRPr sz="1600"/>
          </a:p>
          <a:p>
            <a:pPr indent="0" lvl="0" marL="0" rtl="0" algn="l">
              <a:spcBef>
                <a:spcPts val="0"/>
              </a:spcBef>
              <a:spcAft>
                <a:spcPts val="0"/>
              </a:spcAft>
              <a:buNone/>
            </a:pPr>
            <a:r>
              <a:rPr lang="en" sz="1400"/>
              <a:t>KOLLI.SOWMYA SRI</a:t>
            </a:r>
            <a:endParaRPr sz="1400"/>
          </a:p>
          <a:p>
            <a:pPr indent="0" lvl="0" marL="0" rtl="0" algn="l">
              <a:spcBef>
                <a:spcPts val="0"/>
              </a:spcBef>
              <a:spcAft>
                <a:spcPts val="0"/>
              </a:spcAft>
              <a:buNone/>
            </a:pPr>
            <a:r>
              <a:rPr lang="en" sz="1400"/>
              <a:t>223411P</a:t>
            </a:r>
            <a:r>
              <a:rPr lang="en"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800"/>
          </a:p>
          <a:p>
            <a:pPr indent="0" lvl="0" marL="0" rtl="0" algn="r">
              <a:spcBef>
                <a:spcPts val="0"/>
              </a:spcBef>
              <a:spcAft>
                <a:spcPts val="0"/>
              </a:spcAft>
              <a:buNone/>
            </a:pPr>
            <a:r>
              <a:rPr lang="en" sz="1300"/>
              <a:t>                                                                                                                                                            </a:t>
            </a:r>
            <a:r>
              <a:rPr lang="en" sz="1100"/>
              <a:t>                                                                                                                                                                                          </a:t>
            </a:r>
            <a:r>
              <a:rPr lang="en" sz="1300"/>
              <a:t>Under the guidance of </a:t>
            </a:r>
            <a:endParaRPr sz="1300"/>
          </a:p>
          <a:p>
            <a:pPr indent="0" lvl="0" marL="0" rtl="0" algn="r">
              <a:spcBef>
                <a:spcPts val="0"/>
              </a:spcBef>
              <a:spcAft>
                <a:spcPts val="0"/>
              </a:spcAft>
              <a:buNone/>
            </a:pPr>
            <a:r>
              <a:rPr lang="en" sz="2000"/>
              <a:t>                                                                      </a:t>
            </a:r>
            <a:r>
              <a:rPr lang="en" sz="1700"/>
              <a:t>Ms. K. Divya</a:t>
            </a:r>
            <a:endParaRPr sz="1700"/>
          </a:p>
          <a:p>
            <a:pPr indent="0" lvl="0" marL="0" rtl="0" algn="r">
              <a:spcBef>
                <a:spcPts val="0"/>
              </a:spcBef>
              <a:spcAft>
                <a:spcPts val="0"/>
              </a:spcAft>
              <a:buNone/>
            </a:pPr>
            <a:r>
              <a:t/>
            </a:r>
            <a:endParaRPr sz="1500"/>
          </a:p>
        </p:txBody>
      </p:sp>
      <p:pic>
        <p:nvPicPr>
          <p:cNvPr id="87" name="Google Shape;87;p13"/>
          <p:cNvPicPr preferRelativeResize="0"/>
          <p:nvPr/>
        </p:nvPicPr>
        <p:blipFill>
          <a:blip r:embed="rId3">
            <a:alphaModFix/>
          </a:blip>
          <a:stretch>
            <a:fillRect/>
          </a:stretch>
        </p:blipFill>
        <p:spPr>
          <a:xfrm>
            <a:off x="6570225" y="533075"/>
            <a:ext cx="1696800" cy="216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2" title="File:Thank-you-transparent.svg - Wikimedia Commons"/>
          <p:cNvPicPr preferRelativeResize="0"/>
          <p:nvPr/>
        </p:nvPicPr>
        <p:blipFill>
          <a:blip r:embed="rId3">
            <a:alphaModFix/>
          </a:blip>
          <a:stretch>
            <a:fillRect/>
          </a:stretch>
        </p:blipFill>
        <p:spPr>
          <a:xfrm>
            <a:off x="1642175" y="304800"/>
            <a:ext cx="48387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68200" y="464375"/>
            <a:ext cx="2767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ABOUT DATA SET:</a:t>
            </a:r>
            <a:endParaRPr sz="1800"/>
          </a:p>
        </p:txBody>
      </p:sp>
      <p:graphicFrame>
        <p:nvGraphicFramePr>
          <p:cNvPr id="93" name="Google Shape;93;p14"/>
          <p:cNvGraphicFramePr/>
          <p:nvPr/>
        </p:nvGraphicFramePr>
        <p:xfrm>
          <a:off x="609600" y="1066800"/>
          <a:ext cx="3000000" cy="3000000"/>
        </p:xfrm>
        <a:graphic>
          <a:graphicData uri="http://schemas.openxmlformats.org/drawingml/2006/table">
            <a:tbl>
              <a:tblPr>
                <a:noFill/>
                <a:tableStyleId>{97D7E15A-3F02-459C-ADA6-0F07A740E50F}</a:tableStyleId>
              </a:tblPr>
              <a:tblGrid>
                <a:gridCol w="1401250"/>
                <a:gridCol w="1251100"/>
                <a:gridCol w="5229650"/>
              </a:tblGrid>
              <a:tr h="383525">
                <a:tc>
                  <a:txBody>
                    <a:bodyPr/>
                    <a:lstStyle/>
                    <a:p>
                      <a:pPr indent="0" lvl="0" marL="0" rtl="0" algn="l">
                        <a:lnSpc>
                          <a:spcPct val="115000"/>
                        </a:lnSpc>
                        <a:spcBef>
                          <a:spcPts val="0"/>
                        </a:spcBef>
                        <a:spcAft>
                          <a:spcPts val="0"/>
                        </a:spcAft>
                        <a:buNone/>
                      </a:pPr>
                      <a:r>
                        <a:rPr b="1" lang="en" sz="1000"/>
                        <a:t>Variables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Datatype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Description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Age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int</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Interger values representing patient Age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Gender</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int</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representing the patient Gender</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BMI</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representing the patient Body Mass Index</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Smoking</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represents the smoking status of patient</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GeneticRisk</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represents the patients genetic risk level of cancer</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PhysicalActivity</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represents patient spend time on physical activity</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AlcoholIntake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represents the no.of alcohol units consumed</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CancerHistory</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says that a patient has diagnosed by cancer in past or not</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3525">
                <a:tc>
                  <a:txBody>
                    <a:bodyPr/>
                    <a:lstStyle/>
                    <a:p>
                      <a:pPr indent="0" lvl="0" marL="0" rtl="0" algn="l">
                        <a:lnSpc>
                          <a:spcPct val="115000"/>
                        </a:lnSpc>
                        <a:spcBef>
                          <a:spcPts val="0"/>
                        </a:spcBef>
                        <a:spcAft>
                          <a:spcPts val="0"/>
                        </a:spcAft>
                        <a:buNone/>
                      </a:pPr>
                      <a:r>
                        <a:rPr b="1" lang="en" sz="1000"/>
                        <a:t>Diagnosis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it indicates cancer diagnosis status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a:t>
            </a:r>
            <a:r>
              <a:rPr lang="en">
                <a:solidFill>
                  <a:schemeClr val="lt1"/>
                </a:solidFill>
              </a:rPr>
              <a:t>1</a:t>
            </a:r>
            <a:endParaRPr>
              <a:solidFill>
                <a:schemeClr val="lt1"/>
              </a:solidFill>
            </a:endParaRPr>
          </a:p>
        </p:txBody>
      </p:sp>
      <p:sp>
        <p:nvSpPr>
          <p:cNvPr id="99" name="Google Shape;99;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0" name="Google Shape;100;p15"/>
          <p:cNvSpPr/>
          <p:nvPr/>
        </p:nvSpPr>
        <p:spPr>
          <a:xfrm>
            <a:off x="432352" y="195700"/>
            <a:ext cx="2760600" cy="607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700">
                <a:highlight>
                  <a:schemeClr val="lt1"/>
                </a:highlight>
              </a:rPr>
              <a:t>BAR GRAPH</a:t>
            </a:r>
            <a:endParaRPr b="1" sz="1700">
              <a:highlight>
                <a:schemeClr val="lt1"/>
              </a:highlight>
            </a:endParaRPr>
          </a:p>
        </p:txBody>
      </p:sp>
      <p:pic>
        <p:nvPicPr>
          <p:cNvPr id="101" name="Google Shape;101;p15"/>
          <p:cNvPicPr preferRelativeResize="0"/>
          <p:nvPr/>
        </p:nvPicPr>
        <p:blipFill>
          <a:blip r:embed="rId3">
            <a:alphaModFix/>
          </a:blip>
          <a:stretch>
            <a:fillRect/>
          </a:stretch>
        </p:blipFill>
        <p:spPr>
          <a:xfrm>
            <a:off x="4387150" y="382500"/>
            <a:ext cx="4357900" cy="4378500"/>
          </a:xfrm>
          <a:prstGeom prst="rect">
            <a:avLst/>
          </a:prstGeom>
          <a:noFill/>
          <a:ln>
            <a:noFill/>
          </a:ln>
        </p:spPr>
      </p:pic>
      <p:sp>
        <p:nvSpPr>
          <p:cNvPr id="102" name="Google Shape;102;p15"/>
          <p:cNvSpPr txBox="1"/>
          <p:nvPr/>
        </p:nvSpPr>
        <p:spPr>
          <a:xfrm>
            <a:off x="589375" y="1363625"/>
            <a:ext cx="3849600" cy="203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1"/>
                </a:solidFill>
                <a:latin typeface="Roboto"/>
                <a:ea typeface="Roboto"/>
                <a:cs typeface="Roboto"/>
                <a:sym typeface="Roboto"/>
              </a:rPr>
              <a:t>The given bar graph shows that the cancer risk may be higher with age</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he red bar represents individual without cancer history.</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The green bar represents individual with cancer history.</a:t>
            </a:r>
            <a:endParaRPr i="1" sz="15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08" name="Google Shape;108;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9" name="Google Shape;109;p16"/>
          <p:cNvSpPr/>
          <p:nvPr/>
        </p:nvSpPr>
        <p:spPr>
          <a:xfrm>
            <a:off x="432352" y="195700"/>
            <a:ext cx="2760600" cy="607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700">
                <a:highlight>
                  <a:schemeClr val="lt1"/>
                </a:highlight>
              </a:rPr>
              <a:t>HISTOGRAM</a:t>
            </a:r>
            <a:endParaRPr b="1" sz="1700">
              <a:highlight>
                <a:schemeClr val="lt1"/>
              </a:highlight>
            </a:endParaRPr>
          </a:p>
        </p:txBody>
      </p:sp>
      <p:sp>
        <p:nvSpPr>
          <p:cNvPr id="110" name="Google Shape;110;p16"/>
          <p:cNvSpPr txBox="1"/>
          <p:nvPr/>
        </p:nvSpPr>
        <p:spPr>
          <a:xfrm>
            <a:off x="589375" y="1363625"/>
            <a:ext cx="3849600" cy="226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1"/>
                </a:solidFill>
                <a:latin typeface="Roboto"/>
                <a:ea typeface="Roboto"/>
                <a:cs typeface="Roboto"/>
                <a:sym typeface="Roboto"/>
              </a:rPr>
              <a:t>It is the histogram graph comparing the cancer diagnosised patients with smoking status.</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The graph represents the count of patients with and without a cancer diagnosis.</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It highlights the impact of smoking by cancer risk</a:t>
            </a:r>
            <a:endParaRPr i="1" sz="1500">
              <a:solidFill>
                <a:schemeClr val="dk1"/>
              </a:solidFill>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4525850" y="726125"/>
            <a:ext cx="3599349" cy="3691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7" name="Google Shape;117;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8" name="Google Shape;118;p17"/>
          <p:cNvSpPr/>
          <p:nvPr/>
        </p:nvSpPr>
        <p:spPr>
          <a:xfrm>
            <a:off x="432352" y="195700"/>
            <a:ext cx="2760600" cy="607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700">
                <a:highlight>
                  <a:schemeClr val="lt1"/>
                </a:highlight>
              </a:rPr>
              <a:t>BOXPLOT</a:t>
            </a:r>
            <a:endParaRPr b="1" sz="1700">
              <a:highlight>
                <a:schemeClr val="lt1"/>
              </a:highlight>
            </a:endParaRPr>
          </a:p>
        </p:txBody>
      </p:sp>
      <p:sp>
        <p:nvSpPr>
          <p:cNvPr id="119" name="Google Shape;119;p17"/>
          <p:cNvSpPr txBox="1"/>
          <p:nvPr/>
        </p:nvSpPr>
        <p:spPr>
          <a:xfrm>
            <a:off x="589375" y="1363625"/>
            <a:ext cx="3849600" cy="156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1"/>
                </a:solidFill>
                <a:latin typeface="Roboto"/>
                <a:ea typeface="Roboto"/>
                <a:cs typeface="Roboto"/>
                <a:sym typeface="Roboto"/>
              </a:rPr>
              <a:t>The given scattered boxplot shows that the smoking levels tends to increase with age.</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The red dots represents male.</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The green dots represents female.</a:t>
            </a:r>
            <a:endParaRPr i="1" sz="1500">
              <a:solidFill>
                <a:schemeClr val="dk1"/>
              </a:solidFill>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4572000" y="471600"/>
            <a:ext cx="3759825" cy="381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26" name="Google Shape;126;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27" name="Google Shape;127;p18"/>
          <p:cNvSpPr/>
          <p:nvPr/>
        </p:nvSpPr>
        <p:spPr>
          <a:xfrm>
            <a:off x="279950" y="195700"/>
            <a:ext cx="3506100" cy="607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700">
                <a:highlight>
                  <a:schemeClr val="lt1"/>
                </a:highlight>
              </a:rPr>
              <a:t>CORRELATION</a:t>
            </a:r>
            <a:r>
              <a:rPr b="1" lang="en" sz="1700">
                <a:highlight>
                  <a:schemeClr val="lt1"/>
                </a:highlight>
              </a:rPr>
              <a:t> GRAPH</a:t>
            </a:r>
            <a:endParaRPr b="1" sz="1700">
              <a:highlight>
                <a:schemeClr val="lt1"/>
              </a:highlight>
            </a:endParaRPr>
          </a:p>
        </p:txBody>
      </p:sp>
      <p:sp>
        <p:nvSpPr>
          <p:cNvPr id="128" name="Google Shape;128;p18"/>
          <p:cNvSpPr txBox="1"/>
          <p:nvPr/>
        </p:nvSpPr>
        <p:spPr>
          <a:xfrm>
            <a:off x="589375" y="1363625"/>
            <a:ext cx="3849600" cy="156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1"/>
                </a:solidFill>
                <a:latin typeface="Roboto"/>
                <a:ea typeface="Roboto"/>
                <a:cs typeface="Roboto"/>
                <a:sym typeface="Roboto"/>
              </a:rPr>
              <a:t>The given Correlation graph shows that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Light colour box represents the low correlation between variables.</a:t>
            </a:r>
            <a:endParaRPr i="1" sz="1500">
              <a:solidFill>
                <a:schemeClr val="dk1"/>
              </a:solidFill>
              <a:latin typeface="Roboto"/>
              <a:ea typeface="Roboto"/>
              <a:cs typeface="Roboto"/>
              <a:sym typeface="Roboto"/>
            </a:endParaRPr>
          </a:p>
          <a:p>
            <a:pPr indent="0" lvl="0" marL="0" rtl="0" algn="l">
              <a:spcBef>
                <a:spcPts val="0"/>
              </a:spcBef>
              <a:spcAft>
                <a:spcPts val="0"/>
              </a:spcAft>
              <a:buNone/>
            </a:pPr>
            <a:r>
              <a:t/>
            </a:r>
            <a:endParaRPr i="1" sz="1500">
              <a:solidFill>
                <a:schemeClr val="dk1"/>
              </a:solidFill>
              <a:latin typeface="Roboto"/>
              <a:ea typeface="Roboto"/>
              <a:cs typeface="Roboto"/>
              <a:sym typeface="Roboto"/>
            </a:endParaRPr>
          </a:p>
          <a:p>
            <a:pPr indent="0" lvl="0" marL="0" rtl="0" algn="l">
              <a:spcBef>
                <a:spcPts val="0"/>
              </a:spcBef>
              <a:spcAft>
                <a:spcPts val="0"/>
              </a:spcAft>
              <a:buNone/>
            </a:pPr>
            <a:r>
              <a:rPr i="1" lang="en" sz="1500">
                <a:solidFill>
                  <a:schemeClr val="dk1"/>
                </a:solidFill>
                <a:latin typeface="Roboto"/>
                <a:ea typeface="Roboto"/>
                <a:cs typeface="Roboto"/>
                <a:sym typeface="Roboto"/>
              </a:rPr>
              <a:t>Dark colour box represents the high correlation between the variables.</a:t>
            </a:r>
            <a:endParaRPr i="1" sz="1500">
              <a:solidFill>
                <a:schemeClr val="dk1"/>
              </a:solidFill>
              <a:latin typeface="Roboto"/>
              <a:ea typeface="Roboto"/>
              <a:cs typeface="Roboto"/>
              <a:sym typeface="Roboto"/>
            </a:endParaRPr>
          </a:p>
        </p:txBody>
      </p:sp>
      <p:pic>
        <p:nvPicPr>
          <p:cNvPr id="129" name="Google Shape;129;p18"/>
          <p:cNvPicPr preferRelativeResize="0"/>
          <p:nvPr/>
        </p:nvPicPr>
        <p:blipFill>
          <a:blip r:embed="rId3">
            <a:alphaModFix/>
          </a:blip>
          <a:stretch>
            <a:fillRect/>
          </a:stretch>
        </p:blipFill>
        <p:spPr>
          <a:xfrm>
            <a:off x="4286575" y="622975"/>
            <a:ext cx="4043500" cy="367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4294967295" type="body"/>
          </p:nvPr>
        </p:nvSpPr>
        <p:spPr>
          <a:xfrm>
            <a:off x="432350" y="16039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35" name="Google Shape;135;p19"/>
          <p:cNvSpPr txBox="1"/>
          <p:nvPr>
            <p:ph idx="4294967295" type="body"/>
          </p:nvPr>
        </p:nvSpPr>
        <p:spPr>
          <a:xfrm>
            <a:off x="3336150" y="16039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36" name="Google Shape;136;p19"/>
          <p:cNvSpPr/>
          <p:nvPr/>
        </p:nvSpPr>
        <p:spPr>
          <a:xfrm>
            <a:off x="432350" y="348100"/>
            <a:ext cx="3169200" cy="558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700">
                <a:highlight>
                  <a:schemeClr val="lt1"/>
                </a:highlight>
              </a:rPr>
              <a:t>LINEAR REGRESSION</a:t>
            </a:r>
            <a:endParaRPr b="1" sz="1700">
              <a:highlight>
                <a:schemeClr val="lt1"/>
              </a:highlight>
            </a:endParaRPr>
          </a:p>
        </p:txBody>
      </p:sp>
      <p:sp>
        <p:nvSpPr>
          <p:cNvPr id="137" name="Google Shape;137;p19"/>
          <p:cNvSpPr txBox="1"/>
          <p:nvPr/>
        </p:nvSpPr>
        <p:spPr>
          <a:xfrm>
            <a:off x="589375" y="1516025"/>
            <a:ext cx="3849600" cy="1108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1"/>
                </a:solidFill>
                <a:latin typeface="Roboto"/>
                <a:ea typeface="Roboto"/>
                <a:cs typeface="Roboto"/>
                <a:sym typeface="Roboto"/>
              </a:rPr>
              <a:t>The given histogram with density shows that the nature of the target variables,it is mainly used to understand the nature of target variables.</a:t>
            </a:r>
            <a:endParaRPr i="1" sz="1500">
              <a:solidFill>
                <a:schemeClr val="dk1"/>
              </a:solidFill>
              <a:latin typeface="Roboto"/>
              <a:ea typeface="Roboto"/>
              <a:cs typeface="Roboto"/>
              <a:sym typeface="Roboto"/>
            </a:endParaRPr>
          </a:p>
        </p:txBody>
      </p:sp>
      <p:pic>
        <p:nvPicPr>
          <p:cNvPr id="138" name="Google Shape;138;p19"/>
          <p:cNvPicPr preferRelativeResize="0"/>
          <p:nvPr/>
        </p:nvPicPr>
        <p:blipFill>
          <a:blip r:embed="rId3">
            <a:alphaModFix/>
          </a:blip>
          <a:stretch>
            <a:fillRect/>
          </a:stretch>
        </p:blipFill>
        <p:spPr>
          <a:xfrm>
            <a:off x="4300150" y="557200"/>
            <a:ext cx="4419600" cy="402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descr="Background pointer shape in timeline graphic" id="143" name="Google Shape;143;p20"/>
          <p:cNvSpPr/>
          <p:nvPr/>
        </p:nvSpPr>
        <p:spPr>
          <a:xfrm>
            <a:off x="340934" y="2199000"/>
            <a:ext cx="1872300" cy="7455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20"/>
          <p:cNvSpPr txBox="1"/>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0.1030625</a:t>
            </a:r>
            <a:endParaRPr sz="1600">
              <a:solidFill>
                <a:srgbClr val="FFFFFF"/>
              </a:solidFill>
              <a:latin typeface="Roboto"/>
              <a:ea typeface="Roboto"/>
              <a:cs typeface="Roboto"/>
              <a:sym typeface="Roboto"/>
            </a:endParaRPr>
          </a:p>
        </p:txBody>
      </p:sp>
      <p:grpSp>
        <p:nvGrpSpPr>
          <p:cNvPr id="145" name="Google Shape;145;p20"/>
          <p:cNvGrpSpPr/>
          <p:nvPr/>
        </p:nvGrpSpPr>
        <p:grpSpPr>
          <a:xfrm>
            <a:off x="969270" y="1610215"/>
            <a:ext cx="198900" cy="593656"/>
            <a:chOff x="777447" y="1610215"/>
            <a:chExt cx="198900" cy="593656"/>
          </a:xfrm>
        </p:grpSpPr>
        <p:cxnSp>
          <p:nvCxnSpPr>
            <p:cNvPr id="146" name="Google Shape;146;p20"/>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147" name="Google Shape;147;p20"/>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0"/>
          <p:cNvSpPr txBox="1"/>
          <p:nvPr/>
        </p:nvSpPr>
        <p:spPr>
          <a:xfrm>
            <a:off x="340925"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MEAN ABSOLUTE ERROR</a:t>
            </a:r>
            <a:endParaRPr sz="1600">
              <a:solidFill>
                <a:srgbClr val="434343"/>
              </a:solidFill>
              <a:latin typeface="Roboto"/>
              <a:ea typeface="Roboto"/>
              <a:cs typeface="Roboto"/>
              <a:sym typeface="Roboto"/>
            </a:endParaRPr>
          </a:p>
        </p:txBody>
      </p:sp>
      <p:sp>
        <p:nvSpPr>
          <p:cNvPr descr="Background pointer shape in timeline graphic" id="149" name="Google Shape;149;p20"/>
          <p:cNvSpPr/>
          <p:nvPr/>
        </p:nvSpPr>
        <p:spPr>
          <a:xfrm>
            <a:off x="1817054" y="2199000"/>
            <a:ext cx="2051100" cy="7455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20"/>
          <p:cNvSpPr txBox="1"/>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0.135217</a:t>
            </a:r>
            <a:endParaRPr sz="1600">
              <a:solidFill>
                <a:srgbClr val="FFFFFF"/>
              </a:solidFill>
              <a:latin typeface="Roboto"/>
              <a:ea typeface="Roboto"/>
              <a:cs typeface="Roboto"/>
              <a:sym typeface="Roboto"/>
            </a:endParaRPr>
          </a:p>
        </p:txBody>
      </p:sp>
      <p:grpSp>
        <p:nvGrpSpPr>
          <p:cNvPr id="151" name="Google Shape;151;p20"/>
          <p:cNvGrpSpPr/>
          <p:nvPr/>
        </p:nvGrpSpPr>
        <p:grpSpPr>
          <a:xfrm>
            <a:off x="2684632" y="2938958"/>
            <a:ext cx="198900" cy="593656"/>
            <a:chOff x="2223534" y="2938958"/>
            <a:chExt cx="198900" cy="593656"/>
          </a:xfrm>
        </p:grpSpPr>
        <p:cxnSp>
          <p:nvCxnSpPr>
            <p:cNvPr id="152" name="Google Shape;152;p20"/>
            <p:cNvCxnSpPr/>
            <p:nvPr/>
          </p:nvCxnSpPr>
          <p:spPr>
            <a:xfrm rot="10800000">
              <a:off x="2322997" y="2938958"/>
              <a:ext cx="0" cy="554700"/>
            </a:xfrm>
            <a:prstGeom prst="straightConnector1">
              <a:avLst/>
            </a:prstGeom>
            <a:noFill/>
            <a:ln cap="flat" cmpd="sng" w="9525">
              <a:solidFill>
                <a:srgbClr val="434343"/>
              </a:solidFill>
              <a:prstDash val="solid"/>
              <a:round/>
              <a:headEnd len="sm" w="sm" type="none"/>
              <a:tailEnd len="sm" w="sm" type="none"/>
            </a:ln>
          </p:spPr>
        </p:cxnSp>
        <p:sp>
          <p:nvSpPr>
            <p:cNvPr id="153" name="Google Shape;153;p20"/>
            <p:cNvSpPr/>
            <p:nvPr/>
          </p:nvSpPr>
          <p:spPr>
            <a:xfrm flipH="1" rot="10800000">
              <a:off x="2223534" y="3333714"/>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0"/>
          <p:cNvSpPr txBox="1"/>
          <p:nvPr/>
        </p:nvSpPr>
        <p:spPr>
          <a:xfrm>
            <a:off x="1244337"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ROOT MEAN SQUARED ERROR</a:t>
            </a:r>
            <a:endParaRPr sz="1600">
              <a:solidFill>
                <a:srgbClr val="434343"/>
              </a:solidFill>
              <a:latin typeface="Roboto"/>
              <a:ea typeface="Roboto"/>
              <a:cs typeface="Roboto"/>
              <a:sym typeface="Roboto"/>
            </a:endParaRPr>
          </a:p>
        </p:txBody>
      </p:sp>
      <p:sp>
        <p:nvSpPr>
          <p:cNvPr descr="Background pointer shape in timeline graphic" id="155" name="Google Shape;155;p20"/>
          <p:cNvSpPr/>
          <p:nvPr/>
        </p:nvSpPr>
        <p:spPr>
          <a:xfrm>
            <a:off x="3471973" y="2199000"/>
            <a:ext cx="2051100" cy="7455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6" name="Google Shape;156;p20"/>
          <p:cNvSpPr txBox="1"/>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8.191064</a:t>
            </a:r>
            <a:endParaRPr sz="1600">
              <a:solidFill>
                <a:srgbClr val="FFFFFF"/>
              </a:solidFill>
              <a:latin typeface="Roboto"/>
              <a:ea typeface="Roboto"/>
              <a:cs typeface="Roboto"/>
              <a:sym typeface="Roboto"/>
            </a:endParaRPr>
          </a:p>
        </p:txBody>
      </p:sp>
      <p:grpSp>
        <p:nvGrpSpPr>
          <p:cNvPr id="157" name="Google Shape;157;p20"/>
          <p:cNvGrpSpPr/>
          <p:nvPr/>
        </p:nvGrpSpPr>
        <p:grpSpPr>
          <a:xfrm>
            <a:off x="4319545" y="1610215"/>
            <a:ext cx="198900" cy="593656"/>
            <a:chOff x="3918084" y="1610215"/>
            <a:chExt cx="198900" cy="593656"/>
          </a:xfrm>
        </p:grpSpPr>
        <p:cxnSp>
          <p:nvCxnSpPr>
            <p:cNvPr id="158" name="Google Shape;158;p20"/>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159" name="Google Shape;159;p20"/>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0"/>
          <p:cNvSpPr txBox="1"/>
          <p:nvPr/>
        </p:nvSpPr>
        <p:spPr>
          <a:xfrm>
            <a:off x="3304094"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RESIDUAL SUM OF SQUARES</a:t>
            </a:r>
            <a:endParaRPr sz="1600">
              <a:solidFill>
                <a:srgbClr val="434343"/>
              </a:solidFill>
              <a:latin typeface="Roboto"/>
              <a:ea typeface="Roboto"/>
              <a:cs typeface="Roboto"/>
              <a:sym typeface="Roboto"/>
            </a:endParaRPr>
          </a:p>
        </p:txBody>
      </p:sp>
      <p:sp>
        <p:nvSpPr>
          <p:cNvPr descr="Background pointer shape in timeline graphic" id="161" name="Google Shape;161;p20"/>
          <p:cNvSpPr/>
          <p:nvPr/>
        </p:nvSpPr>
        <p:spPr>
          <a:xfrm>
            <a:off x="5126893" y="2199000"/>
            <a:ext cx="2051100" cy="7455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2" name="Google Shape;162;p20"/>
          <p:cNvSpPr txBox="1"/>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899.9022</a:t>
            </a:r>
            <a:endParaRPr sz="1600">
              <a:solidFill>
                <a:srgbClr val="FFFFFF"/>
              </a:solidFill>
              <a:latin typeface="Roboto"/>
              <a:ea typeface="Roboto"/>
              <a:cs typeface="Roboto"/>
              <a:sym typeface="Roboto"/>
            </a:endParaRPr>
          </a:p>
        </p:txBody>
      </p:sp>
      <p:grpSp>
        <p:nvGrpSpPr>
          <p:cNvPr id="163" name="Google Shape;163;p20"/>
          <p:cNvGrpSpPr/>
          <p:nvPr/>
        </p:nvGrpSpPr>
        <p:grpSpPr>
          <a:xfrm>
            <a:off x="5973070" y="2938958"/>
            <a:ext cx="198900" cy="593656"/>
            <a:chOff x="5958946" y="2938958"/>
            <a:chExt cx="198900" cy="593656"/>
          </a:xfrm>
        </p:grpSpPr>
        <p:cxnSp>
          <p:nvCxnSpPr>
            <p:cNvPr id="164" name="Google Shape;164;p20"/>
            <p:cNvCxnSpPr/>
            <p:nvPr/>
          </p:nvCxnSpPr>
          <p:spPr>
            <a:xfrm rot="10800000">
              <a:off x="6058409" y="2938958"/>
              <a:ext cx="0" cy="554700"/>
            </a:xfrm>
            <a:prstGeom prst="straightConnector1">
              <a:avLst/>
            </a:prstGeom>
            <a:noFill/>
            <a:ln cap="flat" cmpd="sng" w="9525">
              <a:solidFill>
                <a:srgbClr val="434343"/>
              </a:solidFill>
              <a:prstDash val="solid"/>
              <a:round/>
              <a:headEnd len="sm" w="sm" type="none"/>
              <a:tailEnd len="sm" w="sm" type="none"/>
            </a:ln>
          </p:spPr>
        </p:cxnSp>
        <p:sp>
          <p:nvSpPr>
            <p:cNvPr id="165" name="Google Shape;165;p20"/>
            <p:cNvSpPr/>
            <p:nvPr/>
          </p:nvSpPr>
          <p:spPr>
            <a:xfrm flipH="1" rot="10800000">
              <a:off x="5958946" y="3333714"/>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0"/>
          <p:cNvSpPr txBox="1"/>
          <p:nvPr/>
        </p:nvSpPr>
        <p:spPr>
          <a:xfrm>
            <a:off x="5126902"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TOTAL SUM OF SQYARES</a:t>
            </a:r>
            <a:endParaRPr sz="1600">
              <a:solidFill>
                <a:srgbClr val="434343"/>
              </a:solidFill>
              <a:latin typeface="Roboto"/>
              <a:ea typeface="Roboto"/>
              <a:cs typeface="Roboto"/>
              <a:sym typeface="Roboto"/>
            </a:endParaRPr>
          </a:p>
        </p:txBody>
      </p:sp>
      <p:sp>
        <p:nvSpPr>
          <p:cNvPr descr="Background pointer shape in timeline graphic" id="167" name="Google Shape;167;p20"/>
          <p:cNvSpPr/>
          <p:nvPr/>
        </p:nvSpPr>
        <p:spPr>
          <a:xfrm>
            <a:off x="6781813" y="2199000"/>
            <a:ext cx="2051100" cy="7455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20"/>
          <p:cNvSpPr txBox="1"/>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0.9915</a:t>
            </a:r>
            <a:endParaRPr sz="1600">
              <a:solidFill>
                <a:srgbClr val="FFFFFF"/>
              </a:solidFill>
              <a:latin typeface="Roboto"/>
              <a:ea typeface="Roboto"/>
              <a:cs typeface="Roboto"/>
              <a:sym typeface="Roboto"/>
            </a:endParaRPr>
          </a:p>
        </p:txBody>
      </p:sp>
      <p:grpSp>
        <p:nvGrpSpPr>
          <p:cNvPr id="169" name="Google Shape;169;p20"/>
          <p:cNvGrpSpPr/>
          <p:nvPr/>
        </p:nvGrpSpPr>
        <p:grpSpPr>
          <a:xfrm>
            <a:off x="7669807" y="1610215"/>
            <a:ext cx="198900" cy="593656"/>
            <a:chOff x="3918084" y="1610215"/>
            <a:chExt cx="198900" cy="593656"/>
          </a:xfrm>
        </p:grpSpPr>
        <p:cxnSp>
          <p:nvCxnSpPr>
            <p:cNvPr id="170" name="Google Shape;170;p20"/>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171" name="Google Shape;171;p20"/>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0"/>
          <p:cNvSpPr txBox="1"/>
          <p:nvPr/>
        </p:nvSpPr>
        <p:spPr>
          <a:xfrm>
            <a:off x="6685979"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R-SQUARED VALUE</a:t>
            </a:r>
            <a:endParaRPr sz="1600">
              <a:solidFill>
                <a:srgbClr val="43434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CONCLUSION</a:t>
            </a:r>
            <a:endParaRPr b="1" sz="2200">
              <a:latin typeface="Times New Roman"/>
              <a:ea typeface="Times New Roman"/>
              <a:cs typeface="Times New Roman"/>
              <a:sym typeface="Times New Roman"/>
            </a:endParaRPr>
          </a:p>
        </p:txBody>
      </p:sp>
      <p:sp>
        <p:nvSpPr>
          <p:cNvPr id="178" name="Google Shape;178;p21"/>
          <p:cNvSpPr txBox="1"/>
          <p:nvPr/>
        </p:nvSpPr>
        <p:spPr>
          <a:xfrm>
            <a:off x="837325" y="1278575"/>
            <a:ext cx="7385700" cy="2685900"/>
          </a:xfrm>
          <a:prstGeom prst="rect">
            <a:avLst/>
          </a:prstGeom>
          <a:noFill/>
          <a:ln>
            <a:noFill/>
          </a:ln>
        </p:spPr>
        <p:txBody>
          <a:bodyPr anchorCtr="0" anchor="t" bIns="91425" lIns="91425" spcFirstLastPara="1" rIns="91425" wrap="square" tIns="91425">
            <a:spAutoFit/>
          </a:bodyPr>
          <a:lstStyle/>
          <a:p>
            <a:pPr indent="0" lvl="0" marL="0" marR="200660" rtl="0" algn="just">
              <a:spcBef>
                <a:spcPts val="300"/>
              </a:spcBef>
              <a:spcAft>
                <a:spcPts val="0"/>
              </a:spcAft>
              <a:buNone/>
            </a:pPr>
            <a:r>
              <a:rPr i="1" lang="en" sz="1600">
                <a:latin typeface="Times New Roman"/>
                <a:ea typeface="Times New Roman"/>
                <a:cs typeface="Times New Roman"/>
                <a:sym typeface="Times New Roman"/>
              </a:rPr>
              <a:t>From the above analysis, it can be concluded that this model involves predicting an individual's likelihood of being diagnosed with cancer based on various attributes. These attributes include age, gender, BMI, alcohol intake, smoking habits, cancer history, physical activity, and other relevant factors.The model used to analyze the data has a strong predictive power (RSQ of 0.991560), indicating its effectiveness in explaining the spending patterns.</a:t>
            </a:r>
            <a:endParaRPr i="1" sz="1600">
              <a:latin typeface="Times New Roman"/>
              <a:ea typeface="Times New Roman"/>
              <a:cs typeface="Times New Roman"/>
              <a:sym typeface="Times New Roman"/>
            </a:endParaRPr>
          </a:p>
          <a:p>
            <a:pPr indent="0" lvl="0" marL="0" marR="200660" rtl="0" algn="just">
              <a:spcBef>
                <a:spcPts val="300"/>
              </a:spcBef>
              <a:spcAft>
                <a:spcPts val="0"/>
              </a:spcAft>
              <a:buNone/>
            </a:pPr>
            <a:r>
              <a:rPr i="1" lang="en" sz="1600">
                <a:latin typeface="Times New Roman"/>
                <a:ea typeface="Times New Roman"/>
                <a:cs typeface="Times New Roman"/>
                <a:sym typeface="Times New Roman"/>
              </a:rPr>
              <a:t>For individuals seeking to understand their cancer risk, it is crucial to consider these attributes with great care, similar to how one would approach any significant health-related decision. The analysis indicates that certain factors play a more prominent role in predicting cancer risk.</a:t>
            </a:r>
            <a:endParaRPr i="1"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