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5" r:id="rId4"/>
    <p:sldId id="266" r:id="rId5"/>
    <p:sldId id="269" r:id="rId6"/>
    <p:sldId id="270" r:id="rId7"/>
    <p:sldId id="264" r:id="rId8"/>
    <p:sldId id="257" r:id="rId9"/>
    <p:sldId id="258" r:id="rId10"/>
    <p:sldId id="267" r:id="rId11"/>
    <p:sldId id="259" r:id="rId12"/>
    <p:sldId id="260" r:id="rId13"/>
    <p:sldId id="261" r:id="rId14"/>
    <p:sldId id="26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0"/>
    <p:restoredTop sz="94687"/>
  </p:normalViewPr>
  <p:slideViewPr>
    <p:cSldViewPr snapToGrid="0">
      <p:cViewPr>
        <p:scale>
          <a:sx n="68" d="100"/>
          <a:sy n="68" d="100"/>
        </p:scale>
        <p:origin x="1096" y="13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F6F1-2F89-D433-CA66-F9E23B7ABB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1D2CC4-B43E-4E87-0F9A-ABFB38DAD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CA5C1-191C-DA53-B6B5-1CFF7FDF7F25}"/>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5" name="Footer Placeholder 4">
            <a:extLst>
              <a:ext uri="{FF2B5EF4-FFF2-40B4-BE49-F238E27FC236}">
                <a16:creationId xmlns:a16="http://schemas.microsoft.com/office/drawing/2014/main" id="{A3288924-9E4A-9FEC-20A0-C801F860D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8407C-4754-9533-FE8B-071859828E1A}"/>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261450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2111-12EA-32F8-ADE4-30029B276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9455B-3EC5-283A-B327-4B598A4744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5595-FF9C-C25F-B521-19403B7CDD8D}"/>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5" name="Footer Placeholder 4">
            <a:extLst>
              <a:ext uri="{FF2B5EF4-FFF2-40B4-BE49-F238E27FC236}">
                <a16:creationId xmlns:a16="http://schemas.microsoft.com/office/drawing/2014/main" id="{2E3136BC-7A3C-139C-1FAE-93722AF92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EA175-3DC1-4FFF-C0E3-51870C0259CA}"/>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42793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97F2D-DB32-6BD2-4644-834201168B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A0950-10A7-130D-C148-D0A3EE181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63EEA-9F1E-D6C0-0AE9-9C32384F1329}"/>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5" name="Footer Placeholder 4">
            <a:extLst>
              <a:ext uri="{FF2B5EF4-FFF2-40B4-BE49-F238E27FC236}">
                <a16:creationId xmlns:a16="http://schemas.microsoft.com/office/drawing/2014/main" id="{4D589EB3-C48C-B7EE-8A54-6B48DE7AF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53B24-E934-7B5F-79ED-7CB995728222}"/>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152520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1884-585E-3432-778F-2B6143757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2B286-9849-68C6-55E9-4AA1808C4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88520-83F2-9D87-786E-B3BB8D25BFD9}"/>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5" name="Footer Placeholder 4">
            <a:extLst>
              <a:ext uri="{FF2B5EF4-FFF2-40B4-BE49-F238E27FC236}">
                <a16:creationId xmlns:a16="http://schemas.microsoft.com/office/drawing/2014/main" id="{1BE19787-E062-4E3F-4758-2747282A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3C13E-142B-E803-1E8D-0F28CC85425E}"/>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60615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AA17-2337-A93D-131D-E73E0C914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321DF4-D0A8-C94C-37BF-D595A0A35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E8607-15CA-2949-416D-BCA08AA78FC9}"/>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5" name="Footer Placeholder 4">
            <a:extLst>
              <a:ext uri="{FF2B5EF4-FFF2-40B4-BE49-F238E27FC236}">
                <a16:creationId xmlns:a16="http://schemas.microsoft.com/office/drawing/2014/main" id="{7B7A2035-F8F7-4F15-08DB-516FCC264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35DCB-CE6B-51C1-0152-55FDF0D5FD4E}"/>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351133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FB28-E7DE-9B90-EB96-684867983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F2FCB-50CA-C142-C03A-A90542B38C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652701-5867-2BE1-D385-560F8E716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E18A66-A7C5-7BCE-1870-168142CBBB81}"/>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6" name="Footer Placeholder 5">
            <a:extLst>
              <a:ext uri="{FF2B5EF4-FFF2-40B4-BE49-F238E27FC236}">
                <a16:creationId xmlns:a16="http://schemas.microsoft.com/office/drawing/2014/main" id="{DFF1A3D0-14E2-6D63-1363-9AE8859EC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72362-67FE-9CE9-F458-490474A4ABDF}"/>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405838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03DF-08A8-448B-DC2A-41F53D3B0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36E6F4-E0C2-E798-622C-AE4714A4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623BA-AADB-D664-77B5-AB00EADB8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07B4C3-AF1C-6578-A790-870565E6E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A226E-7866-A5E4-51C9-09EBA34BE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E5A14-602B-027B-A6FC-2F2DA05CA6D6}"/>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8" name="Footer Placeholder 7">
            <a:extLst>
              <a:ext uri="{FF2B5EF4-FFF2-40B4-BE49-F238E27FC236}">
                <a16:creationId xmlns:a16="http://schemas.microsoft.com/office/drawing/2014/main" id="{FCC24CB6-C72A-4DA0-E9D8-DCC7FA26B0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DCF61-3D04-66AE-657E-90B7AEE3D70E}"/>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127439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E84D-51D1-B299-B0DE-B818A79F59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7570C-68E0-45D7-F875-A83924FA2FC5}"/>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4" name="Footer Placeholder 3">
            <a:extLst>
              <a:ext uri="{FF2B5EF4-FFF2-40B4-BE49-F238E27FC236}">
                <a16:creationId xmlns:a16="http://schemas.microsoft.com/office/drawing/2014/main" id="{2485D40B-E946-A068-939A-25C975E4F3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F1723D-96EF-9320-D517-AA44451AF121}"/>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287434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92118-C6F4-DC34-79D2-E1908A62EBDC}"/>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3" name="Footer Placeholder 2">
            <a:extLst>
              <a:ext uri="{FF2B5EF4-FFF2-40B4-BE49-F238E27FC236}">
                <a16:creationId xmlns:a16="http://schemas.microsoft.com/office/drawing/2014/main" id="{241E7F5C-772F-7551-ACB7-6A3BED8A9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5635D6-CED9-67E1-E4AF-38D77DBA47C9}"/>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229111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2358-9754-3BB6-6240-AE2298144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507E8-B640-6016-77C1-6B627143A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3CA704-8D33-13C0-8057-6C9447243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6EF03-0838-8B4D-6294-BCDE51DEB00C}"/>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6" name="Footer Placeholder 5">
            <a:extLst>
              <a:ext uri="{FF2B5EF4-FFF2-40B4-BE49-F238E27FC236}">
                <a16:creationId xmlns:a16="http://schemas.microsoft.com/office/drawing/2014/main" id="{2202C51F-AFBE-F89C-A113-AEE5E6ACA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30E7-6C21-3278-C660-75E58336F0B5}"/>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382053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55A1-ED6F-B531-8C15-7E4AC9F7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94E50-106D-8A4D-7C92-7C237188D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99AAE-017C-953F-AE95-4FBB790DD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24BB7-A116-2F87-2EA6-E1A136DBAC85}"/>
              </a:ext>
            </a:extLst>
          </p:cNvPr>
          <p:cNvSpPr>
            <a:spLocks noGrp="1"/>
          </p:cNvSpPr>
          <p:nvPr>
            <p:ph type="dt" sz="half" idx="10"/>
          </p:nvPr>
        </p:nvSpPr>
        <p:spPr/>
        <p:txBody>
          <a:bodyPr/>
          <a:lstStyle/>
          <a:p>
            <a:fld id="{2388FB89-3727-7649-808E-CF20D8574379}" type="datetimeFigureOut">
              <a:rPr lang="en-US" smtClean="0"/>
              <a:t>4/11/23</a:t>
            </a:fld>
            <a:endParaRPr lang="en-US"/>
          </a:p>
        </p:txBody>
      </p:sp>
      <p:sp>
        <p:nvSpPr>
          <p:cNvPr id="6" name="Footer Placeholder 5">
            <a:extLst>
              <a:ext uri="{FF2B5EF4-FFF2-40B4-BE49-F238E27FC236}">
                <a16:creationId xmlns:a16="http://schemas.microsoft.com/office/drawing/2014/main" id="{F2705B1C-14BA-5E05-005A-54BDDE79A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1055E-A478-A2B6-E88A-6F9D6F76D8F7}"/>
              </a:ext>
            </a:extLst>
          </p:cNvPr>
          <p:cNvSpPr>
            <a:spLocks noGrp="1"/>
          </p:cNvSpPr>
          <p:nvPr>
            <p:ph type="sldNum" sz="quarter" idx="12"/>
          </p:nvPr>
        </p:nvSpPr>
        <p:spPr/>
        <p:txBody>
          <a:bodyPr/>
          <a:lstStyle/>
          <a:p>
            <a:fld id="{43E2E4D7-1549-B54A-A3F4-B6F9D6F1E96F}" type="slidenum">
              <a:rPr lang="en-US" smtClean="0"/>
              <a:t>‹#›</a:t>
            </a:fld>
            <a:endParaRPr lang="en-US"/>
          </a:p>
        </p:txBody>
      </p:sp>
    </p:spTree>
    <p:extLst>
      <p:ext uri="{BB962C8B-B14F-4D97-AF65-F5344CB8AC3E}">
        <p14:creationId xmlns:p14="http://schemas.microsoft.com/office/powerpoint/2010/main" val="146357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23F95-4E2A-5659-6147-60812931D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1D5AF0-A367-9B97-8596-6CA672FC6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FACA5-6FFE-B799-8515-9DC74CBF4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8FB89-3727-7649-808E-CF20D8574379}" type="datetimeFigureOut">
              <a:rPr lang="en-US" smtClean="0"/>
              <a:t>4/11/23</a:t>
            </a:fld>
            <a:endParaRPr lang="en-US"/>
          </a:p>
        </p:txBody>
      </p:sp>
      <p:sp>
        <p:nvSpPr>
          <p:cNvPr id="5" name="Footer Placeholder 4">
            <a:extLst>
              <a:ext uri="{FF2B5EF4-FFF2-40B4-BE49-F238E27FC236}">
                <a16:creationId xmlns:a16="http://schemas.microsoft.com/office/drawing/2014/main" id="{EC8AB2E3-C839-BAA3-FABE-50D63DE07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1888A-C40A-5798-8A25-AD91DD600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2E4D7-1549-B54A-A3F4-B6F9D6F1E96F}" type="slidenum">
              <a:rPr lang="en-US" smtClean="0"/>
              <a:t>‹#›</a:t>
            </a:fld>
            <a:endParaRPr lang="en-US"/>
          </a:p>
        </p:txBody>
      </p:sp>
    </p:spTree>
    <p:extLst>
      <p:ext uri="{BB962C8B-B14F-4D97-AF65-F5344CB8AC3E}">
        <p14:creationId xmlns:p14="http://schemas.microsoft.com/office/powerpoint/2010/main" val="3265437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VisualizingSpendingHabits/SpendersAndWhat?:language=en-US&amp;:display_count=n&amp;:origin=viz_share_link"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oecd.org/agroutput/meat-consumption.htm?platform=hootsui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shared/54P7KR2KY?:display_count=n&amp;:origin=viz_share_lin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shedai/retail-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6964-604B-C4A0-120E-CE1610F16FBF}"/>
              </a:ext>
            </a:extLst>
          </p:cNvPr>
          <p:cNvSpPr>
            <a:spLocks noGrp="1"/>
          </p:cNvSpPr>
          <p:nvPr>
            <p:ph type="ctrTitle"/>
          </p:nvPr>
        </p:nvSpPr>
        <p:spPr/>
        <p:txBody>
          <a:bodyPr/>
          <a:lstStyle/>
          <a:p>
            <a:r>
              <a:rPr lang="en-US" dirty="0"/>
              <a:t>Data Analysis Portfolio</a:t>
            </a:r>
          </a:p>
        </p:txBody>
      </p:sp>
      <p:sp>
        <p:nvSpPr>
          <p:cNvPr id="3" name="Subtitle 2">
            <a:extLst>
              <a:ext uri="{FF2B5EF4-FFF2-40B4-BE49-F238E27FC236}">
                <a16:creationId xmlns:a16="http://schemas.microsoft.com/office/drawing/2014/main" id="{202D7113-F0A2-C5D7-FEEF-5EB596151F52}"/>
              </a:ext>
            </a:extLst>
          </p:cNvPr>
          <p:cNvSpPr>
            <a:spLocks noGrp="1"/>
          </p:cNvSpPr>
          <p:nvPr>
            <p:ph type="subTitle" idx="1"/>
          </p:nvPr>
        </p:nvSpPr>
        <p:spPr/>
        <p:txBody>
          <a:bodyPr/>
          <a:lstStyle/>
          <a:p>
            <a:r>
              <a:rPr lang="en-US" dirty="0"/>
              <a:t>By: Kollin Trujillo</a:t>
            </a:r>
          </a:p>
        </p:txBody>
      </p:sp>
    </p:spTree>
    <p:extLst>
      <p:ext uri="{BB962C8B-B14F-4D97-AF65-F5344CB8AC3E}">
        <p14:creationId xmlns:p14="http://schemas.microsoft.com/office/powerpoint/2010/main" val="138508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5A04-1B6E-0066-7236-E5E764C650F0}"/>
              </a:ext>
            </a:extLst>
          </p:cNvPr>
          <p:cNvSpPr>
            <a:spLocks noGrp="1"/>
          </p:cNvSpPr>
          <p:nvPr>
            <p:ph type="title"/>
          </p:nvPr>
        </p:nvSpPr>
        <p:spPr/>
        <p:txBody>
          <a:bodyPr/>
          <a:lstStyle/>
          <a:p>
            <a:r>
              <a:rPr lang="en-US" dirty="0"/>
              <a:t>Simple Custom Function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BD40DAB4-18B9-ADD0-6EAF-D639C48151D0}"/>
              </a:ext>
            </a:extLst>
          </p:cNvPr>
          <p:cNvPicPr>
            <a:picLocks noGrp="1" noChangeAspect="1"/>
          </p:cNvPicPr>
          <p:nvPr>
            <p:ph idx="1"/>
          </p:nvPr>
        </p:nvPicPr>
        <p:blipFill rotWithShape="1">
          <a:blip r:embed="rId2"/>
          <a:srcRect l="5328" t="11821"/>
          <a:stretch/>
        </p:blipFill>
        <p:spPr>
          <a:xfrm>
            <a:off x="1022930" y="1828800"/>
            <a:ext cx="3282369" cy="1030288"/>
          </a:xfrm>
        </p:spPr>
      </p:pic>
      <p:sp>
        <p:nvSpPr>
          <p:cNvPr id="7" name="TextBox 6">
            <a:extLst>
              <a:ext uri="{FF2B5EF4-FFF2-40B4-BE49-F238E27FC236}">
                <a16:creationId xmlns:a16="http://schemas.microsoft.com/office/drawing/2014/main" id="{68E20E19-6DF8-4AE1-8E2B-3EC0D6D8202B}"/>
              </a:ext>
            </a:extLst>
          </p:cNvPr>
          <p:cNvSpPr txBox="1"/>
          <p:nvPr/>
        </p:nvSpPr>
        <p:spPr>
          <a:xfrm>
            <a:off x="838200" y="3067049"/>
            <a:ext cx="10515600" cy="646331"/>
          </a:xfrm>
          <a:prstGeom prst="rect">
            <a:avLst/>
          </a:prstGeom>
          <a:noFill/>
        </p:spPr>
        <p:txBody>
          <a:bodyPr wrap="square" rtlCol="0">
            <a:spAutoFit/>
          </a:bodyPr>
          <a:lstStyle/>
          <a:p>
            <a:r>
              <a:rPr lang="en-US" dirty="0"/>
              <a:t>Utilized a simple function in tableau to get the net amount spent rather than the gross amount which would’ve been summed before any discounts were factored in.</a:t>
            </a:r>
          </a:p>
        </p:txBody>
      </p:sp>
    </p:spTree>
    <p:extLst>
      <p:ext uri="{BB962C8B-B14F-4D97-AF65-F5344CB8AC3E}">
        <p14:creationId xmlns:p14="http://schemas.microsoft.com/office/powerpoint/2010/main" val="226625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D0E1-1B36-FEC3-3ECC-5B024E8FAAA5}"/>
              </a:ext>
            </a:extLst>
          </p:cNvPr>
          <p:cNvSpPr>
            <a:spLocks noGrp="1"/>
          </p:cNvSpPr>
          <p:nvPr>
            <p:ph type="title"/>
          </p:nvPr>
        </p:nvSpPr>
        <p:spPr/>
        <p:txBody>
          <a:bodyPr/>
          <a:lstStyle/>
          <a:p>
            <a:r>
              <a:rPr lang="en-US" dirty="0"/>
              <a:t>Customers Focus</a:t>
            </a:r>
          </a:p>
        </p:txBody>
      </p:sp>
      <p:sp>
        <p:nvSpPr>
          <p:cNvPr id="3" name="Content Placeholder 2">
            <a:extLst>
              <a:ext uri="{FF2B5EF4-FFF2-40B4-BE49-F238E27FC236}">
                <a16:creationId xmlns:a16="http://schemas.microsoft.com/office/drawing/2014/main" id="{22697965-FE8F-AEC3-CD3D-1FCE11346128}"/>
              </a:ext>
            </a:extLst>
          </p:cNvPr>
          <p:cNvSpPr>
            <a:spLocks noGrp="1"/>
          </p:cNvSpPr>
          <p:nvPr>
            <p:ph idx="1"/>
          </p:nvPr>
        </p:nvSpPr>
        <p:spPr/>
        <p:txBody>
          <a:bodyPr/>
          <a:lstStyle/>
          <a:p>
            <a:r>
              <a:rPr lang="en-US" dirty="0"/>
              <a:t>This one is fairly straightforward.</a:t>
            </a:r>
          </a:p>
          <a:p>
            <a:pPr lvl="1"/>
            <a:endParaRPr lang="en-US" dirty="0"/>
          </a:p>
        </p:txBody>
      </p:sp>
      <p:pic>
        <p:nvPicPr>
          <p:cNvPr id="4" name="Picture 3">
            <a:extLst>
              <a:ext uri="{FF2B5EF4-FFF2-40B4-BE49-F238E27FC236}">
                <a16:creationId xmlns:a16="http://schemas.microsoft.com/office/drawing/2014/main" id="{2AEF420B-7712-9F8F-EA49-53D27E3160DC}"/>
              </a:ext>
            </a:extLst>
          </p:cNvPr>
          <p:cNvPicPr>
            <a:picLocks noChangeAspect="1"/>
          </p:cNvPicPr>
          <p:nvPr/>
        </p:nvPicPr>
        <p:blipFill>
          <a:blip r:embed="rId2"/>
          <a:stretch>
            <a:fillRect/>
          </a:stretch>
        </p:blipFill>
        <p:spPr>
          <a:xfrm>
            <a:off x="955040" y="2267948"/>
            <a:ext cx="8128000" cy="4590051"/>
          </a:xfrm>
          <a:prstGeom prst="rect">
            <a:avLst/>
          </a:prstGeom>
        </p:spPr>
      </p:pic>
    </p:spTree>
    <p:extLst>
      <p:ext uri="{BB962C8B-B14F-4D97-AF65-F5344CB8AC3E}">
        <p14:creationId xmlns:p14="http://schemas.microsoft.com/office/powerpoint/2010/main" val="84519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6832-9D1A-B041-E59E-14C85DB5B420}"/>
              </a:ext>
            </a:extLst>
          </p:cNvPr>
          <p:cNvSpPr>
            <a:spLocks noGrp="1"/>
          </p:cNvSpPr>
          <p:nvPr>
            <p:ph type="title"/>
          </p:nvPr>
        </p:nvSpPr>
        <p:spPr/>
        <p:txBody>
          <a:bodyPr/>
          <a:lstStyle/>
          <a:p>
            <a:r>
              <a:rPr lang="en-US" dirty="0"/>
              <a:t>Customers Focus (slide 2)</a:t>
            </a:r>
          </a:p>
        </p:txBody>
      </p:sp>
      <p:sp>
        <p:nvSpPr>
          <p:cNvPr id="3" name="Content Placeholder 2">
            <a:extLst>
              <a:ext uri="{FF2B5EF4-FFF2-40B4-BE49-F238E27FC236}">
                <a16:creationId xmlns:a16="http://schemas.microsoft.com/office/drawing/2014/main" id="{FF4C2D3C-C77E-6659-3341-7CD95E522CC7}"/>
              </a:ext>
            </a:extLst>
          </p:cNvPr>
          <p:cNvSpPr>
            <a:spLocks noGrp="1"/>
          </p:cNvSpPr>
          <p:nvPr>
            <p:ph idx="1"/>
          </p:nvPr>
        </p:nvSpPr>
        <p:spPr/>
        <p:txBody>
          <a:bodyPr>
            <a:normAutofit fontScale="92500" lnSpcReduction="10000"/>
          </a:bodyPr>
          <a:lstStyle/>
          <a:p>
            <a:r>
              <a:rPr lang="en-US" dirty="0"/>
              <a:t>We can see that there are a few high spenders. These are </a:t>
            </a:r>
            <a:r>
              <a:rPr lang="en-US" dirty="0" err="1"/>
              <a:t>customerID</a:t>
            </a:r>
            <a:r>
              <a:rPr lang="en-US" dirty="0"/>
              <a:t> numbers 414 &amp; 418 for the top 2 then ID 359 for the third.</a:t>
            </a:r>
          </a:p>
          <a:p>
            <a:pPr lvl="1"/>
            <a:r>
              <a:rPr lang="en-US" dirty="0"/>
              <a:t>These comprise of the top three each spending: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Which altogether sums up to around 1.16 billion dollars worth of sales, post-discount</a:t>
            </a:r>
          </a:p>
          <a:p>
            <a:r>
              <a:rPr lang="en-US" dirty="0"/>
              <a:t>Being conscientious of your high-value clients and attentive to their needs and desires is what is key to keeping them!</a:t>
            </a:r>
          </a:p>
        </p:txBody>
      </p:sp>
      <p:graphicFrame>
        <p:nvGraphicFramePr>
          <p:cNvPr id="4" name="Table 3">
            <a:extLst>
              <a:ext uri="{FF2B5EF4-FFF2-40B4-BE49-F238E27FC236}">
                <a16:creationId xmlns:a16="http://schemas.microsoft.com/office/drawing/2014/main" id="{5AAE729A-289A-6A61-1DCE-EDB52E9B31A3}"/>
              </a:ext>
            </a:extLst>
          </p:cNvPr>
          <p:cNvGraphicFramePr>
            <a:graphicFrameLocks noGrp="1"/>
          </p:cNvGraphicFramePr>
          <p:nvPr>
            <p:extLst>
              <p:ext uri="{D42A27DB-BD31-4B8C-83A1-F6EECF244321}">
                <p14:modId xmlns:p14="http://schemas.microsoft.com/office/powerpoint/2010/main" val="1136727433"/>
              </p:ext>
            </p:extLst>
          </p:nvPr>
        </p:nvGraphicFramePr>
        <p:xfrm>
          <a:off x="2326640" y="2835656"/>
          <a:ext cx="4541520" cy="1988820"/>
        </p:xfrm>
        <a:graphic>
          <a:graphicData uri="http://schemas.openxmlformats.org/drawingml/2006/table">
            <a:tbl>
              <a:tblPr>
                <a:tableStyleId>{5C22544A-7EE6-4342-B048-85BDC9FD1C3A}</a:tableStyleId>
              </a:tblPr>
              <a:tblGrid>
                <a:gridCol w="1803250">
                  <a:extLst>
                    <a:ext uri="{9D8B030D-6E8A-4147-A177-3AD203B41FA5}">
                      <a16:colId xmlns:a16="http://schemas.microsoft.com/office/drawing/2014/main" val="685191256"/>
                    </a:ext>
                  </a:extLst>
                </a:gridCol>
                <a:gridCol w="2738270">
                  <a:extLst>
                    <a:ext uri="{9D8B030D-6E8A-4147-A177-3AD203B41FA5}">
                      <a16:colId xmlns:a16="http://schemas.microsoft.com/office/drawing/2014/main" val="1758824624"/>
                    </a:ext>
                  </a:extLst>
                </a:gridCol>
              </a:tblGrid>
              <a:tr h="486410">
                <a:tc>
                  <a:txBody>
                    <a:bodyPr/>
                    <a:lstStyle/>
                    <a:p>
                      <a:pPr algn="ctr" fontAlgn="ctr"/>
                      <a:r>
                        <a:rPr lang="en-US" sz="3200" u="none" strike="noStrike">
                          <a:effectLst/>
                        </a:rPr>
                        <a:t>Customer</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Total Spent</a:t>
                      </a:r>
                      <a:endParaRPr lang="en-US"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5128143"/>
                  </a:ext>
                </a:extLst>
              </a:tr>
              <a:tr h="486410">
                <a:tc>
                  <a:txBody>
                    <a:bodyPr/>
                    <a:lstStyle/>
                    <a:p>
                      <a:pPr algn="ctr" fontAlgn="ctr"/>
                      <a:r>
                        <a:rPr lang="en-US" sz="3200" u="none" strike="noStrike" dirty="0">
                          <a:effectLst/>
                        </a:rPr>
                        <a:t>414</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513,773,037.09</a:t>
                      </a:r>
                      <a:endParaRPr lang="en-US"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2912569"/>
                  </a:ext>
                </a:extLst>
              </a:tr>
              <a:tr h="486410">
                <a:tc>
                  <a:txBody>
                    <a:bodyPr/>
                    <a:lstStyle/>
                    <a:p>
                      <a:pPr algn="ctr" fontAlgn="ctr"/>
                      <a:r>
                        <a:rPr lang="en-US" sz="3200" u="none" strike="noStrike" dirty="0">
                          <a:effectLst/>
                        </a:rPr>
                        <a:t>418</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438,245,796.70</a:t>
                      </a:r>
                      <a:endParaRPr lang="en-US"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7262399"/>
                  </a:ext>
                </a:extLst>
              </a:tr>
              <a:tr h="486410">
                <a:tc>
                  <a:txBody>
                    <a:bodyPr/>
                    <a:lstStyle/>
                    <a:p>
                      <a:pPr algn="ctr" fontAlgn="ctr"/>
                      <a:r>
                        <a:rPr lang="en-US" sz="3200" u="none" strike="noStrike" dirty="0">
                          <a:effectLst/>
                        </a:rPr>
                        <a:t>359</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209,593,181.37</a:t>
                      </a:r>
                      <a:endParaRPr lang="en-US"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18752106"/>
                  </a:ext>
                </a:extLst>
              </a:tr>
            </a:tbl>
          </a:graphicData>
        </a:graphic>
      </p:graphicFrame>
    </p:spTree>
    <p:extLst>
      <p:ext uri="{BB962C8B-B14F-4D97-AF65-F5344CB8AC3E}">
        <p14:creationId xmlns:p14="http://schemas.microsoft.com/office/powerpoint/2010/main" val="267673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B8E1-F6F6-793E-E0D2-2986F96312EA}"/>
              </a:ext>
            </a:extLst>
          </p:cNvPr>
          <p:cNvSpPr>
            <a:spLocks noGrp="1"/>
          </p:cNvSpPr>
          <p:nvPr>
            <p:ph type="title"/>
          </p:nvPr>
        </p:nvSpPr>
        <p:spPr/>
        <p:txBody>
          <a:bodyPr/>
          <a:lstStyle/>
          <a:p>
            <a:r>
              <a:rPr lang="en-US" dirty="0"/>
              <a:t>SKUs Focus</a:t>
            </a:r>
          </a:p>
        </p:txBody>
      </p:sp>
      <p:sp>
        <p:nvSpPr>
          <p:cNvPr id="3" name="Content Placeholder 2">
            <a:extLst>
              <a:ext uri="{FF2B5EF4-FFF2-40B4-BE49-F238E27FC236}">
                <a16:creationId xmlns:a16="http://schemas.microsoft.com/office/drawing/2014/main" id="{D45A268F-E496-3E6B-FD5A-B4373F9044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66404-28F4-74C5-E1E5-7AF6C23D1112}"/>
              </a:ext>
            </a:extLst>
          </p:cNvPr>
          <p:cNvPicPr>
            <a:picLocks noChangeAspect="1"/>
          </p:cNvPicPr>
          <p:nvPr/>
        </p:nvPicPr>
        <p:blipFill>
          <a:blip r:embed="rId2"/>
          <a:stretch>
            <a:fillRect/>
          </a:stretch>
        </p:blipFill>
        <p:spPr>
          <a:xfrm>
            <a:off x="838200" y="1690688"/>
            <a:ext cx="7772400" cy="5030360"/>
          </a:xfrm>
          <a:prstGeom prst="rect">
            <a:avLst/>
          </a:prstGeom>
        </p:spPr>
      </p:pic>
      <p:sp>
        <p:nvSpPr>
          <p:cNvPr id="5" name="TextBox 4">
            <a:extLst>
              <a:ext uri="{FF2B5EF4-FFF2-40B4-BE49-F238E27FC236}">
                <a16:creationId xmlns:a16="http://schemas.microsoft.com/office/drawing/2014/main" id="{6EE6B023-F2BA-61AB-F388-5ADDC1097D7B}"/>
              </a:ext>
            </a:extLst>
          </p:cNvPr>
          <p:cNvSpPr txBox="1"/>
          <p:nvPr/>
        </p:nvSpPr>
        <p:spPr>
          <a:xfrm>
            <a:off x="971550" y="1409700"/>
            <a:ext cx="10317761" cy="369332"/>
          </a:xfrm>
          <a:prstGeom prst="rect">
            <a:avLst/>
          </a:prstGeom>
          <a:noFill/>
        </p:spPr>
        <p:txBody>
          <a:bodyPr wrap="none" rtlCol="0">
            <a:spAutoFit/>
          </a:bodyPr>
          <a:lstStyle/>
          <a:p>
            <a:r>
              <a:rPr lang="en-US" dirty="0"/>
              <a:t>Through this we can see that SKUs 611, 614, 978, 1408, and 1648 are the highest 5 peaks in the visualization</a:t>
            </a:r>
          </a:p>
        </p:txBody>
      </p:sp>
    </p:spTree>
    <p:extLst>
      <p:ext uri="{BB962C8B-B14F-4D97-AF65-F5344CB8AC3E}">
        <p14:creationId xmlns:p14="http://schemas.microsoft.com/office/powerpoint/2010/main" val="218210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B8E1-F6F6-793E-E0D2-2986F96312EA}"/>
              </a:ext>
            </a:extLst>
          </p:cNvPr>
          <p:cNvSpPr>
            <a:spLocks noGrp="1"/>
          </p:cNvSpPr>
          <p:nvPr>
            <p:ph type="title"/>
          </p:nvPr>
        </p:nvSpPr>
        <p:spPr/>
        <p:txBody>
          <a:bodyPr/>
          <a:lstStyle/>
          <a:p>
            <a:r>
              <a:rPr lang="en-US" dirty="0"/>
              <a:t>SKUs Focus (slide 2)</a:t>
            </a:r>
          </a:p>
        </p:txBody>
      </p:sp>
      <p:pic>
        <p:nvPicPr>
          <p:cNvPr id="5" name="Content Placeholder 4" descr="Chart&#10;&#10;Description automatically generated">
            <a:extLst>
              <a:ext uri="{FF2B5EF4-FFF2-40B4-BE49-F238E27FC236}">
                <a16:creationId xmlns:a16="http://schemas.microsoft.com/office/drawing/2014/main" id="{B4C33636-29FA-D8AC-962F-3F2AC271FF29}"/>
              </a:ext>
            </a:extLst>
          </p:cNvPr>
          <p:cNvPicPr>
            <a:picLocks noGrp="1" noChangeAspect="1"/>
          </p:cNvPicPr>
          <p:nvPr>
            <p:ph idx="1"/>
          </p:nvPr>
        </p:nvPicPr>
        <p:blipFill>
          <a:blip r:embed="rId2"/>
          <a:stretch>
            <a:fillRect/>
          </a:stretch>
        </p:blipFill>
        <p:spPr>
          <a:xfrm>
            <a:off x="0" y="1757139"/>
            <a:ext cx="6378011" cy="5100861"/>
          </a:xfrm>
        </p:spPr>
      </p:pic>
      <p:sp>
        <p:nvSpPr>
          <p:cNvPr id="6" name="TextBox 5">
            <a:extLst>
              <a:ext uri="{FF2B5EF4-FFF2-40B4-BE49-F238E27FC236}">
                <a16:creationId xmlns:a16="http://schemas.microsoft.com/office/drawing/2014/main" id="{5923E681-6066-15D0-789E-F461133B89AF}"/>
              </a:ext>
            </a:extLst>
          </p:cNvPr>
          <p:cNvSpPr txBox="1"/>
          <p:nvPr/>
        </p:nvSpPr>
        <p:spPr>
          <a:xfrm>
            <a:off x="6896100" y="2057399"/>
            <a:ext cx="4457700" cy="1200329"/>
          </a:xfrm>
          <a:prstGeom prst="rect">
            <a:avLst/>
          </a:prstGeom>
          <a:noFill/>
        </p:spPr>
        <p:txBody>
          <a:bodyPr wrap="square" rtlCol="0">
            <a:spAutoFit/>
          </a:bodyPr>
          <a:lstStyle/>
          <a:p>
            <a:r>
              <a:rPr lang="en-US" dirty="0"/>
              <a:t>In this overall visualization, we can see the total spenders and then the breakdown of SKUs per customer along with all the customers that purchased that SKU.</a:t>
            </a:r>
          </a:p>
        </p:txBody>
      </p:sp>
      <p:sp>
        <p:nvSpPr>
          <p:cNvPr id="7" name="TextBox 6">
            <a:extLst>
              <a:ext uri="{FF2B5EF4-FFF2-40B4-BE49-F238E27FC236}">
                <a16:creationId xmlns:a16="http://schemas.microsoft.com/office/drawing/2014/main" id="{0BF27276-E222-04DF-4222-62D8000F3677}"/>
              </a:ext>
            </a:extLst>
          </p:cNvPr>
          <p:cNvSpPr txBox="1"/>
          <p:nvPr/>
        </p:nvSpPr>
        <p:spPr>
          <a:xfrm>
            <a:off x="6378012" y="5715000"/>
            <a:ext cx="5813988" cy="1200329"/>
          </a:xfrm>
          <a:prstGeom prst="rect">
            <a:avLst/>
          </a:prstGeom>
          <a:noFill/>
        </p:spPr>
        <p:txBody>
          <a:bodyPr wrap="square" rtlCol="0">
            <a:spAutoFit/>
          </a:bodyPr>
          <a:lstStyle/>
          <a:p>
            <a:r>
              <a:rPr lang="en-US" dirty="0"/>
              <a:t>see: </a:t>
            </a:r>
            <a:r>
              <a:rPr lang="en-US" dirty="0">
                <a:hlinkClick r:id="rId3"/>
              </a:rPr>
              <a:t>https://public.tableau.com/views/VisualizingSpendingHabits/SpendersAndWhat?:language=en-US&amp;:display_count=n&amp;:origin=viz_share_link</a:t>
            </a:r>
            <a:endParaRPr lang="en-US" dirty="0"/>
          </a:p>
        </p:txBody>
      </p:sp>
    </p:spTree>
    <p:extLst>
      <p:ext uri="{BB962C8B-B14F-4D97-AF65-F5344CB8AC3E}">
        <p14:creationId xmlns:p14="http://schemas.microsoft.com/office/powerpoint/2010/main" val="158801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CB2A-E739-96E9-9221-3063B6DB7FD0}"/>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65302B97-FE87-D8F5-4765-3C19515BAC33}"/>
              </a:ext>
            </a:extLst>
          </p:cNvPr>
          <p:cNvSpPr>
            <a:spLocks noGrp="1"/>
          </p:cNvSpPr>
          <p:nvPr>
            <p:ph idx="1"/>
          </p:nvPr>
        </p:nvSpPr>
        <p:spPr/>
        <p:txBody>
          <a:bodyPr/>
          <a:lstStyle/>
          <a:p>
            <a:r>
              <a:rPr lang="en-US" dirty="0"/>
              <a:t>While the last visualization shows all the data, there could be nicer ways to show the data. If I spaced out the data into boxes, it might be easier to view or added a 2-D X&amp;Y component, that the visualization could be a little more spatially resolved than just the pie chart.</a:t>
            </a:r>
          </a:p>
        </p:txBody>
      </p:sp>
    </p:spTree>
    <p:extLst>
      <p:ext uri="{BB962C8B-B14F-4D97-AF65-F5344CB8AC3E}">
        <p14:creationId xmlns:p14="http://schemas.microsoft.com/office/powerpoint/2010/main" val="126475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F90A-B7B7-FE5F-8C64-04CA50B73F95}"/>
              </a:ext>
            </a:extLst>
          </p:cNvPr>
          <p:cNvSpPr>
            <a:spLocks noGrp="1"/>
          </p:cNvSpPr>
          <p:nvPr>
            <p:ph type="title"/>
          </p:nvPr>
        </p:nvSpPr>
        <p:spPr/>
        <p:txBody>
          <a:bodyPr/>
          <a:lstStyle/>
          <a:p>
            <a:r>
              <a:rPr lang="en-US" dirty="0"/>
              <a:t>Meat Data</a:t>
            </a:r>
          </a:p>
        </p:txBody>
      </p:sp>
      <p:sp>
        <p:nvSpPr>
          <p:cNvPr id="3" name="Content Placeholder 2">
            <a:extLst>
              <a:ext uri="{FF2B5EF4-FFF2-40B4-BE49-F238E27FC236}">
                <a16:creationId xmlns:a16="http://schemas.microsoft.com/office/drawing/2014/main" id="{4A352E3D-C1EA-AD9C-2D56-D01E518A97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769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86CB-9119-53C3-5F8E-6092D8AB47F9}"/>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AC9A36A-C6EA-AA55-E637-F023F14B73BC}"/>
              </a:ext>
            </a:extLst>
          </p:cNvPr>
          <p:cNvSpPr>
            <a:spLocks noGrp="1"/>
          </p:cNvSpPr>
          <p:nvPr>
            <p:ph idx="1"/>
          </p:nvPr>
        </p:nvSpPr>
        <p:spPr>
          <a:xfrm>
            <a:off x="838200" y="1844675"/>
            <a:ext cx="10515600" cy="4351338"/>
          </a:xfrm>
        </p:spPr>
        <p:txBody>
          <a:bodyPr>
            <a:normAutofit fontScale="92500" lnSpcReduction="10000"/>
          </a:bodyPr>
          <a:lstStyle/>
          <a:p>
            <a:r>
              <a:rPr lang="en-US" dirty="0"/>
              <a:t>Taken from OECD dataset:</a:t>
            </a:r>
          </a:p>
          <a:p>
            <a:pPr lvl="1"/>
            <a:r>
              <a:rPr lang="en-US" dirty="0"/>
              <a:t>Link: </a:t>
            </a:r>
            <a:r>
              <a:rPr lang="en-US" dirty="0">
                <a:hlinkClick r:id="rId2"/>
              </a:rPr>
              <a:t>https://data.oecd.org/agroutput/meat-consumption.htm?platform=hootsuite</a:t>
            </a:r>
            <a:endParaRPr lang="en-US" dirty="0"/>
          </a:p>
          <a:p>
            <a:pPr lvl="1"/>
            <a:endParaRPr lang="en-US" dirty="0"/>
          </a:p>
          <a:p>
            <a:r>
              <a:rPr lang="en-US" dirty="0"/>
              <a:t>Columns:</a:t>
            </a:r>
          </a:p>
          <a:p>
            <a:pPr marL="914400" lvl="1" indent="-457200">
              <a:buFont typeface="+mj-lt"/>
              <a:buAutoNum type="arabicPeriod"/>
            </a:pPr>
            <a:r>
              <a:rPr lang="en-US" dirty="0"/>
              <a:t>ID (added for selection purposes)</a:t>
            </a:r>
          </a:p>
          <a:p>
            <a:pPr marL="914400" lvl="1" indent="-457200">
              <a:buFont typeface="+mj-lt"/>
              <a:buAutoNum type="arabicPeriod"/>
            </a:pPr>
            <a:r>
              <a:rPr lang="en-US" dirty="0"/>
              <a:t>Location (country)</a:t>
            </a:r>
          </a:p>
          <a:p>
            <a:pPr marL="914400" lvl="1" indent="-457200">
              <a:buFont typeface="+mj-lt"/>
              <a:buAutoNum type="arabicPeriod"/>
            </a:pPr>
            <a:r>
              <a:rPr lang="en-US" dirty="0"/>
              <a:t>Indicator  (only MEATCONSUMP)</a:t>
            </a:r>
          </a:p>
          <a:p>
            <a:pPr marL="914400" lvl="1" indent="-457200">
              <a:buFont typeface="+mj-lt"/>
              <a:buAutoNum type="arabicPeriod"/>
            </a:pPr>
            <a:r>
              <a:rPr lang="en-US" dirty="0"/>
              <a:t>Subject (type of meat)</a:t>
            </a:r>
          </a:p>
          <a:p>
            <a:pPr marL="914400" lvl="1" indent="-457200">
              <a:buFont typeface="+mj-lt"/>
              <a:buAutoNum type="arabicPeriod"/>
            </a:pPr>
            <a:r>
              <a:rPr lang="en-US" dirty="0"/>
              <a:t>Measure (kg per capita or THND_TONNE)</a:t>
            </a:r>
          </a:p>
          <a:p>
            <a:pPr marL="914400" lvl="1" indent="-457200">
              <a:buFont typeface="+mj-lt"/>
              <a:buAutoNum type="arabicPeriod"/>
            </a:pPr>
            <a:r>
              <a:rPr lang="en-US" dirty="0"/>
              <a:t>Frequency (only A for annual)</a:t>
            </a:r>
          </a:p>
          <a:p>
            <a:pPr marL="914400" lvl="1" indent="-457200">
              <a:buFont typeface="+mj-lt"/>
              <a:buAutoNum type="arabicPeriod"/>
            </a:pPr>
            <a:r>
              <a:rPr lang="en-US" dirty="0"/>
              <a:t>Time (year)</a:t>
            </a:r>
          </a:p>
          <a:p>
            <a:pPr marL="914400" lvl="1" indent="-457200">
              <a:buFont typeface="+mj-lt"/>
              <a:buAutoNum type="arabicPeriod"/>
            </a:pPr>
            <a:r>
              <a:rPr lang="en-US" dirty="0"/>
              <a:t>Value</a:t>
            </a:r>
          </a:p>
          <a:p>
            <a:pPr marL="914400" lvl="1" indent="-457200">
              <a:buFont typeface="+mj-lt"/>
              <a:buAutoNum type="arabicPeriod"/>
            </a:pPr>
            <a:endParaRPr lang="en-US" dirty="0"/>
          </a:p>
        </p:txBody>
      </p:sp>
    </p:spTree>
    <p:extLst>
      <p:ext uri="{BB962C8B-B14F-4D97-AF65-F5344CB8AC3E}">
        <p14:creationId xmlns:p14="http://schemas.microsoft.com/office/powerpoint/2010/main" val="256565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FCDB-DE2C-FFFF-89B5-E2DACDB23DE8}"/>
              </a:ext>
            </a:extLst>
          </p:cNvPr>
          <p:cNvSpPr>
            <a:spLocks noGrp="1"/>
          </p:cNvSpPr>
          <p:nvPr>
            <p:ph type="title"/>
          </p:nvPr>
        </p:nvSpPr>
        <p:spPr/>
        <p:txBody>
          <a:bodyPr/>
          <a:lstStyle/>
          <a:p>
            <a:r>
              <a:rPr lang="en-US" dirty="0"/>
              <a:t>How I will structure the analysis</a:t>
            </a:r>
          </a:p>
        </p:txBody>
      </p:sp>
      <p:sp>
        <p:nvSpPr>
          <p:cNvPr id="3" name="Content Placeholder 2">
            <a:extLst>
              <a:ext uri="{FF2B5EF4-FFF2-40B4-BE49-F238E27FC236}">
                <a16:creationId xmlns:a16="http://schemas.microsoft.com/office/drawing/2014/main" id="{00693CFF-9C66-2640-5234-370BA6693874}"/>
              </a:ext>
            </a:extLst>
          </p:cNvPr>
          <p:cNvSpPr>
            <a:spLocks noGrp="1"/>
          </p:cNvSpPr>
          <p:nvPr>
            <p:ph idx="1"/>
          </p:nvPr>
        </p:nvSpPr>
        <p:spPr/>
        <p:txBody>
          <a:bodyPr/>
          <a:lstStyle/>
          <a:p>
            <a:r>
              <a:rPr lang="en-US" dirty="0"/>
              <a:t>Focus understanding which countries eat which type of meat and how much.</a:t>
            </a:r>
          </a:p>
          <a:p>
            <a:r>
              <a:rPr lang="en-US" dirty="0"/>
              <a:t>While a thousand </a:t>
            </a:r>
            <a:r>
              <a:rPr lang="en-US" dirty="0" err="1"/>
              <a:t>tonnes</a:t>
            </a:r>
            <a:r>
              <a:rPr lang="en-US" dirty="0"/>
              <a:t> is interesting data, it isn’t appropriately scaled and makes it unfeasible to compare </a:t>
            </a:r>
            <a:r>
              <a:rPr lang="en-US" dirty="0" err="1"/>
              <a:t>betweens</a:t>
            </a:r>
            <a:r>
              <a:rPr lang="en-US" dirty="0"/>
              <a:t> countries of different sizes.</a:t>
            </a:r>
          </a:p>
          <a:p>
            <a:endParaRPr lang="en-US" dirty="0"/>
          </a:p>
        </p:txBody>
      </p:sp>
    </p:spTree>
    <p:extLst>
      <p:ext uri="{BB962C8B-B14F-4D97-AF65-F5344CB8AC3E}">
        <p14:creationId xmlns:p14="http://schemas.microsoft.com/office/powerpoint/2010/main" val="128243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83A4-90FE-D78F-E002-E4F350A66C9F}"/>
              </a:ext>
            </a:extLst>
          </p:cNvPr>
          <p:cNvSpPr>
            <a:spLocks noGrp="1"/>
          </p:cNvSpPr>
          <p:nvPr>
            <p:ph type="title"/>
          </p:nvPr>
        </p:nvSpPr>
        <p:spPr/>
        <p:txBody>
          <a:bodyPr/>
          <a:lstStyle/>
          <a:p>
            <a:r>
              <a:rPr lang="en-US" dirty="0"/>
              <a:t>Analysis</a:t>
            </a:r>
          </a:p>
        </p:txBody>
      </p:sp>
      <p:sp>
        <p:nvSpPr>
          <p:cNvPr id="8" name="TextBox 7">
            <a:extLst>
              <a:ext uri="{FF2B5EF4-FFF2-40B4-BE49-F238E27FC236}">
                <a16:creationId xmlns:a16="http://schemas.microsoft.com/office/drawing/2014/main" id="{0929ACC1-A4A1-0F91-61B3-51512EE4880C}"/>
              </a:ext>
            </a:extLst>
          </p:cNvPr>
          <p:cNvSpPr txBox="1"/>
          <p:nvPr/>
        </p:nvSpPr>
        <p:spPr>
          <a:xfrm>
            <a:off x="6096000" y="5934670"/>
            <a:ext cx="6096000" cy="923330"/>
          </a:xfrm>
          <a:prstGeom prst="rect">
            <a:avLst/>
          </a:prstGeom>
          <a:noFill/>
        </p:spPr>
        <p:txBody>
          <a:bodyPr wrap="square">
            <a:spAutoFit/>
          </a:bodyPr>
          <a:lstStyle/>
          <a:p>
            <a:r>
              <a:rPr lang="en-US" dirty="0"/>
              <a:t>see:</a:t>
            </a:r>
          </a:p>
          <a:p>
            <a:r>
              <a:rPr lang="en-US" dirty="0">
                <a:hlinkClick r:id="rId2"/>
              </a:rPr>
              <a:t>https://public.tableau.com/shared/54P7KR2KY?:display_count=n&amp;:origin=viz_share_link</a:t>
            </a:r>
            <a:endParaRPr lang="en-US" dirty="0"/>
          </a:p>
        </p:txBody>
      </p:sp>
      <p:grpSp>
        <p:nvGrpSpPr>
          <p:cNvPr id="16" name="Group 15">
            <a:extLst>
              <a:ext uri="{FF2B5EF4-FFF2-40B4-BE49-F238E27FC236}">
                <a16:creationId xmlns:a16="http://schemas.microsoft.com/office/drawing/2014/main" id="{634C3CCA-389B-8183-8590-AE433FBD1E89}"/>
              </a:ext>
            </a:extLst>
          </p:cNvPr>
          <p:cNvGrpSpPr>
            <a:grpSpLocks noChangeAspect="1"/>
          </p:cNvGrpSpPr>
          <p:nvPr/>
        </p:nvGrpSpPr>
        <p:grpSpPr>
          <a:xfrm>
            <a:off x="-55365" y="1583332"/>
            <a:ext cx="7878041" cy="5274668"/>
            <a:chOff x="-55365" y="0"/>
            <a:chExt cx="10242845" cy="6858000"/>
          </a:xfrm>
        </p:grpSpPr>
        <p:pic>
          <p:nvPicPr>
            <p:cNvPr id="12" name="Picture 11" descr="Chart, bubble chart&#10;&#10;Description automatically generated">
              <a:extLst>
                <a:ext uri="{FF2B5EF4-FFF2-40B4-BE49-F238E27FC236}">
                  <a16:creationId xmlns:a16="http://schemas.microsoft.com/office/drawing/2014/main" id="{B2F6D149-B6AE-2C28-860D-763DA6A673A2}"/>
                </a:ext>
              </a:extLst>
            </p:cNvPr>
            <p:cNvPicPr>
              <a:picLocks noChangeAspect="1"/>
            </p:cNvPicPr>
            <p:nvPr/>
          </p:nvPicPr>
          <p:blipFill>
            <a:blip r:embed="rId3"/>
            <a:stretch>
              <a:fillRect/>
            </a:stretch>
          </p:blipFill>
          <p:spPr>
            <a:xfrm>
              <a:off x="-55365" y="0"/>
              <a:ext cx="5159599" cy="6858000"/>
            </a:xfrm>
            <a:prstGeom prst="rect">
              <a:avLst/>
            </a:prstGeom>
          </p:spPr>
        </p:pic>
        <p:pic>
          <p:nvPicPr>
            <p:cNvPr id="14" name="Picture 13" descr="Chart, pie chart&#10;&#10;Description automatically generated">
              <a:extLst>
                <a:ext uri="{FF2B5EF4-FFF2-40B4-BE49-F238E27FC236}">
                  <a16:creationId xmlns:a16="http://schemas.microsoft.com/office/drawing/2014/main" id="{45DF0E45-23E9-A86D-EA26-0803890DDDBD}"/>
                </a:ext>
              </a:extLst>
            </p:cNvPr>
            <p:cNvPicPr>
              <a:picLocks noChangeAspect="1"/>
            </p:cNvPicPr>
            <p:nvPr/>
          </p:nvPicPr>
          <p:blipFill>
            <a:blip r:embed="rId4"/>
            <a:stretch>
              <a:fillRect/>
            </a:stretch>
          </p:blipFill>
          <p:spPr>
            <a:xfrm>
              <a:off x="5108504" y="0"/>
              <a:ext cx="5078976" cy="6858000"/>
            </a:xfrm>
            <a:prstGeom prst="rect">
              <a:avLst/>
            </a:prstGeom>
          </p:spPr>
        </p:pic>
      </p:grpSp>
      <p:sp>
        <p:nvSpPr>
          <p:cNvPr id="18" name="Content Placeholder 17">
            <a:extLst>
              <a:ext uri="{FF2B5EF4-FFF2-40B4-BE49-F238E27FC236}">
                <a16:creationId xmlns:a16="http://schemas.microsoft.com/office/drawing/2014/main" id="{8FF015FE-C2D2-1578-94CC-F66D62537C0B}"/>
              </a:ext>
            </a:extLst>
          </p:cNvPr>
          <p:cNvSpPr>
            <a:spLocks noGrp="1"/>
          </p:cNvSpPr>
          <p:nvPr>
            <p:ph idx="1"/>
          </p:nvPr>
        </p:nvSpPr>
        <p:spPr>
          <a:xfrm>
            <a:off x="7447426" y="1825625"/>
            <a:ext cx="3906374" cy="4351338"/>
          </a:xfrm>
        </p:spPr>
        <p:txBody>
          <a:bodyPr>
            <a:normAutofit fontScale="92500" lnSpcReduction="10000"/>
          </a:bodyPr>
          <a:lstStyle/>
          <a:p>
            <a:r>
              <a:rPr lang="en-US" dirty="0"/>
              <a:t>With this visualization I can quickly at a glance see the meat consumption of kg per Capita per meat type. With the country filter on the right side highlighting which countries consume more meat. This quickly shows us the breakdown per country and per type of meat.</a:t>
            </a:r>
          </a:p>
        </p:txBody>
      </p:sp>
    </p:spTree>
    <p:extLst>
      <p:ext uri="{BB962C8B-B14F-4D97-AF65-F5344CB8AC3E}">
        <p14:creationId xmlns:p14="http://schemas.microsoft.com/office/powerpoint/2010/main" val="288373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9654-8FE6-C3AC-658A-772AB6601E92}"/>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0447CAE-B913-A3AF-3050-9C27E73A68AD}"/>
              </a:ext>
            </a:extLst>
          </p:cNvPr>
          <p:cNvSpPr>
            <a:spLocks noGrp="1"/>
          </p:cNvSpPr>
          <p:nvPr>
            <p:ph idx="1"/>
          </p:nvPr>
        </p:nvSpPr>
        <p:spPr/>
        <p:txBody>
          <a:bodyPr/>
          <a:lstStyle/>
          <a:p>
            <a:r>
              <a:rPr lang="en-US" dirty="0"/>
              <a:t>We can see that overall, with all countries selected that poultry is the most eaten meat.</a:t>
            </a:r>
          </a:p>
          <a:p>
            <a:r>
              <a:rPr lang="en-US" dirty="0"/>
              <a:t>We could add additional charts with Tableau to ascertain particular questions such as:</a:t>
            </a:r>
          </a:p>
          <a:p>
            <a:pPr lvl="1"/>
            <a:r>
              <a:rPr lang="en-US" dirty="0"/>
              <a:t>Is X type of meat correlated in consumption with Y type of meat? Is there a negative correlation?</a:t>
            </a:r>
          </a:p>
        </p:txBody>
      </p:sp>
    </p:spTree>
    <p:extLst>
      <p:ext uri="{BB962C8B-B14F-4D97-AF65-F5344CB8AC3E}">
        <p14:creationId xmlns:p14="http://schemas.microsoft.com/office/powerpoint/2010/main" val="34163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D4F1-5DAF-4C32-6AFA-D2611105F733}"/>
              </a:ext>
            </a:extLst>
          </p:cNvPr>
          <p:cNvSpPr>
            <a:spLocks noGrp="1"/>
          </p:cNvSpPr>
          <p:nvPr>
            <p:ph type="title"/>
          </p:nvPr>
        </p:nvSpPr>
        <p:spPr/>
        <p:txBody>
          <a:bodyPr/>
          <a:lstStyle/>
          <a:p>
            <a:r>
              <a:rPr lang="en-US" dirty="0"/>
              <a:t>Shopping Data</a:t>
            </a:r>
          </a:p>
        </p:txBody>
      </p:sp>
      <p:sp>
        <p:nvSpPr>
          <p:cNvPr id="3" name="Content Placeholder 2">
            <a:extLst>
              <a:ext uri="{FF2B5EF4-FFF2-40B4-BE49-F238E27FC236}">
                <a16:creationId xmlns:a16="http://schemas.microsoft.com/office/drawing/2014/main" id="{F6E7A3F1-BFD1-65D0-0C88-53461A0ED9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217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86CB-9119-53C3-5F8E-6092D8AB47F9}"/>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AC9A36A-C6EA-AA55-E637-F023F14B73BC}"/>
              </a:ext>
            </a:extLst>
          </p:cNvPr>
          <p:cNvSpPr>
            <a:spLocks noGrp="1"/>
          </p:cNvSpPr>
          <p:nvPr>
            <p:ph idx="1"/>
          </p:nvPr>
        </p:nvSpPr>
        <p:spPr/>
        <p:txBody>
          <a:bodyPr>
            <a:normAutofit lnSpcReduction="10000"/>
          </a:bodyPr>
          <a:lstStyle/>
          <a:p>
            <a:r>
              <a:rPr lang="en-US" dirty="0"/>
              <a:t>Taken from another user on Kaggle:</a:t>
            </a:r>
          </a:p>
          <a:p>
            <a:pPr lvl="1"/>
            <a:r>
              <a:rPr lang="en-US" dirty="0"/>
              <a:t>Link: </a:t>
            </a:r>
            <a:r>
              <a:rPr lang="en-US" dirty="0">
                <a:hlinkClick r:id="rId2"/>
              </a:rPr>
              <a:t>https://www.kaggle.com/datasets/shedai/retail-data-set</a:t>
            </a:r>
            <a:endParaRPr lang="en-US" dirty="0"/>
          </a:p>
          <a:p>
            <a:pPr lvl="1"/>
            <a:endParaRPr lang="en-US" dirty="0"/>
          </a:p>
          <a:p>
            <a:r>
              <a:rPr lang="en-US" dirty="0"/>
              <a:t>Columns:</a:t>
            </a:r>
          </a:p>
          <a:p>
            <a:pPr marL="914400" lvl="1" indent="-457200">
              <a:buFont typeface="+mj-lt"/>
              <a:buAutoNum type="arabicPeriod"/>
            </a:pPr>
            <a:r>
              <a:rPr lang="en-US" b="1" i="0" dirty="0" err="1">
                <a:solidFill>
                  <a:srgbClr val="3C4043"/>
                </a:solidFill>
                <a:effectLst/>
                <a:latin typeface="Inter"/>
              </a:rPr>
              <a:t>DocumentID</a:t>
            </a:r>
            <a:endParaRPr lang="en-US" b="1" i="0" dirty="0">
              <a:solidFill>
                <a:srgbClr val="3C4043"/>
              </a:solidFill>
              <a:effectLst/>
              <a:latin typeface="Inter"/>
            </a:endParaRPr>
          </a:p>
          <a:p>
            <a:pPr marL="914400" lvl="1" indent="-457200">
              <a:buFont typeface="+mj-lt"/>
              <a:buAutoNum type="arabicPeriod"/>
            </a:pPr>
            <a:r>
              <a:rPr lang="en-US" b="1" dirty="0">
                <a:solidFill>
                  <a:srgbClr val="3C4043"/>
                </a:solidFill>
                <a:latin typeface="Inter"/>
              </a:rPr>
              <a:t>Date</a:t>
            </a:r>
          </a:p>
          <a:p>
            <a:pPr marL="914400" lvl="1" indent="-457200">
              <a:buFont typeface="+mj-lt"/>
              <a:buAutoNum type="arabicPeriod"/>
            </a:pPr>
            <a:r>
              <a:rPr lang="en-US" b="1" dirty="0">
                <a:solidFill>
                  <a:srgbClr val="3C4043"/>
                </a:solidFill>
                <a:latin typeface="Inter"/>
              </a:rPr>
              <a:t>SKU</a:t>
            </a:r>
          </a:p>
          <a:p>
            <a:pPr marL="914400" lvl="1" indent="-457200">
              <a:buFont typeface="+mj-lt"/>
              <a:buAutoNum type="arabicPeriod"/>
            </a:pPr>
            <a:r>
              <a:rPr lang="en-US" b="1" dirty="0">
                <a:solidFill>
                  <a:srgbClr val="3C4043"/>
                </a:solidFill>
                <a:latin typeface="Inter"/>
              </a:rPr>
              <a:t>Price</a:t>
            </a:r>
          </a:p>
          <a:p>
            <a:pPr marL="914400" lvl="1" indent="-457200">
              <a:buFont typeface="+mj-lt"/>
              <a:buAutoNum type="arabicPeriod"/>
            </a:pPr>
            <a:r>
              <a:rPr lang="en-US" b="1" dirty="0">
                <a:solidFill>
                  <a:srgbClr val="3C4043"/>
                </a:solidFill>
                <a:latin typeface="Inter"/>
              </a:rPr>
              <a:t>Discount</a:t>
            </a:r>
          </a:p>
          <a:p>
            <a:pPr marL="914400" lvl="1" indent="-457200">
              <a:buFont typeface="+mj-lt"/>
              <a:buAutoNum type="arabicPeriod"/>
            </a:pPr>
            <a:r>
              <a:rPr lang="en-US" b="1" dirty="0">
                <a:solidFill>
                  <a:srgbClr val="3C4043"/>
                </a:solidFill>
                <a:latin typeface="Inter"/>
              </a:rPr>
              <a:t>Customer</a:t>
            </a:r>
          </a:p>
          <a:p>
            <a:pPr marL="914400" lvl="1" indent="-457200">
              <a:buFont typeface="+mj-lt"/>
              <a:buAutoNum type="arabicPeriod"/>
            </a:pPr>
            <a:r>
              <a:rPr lang="en-US" b="1" dirty="0">
                <a:solidFill>
                  <a:srgbClr val="3C4043"/>
                </a:solidFill>
                <a:latin typeface="Inter"/>
              </a:rPr>
              <a:t>Quantity</a:t>
            </a:r>
            <a:endParaRPr lang="en-US" dirty="0"/>
          </a:p>
        </p:txBody>
      </p:sp>
    </p:spTree>
    <p:extLst>
      <p:ext uri="{BB962C8B-B14F-4D97-AF65-F5344CB8AC3E}">
        <p14:creationId xmlns:p14="http://schemas.microsoft.com/office/powerpoint/2010/main" val="39205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FCDB-DE2C-FFFF-89B5-E2DACDB23DE8}"/>
              </a:ext>
            </a:extLst>
          </p:cNvPr>
          <p:cNvSpPr>
            <a:spLocks noGrp="1"/>
          </p:cNvSpPr>
          <p:nvPr>
            <p:ph type="title"/>
          </p:nvPr>
        </p:nvSpPr>
        <p:spPr/>
        <p:txBody>
          <a:bodyPr/>
          <a:lstStyle/>
          <a:p>
            <a:r>
              <a:rPr lang="en-US" dirty="0"/>
              <a:t>How I will structure the analysis</a:t>
            </a:r>
          </a:p>
        </p:txBody>
      </p:sp>
      <p:sp>
        <p:nvSpPr>
          <p:cNvPr id="3" name="Content Placeholder 2">
            <a:extLst>
              <a:ext uri="{FF2B5EF4-FFF2-40B4-BE49-F238E27FC236}">
                <a16:creationId xmlns:a16="http://schemas.microsoft.com/office/drawing/2014/main" id="{00693CFF-9C66-2640-5234-370BA6693874}"/>
              </a:ext>
            </a:extLst>
          </p:cNvPr>
          <p:cNvSpPr>
            <a:spLocks noGrp="1"/>
          </p:cNvSpPr>
          <p:nvPr>
            <p:ph idx="1"/>
          </p:nvPr>
        </p:nvSpPr>
        <p:spPr/>
        <p:txBody>
          <a:bodyPr/>
          <a:lstStyle/>
          <a:p>
            <a:r>
              <a:rPr lang="en-US" dirty="0"/>
              <a:t>I think a two-pronged approach might be the best.</a:t>
            </a:r>
          </a:p>
          <a:p>
            <a:pPr marL="914400" lvl="1" indent="-457200">
              <a:buFont typeface="+mj-lt"/>
              <a:buAutoNum type="arabicPeriod"/>
            </a:pPr>
            <a:r>
              <a:rPr lang="en-US" dirty="0"/>
              <a:t>I want to learn which customers are high-price purchasers</a:t>
            </a:r>
          </a:p>
          <a:p>
            <a:pPr marL="914400" lvl="1" indent="-457200">
              <a:buFont typeface="+mj-lt"/>
              <a:buAutoNum type="arabicPeriod"/>
            </a:pPr>
            <a:r>
              <a:rPr lang="en-US" dirty="0"/>
              <a:t>Which SKUs are popular and selling</a:t>
            </a:r>
          </a:p>
        </p:txBody>
      </p:sp>
    </p:spTree>
    <p:extLst>
      <p:ext uri="{BB962C8B-B14F-4D97-AF65-F5344CB8AC3E}">
        <p14:creationId xmlns:p14="http://schemas.microsoft.com/office/powerpoint/2010/main" val="470927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604</Words>
  <Application>Microsoft Macintosh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Inter</vt:lpstr>
      <vt:lpstr>Office Theme</vt:lpstr>
      <vt:lpstr>Data Analysis Portfolio</vt:lpstr>
      <vt:lpstr>Meat Data</vt:lpstr>
      <vt:lpstr>Data Source</vt:lpstr>
      <vt:lpstr>How I will structure the analysis</vt:lpstr>
      <vt:lpstr>Analysis</vt:lpstr>
      <vt:lpstr>Analysis</vt:lpstr>
      <vt:lpstr>Shopping Data</vt:lpstr>
      <vt:lpstr>Data Source</vt:lpstr>
      <vt:lpstr>How I will structure the analysis</vt:lpstr>
      <vt:lpstr>Simple Custom Function</vt:lpstr>
      <vt:lpstr>Customers Focus</vt:lpstr>
      <vt:lpstr>Customers Focus (slide 2)</vt:lpstr>
      <vt:lpstr>SKUs Focus</vt:lpstr>
      <vt:lpstr>SKUs Focus (slide 2)</vt:lpstr>
      <vt:lpstr>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Kollin Trujillo</dc:creator>
  <cp:lastModifiedBy>Kollin Trujillo</cp:lastModifiedBy>
  <cp:revision>15</cp:revision>
  <dcterms:created xsi:type="dcterms:W3CDTF">2023-04-03T03:47:44Z</dcterms:created>
  <dcterms:modified xsi:type="dcterms:W3CDTF">2023-04-11T21:29:12Z</dcterms:modified>
</cp:coreProperties>
</file>