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69" d="100"/>
          <a:sy n="69" d="100"/>
        </p:scale>
        <p:origin x="1208"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2379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14767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223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05976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24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1027069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523905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22386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429233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143037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341215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08978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381672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364122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237103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F2413-5053-4A39-8B0D-54AB9E1AFA72}"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180F6-D91F-4583-A8FD-3FF682526A41}" type="slidenum">
              <a:rPr lang="en-US" smtClean="0"/>
              <a:pPr/>
              <a:t>‹#›</a:t>
            </a:fld>
            <a:endParaRPr lang="en-US"/>
          </a:p>
        </p:txBody>
      </p:sp>
    </p:spTree>
    <p:extLst>
      <p:ext uri="{BB962C8B-B14F-4D97-AF65-F5344CB8AC3E}">
        <p14:creationId xmlns:p14="http://schemas.microsoft.com/office/powerpoint/2010/main" val="114150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F2413-5053-4A39-8B0D-54AB9E1AFA72}" type="datetimeFigureOut">
              <a:rPr lang="en-US" smtClean="0"/>
              <a:pPr/>
              <a:t>12/28/2022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A6180F6-D91F-4583-A8FD-3FF682526A41}" type="slidenum">
              <a:rPr lang="en-US" smtClean="0"/>
              <a:pPr/>
              <a:t>‹#›</a:t>
            </a:fld>
            <a:endParaRPr lang="en-US"/>
          </a:p>
        </p:txBody>
      </p:sp>
    </p:spTree>
    <p:extLst>
      <p:ext uri="{BB962C8B-B14F-4D97-AF65-F5344CB8AC3E}">
        <p14:creationId xmlns:p14="http://schemas.microsoft.com/office/powerpoint/2010/main" val="12366879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b="1" dirty="0"/>
              <a:t>AMAZON SALES DATA</a:t>
            </a:r>
            <a:endParaRPr lang="en-US" sz="5400" b="1" dirty="0"/>
          </a:p>
        </p:txBody>
      </p:sp>
      <p:sp>
        <p:nvSpPr>
          <p:cNvPr id="3" name="Subtitle 2"/>
          <p:cNvSpPr>
            <a:spLocks noGrp="1"/>
          </p:cNvSpPr>
          <p:nvPr>
            <p:ph type="subTitle" idx="1"/>
          </p:nvPr>
        </p:nvSpPr>
        <p:spPr/>
        <p:txBody>
          <a:bodyPr/>
          <a:lstStyle/>
          <a:p>
            <a:r>
              <a:rPr lang="en-IN" i="1" dirty="0"/>
              <a:t>A Detailed Project Report</a:t>
            </a:r>
            <a:endParaRPr lang="en-US" i="1" dirty="0"/>
          </a:p>
        </p:txBody>
      </p:sp>
      <p:sp>
        <p:nvSpPr>
          <p:cNvPr id="4" name="Subtitle 2"/>
          <p:cNvSpPr txBox="1">
            <a:spLocks/>
          </p:cNvSpPr>
          <p:nvPr/>
        </p:nvSpPr>
        <p:spPr>
          <a:xfrm>
            <a:off x="609600" y="5072074"/>
            <a:ext cx="8305800"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en-IN" sz="2200" b="1" i="0" u="none" strike="noStrike" kern="1200" cap="none" spc="100" normalizeH="0" baseline="0" noProof="0" dirty="0">
                <a:ln>
                  <a:noFill/>
                </a:ln>
                <a:effectLst/>
                <a:uLnTx/>
                <a:uFillTx/>
                <a:latin typeface="+mn-lt"/>
                <a:ea typeface="+mn-ea"/>
                <a:cs typeface="+mn-cs"/>
              </a:rPr>
              <a:t>Vamshi Chowdary</a:t>
            </a:r>
            <a:endParaRPr kumimoji="0" lang="en-US" sz="2200" b="1" i="0" u="none" strike="noStrike" kern="1200" cap="none" spc="100" normalizeH="0" baseline="0" noProof="0" dirty="0">
              <a:ln>
                <a:noFill/>
              </a:ln>
              <a:effectLst/>
              <a:uLnTx/>
              <a:uFillTx/>
              <a:latin typeface="+mn-lt"/>
              <a:ea typeface="+mn-ea"/>
              <a:cs typeface="+mn-cs"/>
            </a:endParaRPr>
          </a:p>
        </p:txBody>
      </p:sp>
      <p:sp>
        <p:nvSpPr>
          <p:cNvPr id="5" name="Subtitle 2"/>
          <p:cNvSpPr txBox="1">
            <a:spLocks/>
          </p:cNvSpPr>
          <p:nvPr/>
        </p:nvSpPr>
        <p:spPr>
          <a:xfrm rot="10800000" flipV="1">
            <a:off x="7308304" y="6093296"/>
            <a:ext cx="1728192" cy="442473"/>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lang="en-IN" sz="2200" b="1" spc="100" dirty="0">
                <a:latin typeface="Arial" pitchFamily="34" charset="0"/>
                <a:cs typeface="Arial" pitchFamily="34" charset="0"/>
              </a:rPr>
              <a:t>iNeuron.ai</a:t>
            </a:r>
            <a:endParaRPr kumimoji="0" lang="en-US" sz="2200" b="1" i="0" u="none" strike="noStrike" kern="1200" cap="none" spc="100" normalizeH="0" baseline="0" noProof="0" dirty="0">
              <a:ln>
                <a:noFill/>
              </a:ln>
              <a:effectLst/>
              <a:uLnTx/>
              <a:uFillTx/>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Top 5 Month </a:t>
            </a:r>
            <a:r>
              <a:rPr lang="en-IN" dirty="0" err="1"/>
              <a:t>vs</a:t>
            </a:r>
            <a:r>
              <a:rPr lang="en-IN" dirty="0"/>
              <a:t>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500034" y="2285992"/>
            <a:ext cx="8229600" cy="246821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Month </a:t>
            </a:r>
            <a:r>
              <a:rPr lang="en-IN" dirty="0" err="1"/>
              <a:t>vs</a:t>
            </a:r>
            <a:r>
              <a:rPr lang="en-IN" dirty="0"/>
              <a:t> Sales Dashboard</a:t>
            </a:r>
            <a:endParaRPr lang="en-US" dirty="0"/>
          </a:p>
        </p:txBody>
      </p:sp>
      <p:pic>
        <p:nvPicPr>
          <p:cNvPr id="2" name="Picture 2"/>
          <p:cNvPicPr>
            <a:picLocks noGrp="1" noChangeAspect="1" noChangeArrowheads="1"/>
          </p:cNvPicPr>
          <p:nvPr>
            <p:ph idx="1"/>
          </p:nvPr>
        </p:nvPicPr>
        <p:blipFill>
          <a:blip r:embed="rId2"/>
          <a:stretch>
            <a:fillRect/>
          </a:stretch>
        </p:blipFill>
        <p:spPr bwMode="auto">
          <a:xfrm>
            <a:off x="609600" y="2220099"/>
            <a:ext cx="6348413" cy="376241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7356" y="152400"/>
            <a:ext cx="6829444" cy="1219200"/>
          </a:xfrm>
        </p:spPr>
        <p:txBody>
          <a:bodyPr/>
          <a:lstStyle/>
          <a:p>
            <a:r>
              <a:rPr lang="en-IN" dirty="0"/>
              <a:t>Year Vs Sales Dashboard</a:t>
            </a:r>
            <a:endParaRPr lang="en-US" dirty="0"/>
          </a:p>
        </p:txBody>
      </p:sp>
      <p:pic>
        <p:nvPicPr>
          <p:cNvPr id="2" name="Picture 2"/>
          <p:cNvPicPr>
            <a:picLocks noGrp="1" noChangeAspect="1" noChangeArrowheads="1"/>
          </p:cNvPicPr>
          <p:nvPr>
            <p:ph idx="1"/>
          </p:nvPr>
        </p:nvPicPr>
        <p:blipFill>
          <a:blip r:embed="rId2"/>
          <a:stretch>
            <a:fillRect/>
          </a:stretch>
        </p:blipFill>
        <p:spPr bwMode="auto">
          <a:xfrm>
            <a:off x="609600" y="2226359"/>
            <a:ext cx="6348413" cy="37498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152400"/>
            <a:ext cx="7972452" cy="1219200"/>
          </a:xfrm>
        </p:spPr>
        <p:txBody>
          <a:bodyPr>
            <a:normAutofit/>
          </a:bodyPr>
          <a:lstStyle/>
          <a:p>
            <a:r>
              <a:rPr lang="en-IN" dirty="0"/>
              <a:t>Yearly Month </a:t>
            </a:r>
            <a:r>
              <a:rPr lang="en-IN" dirty="0" err="1"/>
              <a:t>vs</a:t>
            </a:r>
            <a:r>
              <a:rPr lang="en-IN" dirty="0"/>
              <a:t> Sales Dashboard</a:t>
            </a:r>
            <a:endParaRPr lang="en-US" dirty="0"/>
          </a:p>
        </p:txBody>
      </p:sp>
      <p:pic>
        <p:nvPicPr>
          <p:cNvPr id="2" name="Picture 2"/>
          <p:cNvPicPr>
            <a:picLocks noGrp="1" noChangeAspect="1" noChangeArrowheads="1"/>
          </p:cNvPicPr>
          <p:nvPr>
            <p:ph idx="1"/>
          </p:nvPr>
        </p:nvPicPr>
        <p:blipFill>
          <a:blip r:embed="rId2"/>
          <a:stretch>
            <a:fillRect/>
          </a:stretch>
        </p:blipFill>
        <p:spPr bwMode="auto">
          <a:xfrm>
            <a:off x="609600" y="2258387"/>
            <a:ext cx="6348413" cy="368583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14612" y="1857364"/>
            <a:ext cx="5972188" cy="1571636"/>
          </a:xfrm>
        </p:spPr>
        <p:txBody>
          <a:bodyPr/>
          <a:lstStyle/>
          <a:p>
            <a:r>
              <a:rPr lang="en-IN" b="1"/>
              <a:t>THANK YOU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7356" y="152400"/>
            <a:ext cx="6829444" cy="1219200"/>
          </a:xfrm>
        </p:spPr>
        <p:txBody>
          <a:bodyPr/>
          <a:lstStyle/>
          <a:p>
            <a:r>
              <a:rPr lang="en-IN" b="1" dirty="0"/>
              <a:t>PROJECT DETAILS</a:t>
            </a:r>
            <a:endParaRPr lang="en-US" b="1" dirty="0"/>
          </a:p>
        </p:txBody>
      </p:sp>
      <p:graphicFrame>
        <p:nvGraphicFramePr>
          <p:cNvPr id="5" name="Content Placeholder 4"/>
          <p:cNvGraphicFramePr>
            <a:graphicFrameLocks noGrp="1"/>
          </p:cNvGraphicFramePr>
          <p:nvPr>
            <p:ph idx="1"/>
          </p:nvPr>
        </p:nvGraphicFramePr>
        <p:xfrm>
          <a:off x="500034" y="2571744"/>
          <a:ext cx="7901014" cy="2834640"/>
        </p:xfrm>
        <a:graphic>
          <a:graphicData uri="http://schemas.openxmlformats.org/drawingml/2006/table">
            <a:tbl>
              <a:tblPr firstRow="1" bandRow="1">
                <a:tableStyleId>{5C22544A-7EE6-4342-B048-85BDC9FD1C3A}</a:tableStyleId>
              </a:tblPr>
              <a:tblGrid>
                <a:gridCol w="3786214">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IN" dirty="0"/>
                        <a:t>Project Title</a:t>
                      </a:r>
                      <a:endParaRPr lang="en-US" dirty="0"/>
                    </a:p>
                  </a:txBody>
                  <a:tcPr/>
                </a:tc>
                <a:tc>
                  <a:txBody>
                    <a:bodyPr/>
                    <a:lstStyle/>
                    <a:p>
                      <a:r>
                        <a:rPr lang="en-IN" dirty="0"/>
                        <a:t>Analyzing Amazon Sales data</a:t>
                      </a:r>
                      <a:endParaRPr lang="en-US" dirty="0"/>
                    </a:p>
                  </a:txBody>
                  <a:tcPr/>
                </a:tc>
                <a:extLst>
                  <a:ext uri="{0D108BD9-81ED-4DB2-BD59-A6C34878D82A}">
                    <a16:rowId xmlns:a16="http://schemas.microsoft.com/office/drawing/2014/main" val="10001"/>
                  </a:ext>
                </a:extLst>
              </a:tr>
              <a:tr h="370840">
                <a:tc>
                  <a:txBody>
                    <a:bodyPr/>
                    <a:lstStyle/>
                    <a:p>
                      <a:r>
                        <a:rPr lang="en-IN" dirty="0"/>
                        <a:t>Technology</a:t>
                      </a:r>
                      <a:endParaRPr lang="en-US" dirty="0"/>
                    </a:p>
                  </a:txBody>
                  <a:tcPr/>
                </a:tc>
                <a:tc>
                  <a:txBody>
                    <a:bodyPr/>
                    <a:lstStyle/>
                    <a:p>
                      <a:r>
                        <a:rPr lang="en-IN" dirty="0"/>
                        <a:t>Business Intelligence</a:t>
                      </a:r>
                      <a:endParaRPr lang="en-US" dirty="0"/>
                    </a:p>
                  </a:txBody>
                  <a:tcPr/>
                </a:tc>
                <a:extLst>
                  <a:ext uri="{0D108BD9-81ED-4DB2-BD59-A6C34878D82A}">
                    <a16:rowId xmlns:a16="http://schemas.microsoft.com/office/drawing/2014/main" val="10002"/>
                  </a:ext>
                </a:extLst>
              </a:tr>
              <a:tr h="370840">
                <a:tc>
                  <a:txBody>
                    <a:bodyPr/>
                    <a:lstStyle/>
                    <a:p>
                      <a:r>
                        <a:rPr lang="en-IN" dirty="0"/>
                        <a:t>Domain</a:t>
                      </a:r>
                      <a:endParaRPr lang="en-US" dirty="0"/>
                    </a:p>
                  </a:txBody>
                  <a:tcPr/>
                </a:tc>
                <a:tc>
                  <a:txBody>
                    <a:bodyPr/>
                    <a:lstStyle/>
                    <a:p>
                      <a:r>
                        <a:rPr lang="en-IN" dirty="0"/>
                        <a:t>E-commerce</a:t>
                      </a:r>
                      <a:endParaRPr lang="en-US" dirty="0"/>
                    </a:p>
                  </a:txBody>
                  <a:tcPr/>
                </a:tc>
                <a:extLst>
                  <a:ext uri="{0D108BD9-81ED-4DB2-BD59-A6C34878D82A}">
                    <a16:rowId xmlns:a16="http://schemas.microsoft.com/office/drawing/2014/main" val="10003"/>
                  </a:ext>
                </a:extLst>
              </a:tr>
              <a:tr h="370840">
                <a:tc>
                  <a:txBody>
                    <a:bodyPr/>
                    <a:lstStyle/>
                    <a:p>
                      <a:r>
                        <a:rPr lang="en-IN" dirty="0"/>
                        <a:t>Project Difficulty level</a:t>
                      </a:r>
                      <a:endParaRPr lang="en-US" dirty="0"/>
                    </a:p>
                  </a:txBody>
                  <a:tcPr/>
                </a:tc>
                <a:tc>
                  <a:txBody>
                    <a:bodyPr/>
                    <a:lstStyle/>
                    <a:p>
                      <a:r>
                        <a:rPr lang="en-IN" dirty="0"/>
                        <a:t>Advanced</a:t>
                      </a:r>
                      <a:endParaRPr lang="en-US" dirty="0"/>
                    </a:p>
                  </a:txBody>
                  <a:tcPr/>
                </a:tc>
                <a:extLst>
                  <a:ext uri="{0D108BD9-81ED-4DB2-BD59-A6C34878D82A}">
                    <a16:rowId xmlns:a16="http://schemas.microsoft.com/office/drawing/2014/main" val="10004"/>
                  </a:ext>
                </a:extLst>
              </a:tr>
              <a:tr h="370840">
                <a:tc>
                  <a:txBody>
                    <a:bodyPr/>
                    <a:lstStyle/>
                    <a:p>
                      <a:r>
                        <a:rPr lang="en-IN" dirty="0"/>
                        <a:t>Programming Language</a:t>
                      </a:r>
                      <a:r>
                        <a:rPr lang="en-IN" baseline="0" dirty="0"/>
                        <a:t> Used</a:t>
                      </a:r>
                      <a:endParaRPr lang="en-US" dirty="0"/>
                    </a:p>
                  </a:txBody>
                  <a:tcPr/>
                </a:tc>
                <a:tc>
                  <a:txBody>
                    <a:bodyPr/>
                    <a:lstStyle/>
                    <a:p>
                      <a:r>
                        <a:rPr lang="en-IN" dirty="0"/>
                        <a:t>Python</a:t>
                      </a:r>
                      <a:endParaRPr lang="en-US" dirty="0"/>
                    </a:p>
                  </a:txBody>
                  <a:tcPr/>
                </a:tc>
                <a:extLst>
                  <a:ext uri="{0D108BD9-81ED-4DB2-BD59-A6C34878D82A}">
                    <a16:rowId xmlns:a16="http://schemas.microsoft.com/office/drawing/2014/main" val="10005"/>
                  </a:ext>
                </a:extLst>
              </a:tr>
              <a:tr h="370840">
                <a:tc>
                  <a:txBody>
                    <a:bodyPr/>
                    <a:lstStyle/>
                    <a:p>
                      <a:r>
                        <a:rPr lang="en-IN" dirty="0"/>
                        <a:t>Tools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Verdana"/>
                          <a:cs typeface="Verdana"/>
                        </a:rPr>
                        <a:t>J</a:t>
                      </a:r>
                      <a:r>
                        <a:rPr lang="en-US" sz="1600" spc="-10" dirty="0" err="1">
                          <a:latin typeface="Verdana"/>
                          <a:cs typeface="Verdana"/>
                        </a:rPr>
                        <a:t>u</a:t>
                      </a:r>
                      <a:r>
                        <a:rPr lang="en-US" sz="1600" spc="-5" dirty="0" err="1">
                          <a:latin typeface="Verdana"/>
                          <a:cs typeface="Verdana"/>
                        </a:rPr>
                        <a:t>p</a:t>
                      </a:r>
                      <a:r>
                        <a:rPr lang="en-US" sz="1600" spc="-10" dirty="0" err="1">
                          <a:latin typeface="Verdana"/>
                          <a:cs typeface="Verdana"/>
                        </a:rPr>
                        <a:t>y</a:t>
                      </a:r>
                      <a:r>
                        <a:rPr lang="en-US" sz="1600" dirty="0" err="1">
                          <a:latin typeface="Verdana"/>
                          <a:cs typeface="Verdana"/>
                        </a:rPr>
                        <a:t>t</a:t>
                      </a:r>
                      <a:r>
                        <a:rPr lang="en-US" sz="1600" spc="5" dirty="0" err="1">
                          <a:latin typeface="Verdana"/>
                          <a:cs typeface="Verdana"/>
                        </a:rPr>
                        <a:t>e</a:t>
                      </a:r>
                      <a:r>
                        <a:rPr lang="en-US" sz="1600" dirty="0" err="1">
                          <a:latin typeface="Verdana"/>
                          <a:cs typeface="Verdana"/>
                        </a:rPr>
                        <a:t>r</a:t>
                      </a:r>
                      <a:r>
                        <a:rPr lang="en-US" sz="1600" spc="-135" dirty="0">
                          <a:latin typeface="Verdana"/>
                          <a:cs typeface="Verdana"/>
                        </a:rPr>
                        <a:t> </a:t>
                      </a:r>
                      <a:r>
                        <a:rPr lang="en-US" sz="1600" dirty="0">
                          <a:latin typeface="Verdana"/>
                          <a:cs typeface="Verdana"/>
                        </a:rPr>
                        <a:t>Not</a:t>
                      </a:r>
                      <a:r>
                        <a:rPr lang="en-US" sz="1600" spc="5" dirty="0">
                          <a:latin typeface="Verdana"/>
                          <a:cs typeface="Verdana"/>
                        </a:rPr>
                        <a:t>e</a:t>
                      </a:r>
                      <a:r>
                        <a:rPr lang="en-US" sz="1600" spc="-5" dirty="0">
                          <a:latin typeface="Verdana"/>
                          <a:cs typeface="Verdana"/>
                        </a:rPr>
                        <a:t>b</a:t>
                      </a:r>
                      <a:r>
                        <a:rPr lang="en-US" sz="1600" spc="-10" dirty="0">
                          <a:latin typeface="Verdana"/>
                          <a:cs typeface="Verdana"/>
                        </a:rPr>
                        <a:t>o</a:t>
                      </a:r>
                      <a:r>
                        <a:rPr lang="en-US" sz="1600" dirty="0">
                          <a:latin typeface="Verdana"/>
                          <a:cs typeface="Verdana"/>
                        </a:rPr>
                        <a:t>o</a:t>
                      </a:r>
                      <a:r>
                        <a:rPr lang="en-US" sz="1600" spc="-10" dirty="0">
                          <a:latin typeface="Verdana"/>
                          <a:cs typeface="Verdana"/>
                        </a:rPr>
                        <a:t>k</a:t>
                      </a:r>
                      <a:r>
                        <a:rPr lang="en-US" sz="1600" dirty="0">
                          <a:latin typeface="Verdana"/>
                          <a:cs typeface="Verdana"/>
                        </a:rPr>
                        <a:t>,</a:t>
                      </a:r>
                      <a:r>
                        <a:rPr lang="en-US" sz="1600" spc="-125" dirty="0">
                          <a:latin typeface="Verdana"/>
                          <a:cs typeface="Verdana"/>
                        </a:rPr>
                        <a:t> </a:t>
                      </a:r>
                      <a:r>
                        <a:rPr lang="en-US" sz="1600" dirty="0">
                          <a:latin typeface="Verdana"/>
                          <a:cs typeface="Verdana"/>
                        </a:rPr>
                        <a:t>M</a:t>
                      </a:r>
                      <a:r>
                        <a:rPr lang="en-US" sz="1600" spc="45" dirty="0">
                          <a:latin typeface="Verdana"/>
                          <a:cs typeface="Verdana"/>
                        </a:rPr>
                        <a:t>S</a:t>
                      </a:r>
                      <a:r>
                        <a:rPr lang="en-US" sz="1600" dirty="0">
                          <a:latin typeface="Verdana"/>
                          <a:cs typeface="Verdana"/>
                        </a:rPr>
                        <a:t>-</a:t>
                      </a:r>
                      <a:r>
                        <a:rPr lang="en-US" sz="1600" spc="-5" dirty="0">
                          <a:latin typeface="Verdana"/>
                          <a:cs typeface="Verdana"/>
                        </a:rPr>
                        <a:t>Ex</a:t>
                      </a:r>
                      <a:r>
                        <a:rPr lang="en-US" sz="1600" spc="-10" dirty="0">
                          <a:latin typeface="Verdana"/>
                          <a:cs typeface="Verdana"/>
                        </a:rPr>
                        <a:t>c</a:t>
                      </a:r>
                      <a:r>
                        <a:rPr lang="en-US" sz="1600" dirty="0">
                          <a:latin typeface="Verdana"/>
                          <a:cs typeface="Verdana"/>
                        </a:rPr>
                        <a:t>e</a:t>
                      </a:r>
                      <a:r>
                        <a:rPr lang="en-US" sz="1600" spc="-5" dirty="0">
                          <a:latin typeface="Verdana"/>
                          <a:cs typeface="Verdana"/>
                        </a:rPr>
                        <a:t>l</a:t>
                      </a:r>
                      <a:r>
                        <a:rPr lang="en-US" sz="1600" dirty="0">
                          <a:latin typeface="Verdana"/>
                          <a:cs typeface="Verdana"/>
                        </a:rPr>
                        <a:t>,</a:t>
                      </a:r>
                      <a:r>
                        <a:rPr lang="en-US" sz="1600" spc="-135" dirty="0">
                          <a:latin typeface="Verdana"/>
                          <a:cs typeface="Verdana"/>
                        </a:rPr>
                        <a:t> </a:t>
                      </a:r>
                      <a:r>
                        <a:rPr lang="en-US" sz="1600" spc="5" dirty="0">
                          <a:latin typeface="Verdana"/>
                          <a:cs typeface="Verdana"/>
                        </a:rPr>
                        <a:t>Tableau</a:t>
                      </a:r>
                      <a:endParaRPr lang="en-US" sz="1600" dirty="0">
                        <a:latin typeface="Verdana"/>
                        <a:cs typeface="Verdana"/>
                      </a:endParaRPr>
                    </a:p>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Objective :</a:t>
            </a:r>
            <a:endParaRPr lang="en-US" b="1" dirty="0"/>
          </a:p>
        </p:txBody>
      </p:sp>
      <p:sp>
        <p:nvSpPr>
          <p:cNvPr id="2" name="Content Placeholder 1"/>
          <p:cNvSpPr>
            <a:spLocks noGrp="1"/>
          </p:cNvSpPr>
          <p:nvPr>
            <p:ph idx="1"/>
          </p:nvPr>
        </p:nvSpPr>
        <p:spPr>
          <a:xfrm>
            <a:off x="457200" y="2214554"/>
            <a:ext cx="8229600" cy="3881446"/>
          </a:xfrm>
        </p:spPr>
        <p:txBody>
          <a:bodyPr/>
          <a:lstStyle/>
          <a:p>
            <a:pPr>
              <a:buNone/>
            </a:pPr>
            <a:r>
              <a:rPr lang="en-US" sz="3200" spc="-322" baseline="18518" dirty="0">
                <a:solidFill>
                  <a:srgbClr val="B31166"/>
                </a:solidFill>
                <a:latin typeface="Lucida Sans Unicode"/>
                <a:cs typeface="Lucida Sans Unicode"/>
              </a:rPr>
              <a:t> </a:t>
            </a:r>
            <a:r>
              <a:rPr lang="en-US" sz="3200" spc="-322" dirty="0">
                <a:solidFill>
                  <a:srgbClr val="B31166"/>
                </a:solidFill>
                <a:latin typeface="Lucida Sans Unicode"/>
                <a:cs typeface="Lucida Sans Unicode"/>
              </a:rPr>
              <a:t> </a:t>
            </a:r>
            <a:r>
              <a:rPr lang="en-US" sz="3200" spc="-322" baseline="18518" dirty="0">
                <a:solidFill>
                  <a:srgbClr val="B31166"/>
                </a:solidFill>
                <a:latin typeface="Lucida Sans Unicode"/>
                <a:cs typeface="Lucida Sans Unicode"/>
              </a:rPr>
              <a:t> </a:t>
            </a:r>
            <a:r>
              <a:rPr lang="en-US" sz="2400" spc="-155" dirty="0">
                <a:latin typeface="Verdana"/>
                <a:cs typeface="Verdana"/>
              </a:rPr>
              <a:t>The goal of this project is to find Sales-trend :</a:t>
            </a:r>
          </a:p>
          <a:p>
            <a:r>
              <a:rPr lang="en-IN" sz="2000" spc="-155" dirty="0">
                <a:latin typeface="Verdana"/>
                <a:cs typeface="Verdana"/>
              </a:rPr>
              <a:t>Month wise</a:t>
            </a:r>
          </a:p>
          <a:p>
            <a:r>
              <a:rPr lang="en-IN" sz="2000" spc="-155" dirty="0">
                <a:latin typeface="Verdana"/>
                <a:cs typeface="Verdana"/>
              </a:rPr>
              <a:t>Year wise</a:t>
            </a:r>
          </a:p>
          <a:p>
            <a:r>
              <a:rPr lang="en-IN" sz="2000" spc="-155" dirty="0">
                <a:latin typeface="Verdana"/>
                <a:cs typeface="Verdana"/>
              </a:rPr>
              <a:t>Yearly month wise</a:t>
            </a:r>
            <a:endParaRPr lang="en-US" sz="2000" spc="-155" dirty="0">
              <a:latin typeface="Verdana"/>
              <a:cs typeface="Verdana"/>
            </a:endParaRPr>
          </a:p>
          <a:p>
            <a:pPr>
              <a:buNone/>
            </a:pPr>
            <a:endParaRPr lang="en-IN" sz="2400" spc="-155" dirty="0">
              <a:latin typeface="Verdana"/>
              <a:cs typeface="Verdana"/>
            </a:endParaRPr>
          </a:p>
          <a:p>
            <a:pPr>
              <a:buNone/>
            </a:pPr>
            <a:endParaRPr lang="en-US" sz="2400" dirty="0">
              <a:latin typeface="Verdana"/>
              <a:cs typeface="Verdana"/>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Problem Statement</a:t>
            </a:r>
            <a:endParaRPr lang="en-US" b="1" dirty="0"/>
          </a:p>
        </p:txBody>
      </p:sp>
      <p:sp>
        <p:nvSpPr>
          <p:cNvPr id="2" name="Content Placeholder 1"/>
          <p:cNvSpPr>
            <a:spLocks noGrp="1"/>
          </p:cNvSpPr>
          <p:nvPr>
            <p:ph idx="1"/>
          </p:nvPr>
        </p:nvSpPr>
        <p:spPr/>
        <p:txBody>
          <a:bodyPr>
            <a:normAutofit/>
          </a:bodyPr>
          <a:lstStyle/>
          <a:p>
            <a:r>
              <a:rPr lang="en-US" sz="1600" dirty="0"/>
              <a:t>Sales management has gained importance to meet increasing competition and the need for improved methods of distribution to reduce cost and to increase profits. Sales management today is the most important function in a commercial and business enterprise.</a:t>
            </a:r>
          </a:p>
          <a:p>
            <a:endParaRPr lang="en-IN" sz="1600" dirty="0"/>
          </a:p>
          <a:p>
            <a:r>
              <a:rPr lang="en-US" sz="1600" dirty="0"/>
              <a:t>Do ETL : Extract-Transform-Load some Amazon dataset and find for me</a:t>
            </a:r>
          </a:p>
          <a:p>
            <a:pPr>
              <a:buNone/>
            </a:pPr>
            <a:r>
              <a:rPr lang="en-US" sz="1600" dirty="0"/>
              <a:t>      Sales-trend -&gt; month wise , year wise , </a:t>
            </a:r>
            <a:r>
              <a:rPr lang="en-US" sz="1600" dirty="0" err="1"/>
              <a:t>yearly_month</a:t>
            </a:r>
            <a:r>
              <a:rPr lang="en-US" sz="1600" dirty="0"/>
              <a:t> wise</a:t>
            </a:r>
          </a:p>
          <a:p>
            <a:pPr>
              <a:buNone/>
            </a:pPr>
            <a:endParaRPr lang="en-US" sz="1600" dirty="0"/>
          </a:p>
          <a:p>
            <a:r>
              <a:rPr lang="en-US" sz="1600" dirty="0"/>
              <a:t>Find key metrics and factors and show the meaningful relationships between attributes.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3174" y="152400"/>
            <a:ext cx="6043626" cy="1219200"/>
          </a:xfrm>
        </p:spPr>
        <p:txBody>
          <a:bodyPr/>
          <a:lstStyle/>
          <a:p>
            <a:r>
              <a:rPr lang="en-IN" b="1" dirty="0"/>
              <a:t>Architecture</a:t>
            </a:r>
            <a:endParaRPr lang="en-US" b="1" dirty="0"/>
          </a:p>
        </p:txBody>
      </p:sp>
      <p:pic>
        <p:nvPicPr>
          <p:cNvPr id="4" name="Content Placeholder 3">
            <a:extLst>
              <a:ext uri="{FF2B5EF4-FFF2-40B4-BE49-F238E27FC236}">
                <a16:creationId xmlns:a16="http://schemas.microsoft.com/office/drawing/2014/main" id="{0416AEBE-0F42-2B31-89E4-071054361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832496"/>
            <a:ext cx="6348413" cy="25376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0166" y="152400"/>
            <a:ext cx="7186634" cy="1219200"/>
          </a:xfrm>
        </p:spPr>
        <p:txBody>
          <a:bodyPr/>
          <a:lstStyle/>
          <a:p>
            <a:r>
              <a:rPr lang="en-IN" b="1" dirty="0"/>
              <a:t>Total Investment Year Wise</a:t>
            </a:r>
            <a:endParaRPr lang="en-US" b="1" dirty="0"/>
          </a:p>
        </p:txBody>
      </p:sp>
      <p:pic>
        <p:nvPicPr>
          <p:cNvPr id="2" name="Picture 2"/>
          <p:cNvPicPr>
            <a:picLocks noGrp="1" noChangeAspect="1" noChangeArrowheads="1"/>
          </p:cNvPicPr>
          <p:nvPr>
            <p:ph idx="1"/>
          </p:nvPr>
        </p:nvPicPr>
        <p:blipFill>
          <a:blip r:embed="rId2"/>
          <a:srcRect/>
          <a:stretch>
            <a:fillRect/>
          </a:stretch>
        </p:blipFill>
        <p:spPr bwMode="auto">
          <a:xfrm>
            <a:off x="500034" y="1714488"/>
            <a:ext cx="8112370" cy="407196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5918" y="152400"/>
            <a:ext cx="6900882" cy="1219200"/>
          </a:xfrm>
        </p:spPr>
        <p:txBody>
          <a:bodyPr/>
          <a:lstStyle/>
          <a:p>
            <a:r>
              <a:rPr lang="en-IN" b="1" dirty="0"/>
              <a:t>Other Observations</a:t>
            </a:r>
            <a:endParaRPr lang="en-US" b="1" dirty="0"/>
          </a:p>
        </p:txBody>
      </p:sp>
      <p:sp>
        <p:nvSpPr>
          <p:cNvPr id="2" name="Content Placeholder 1"/>
          <p:cNvSpPr>
            <a:spLocks noGrp="1"/>
          </p:cNvSpPr>
          <p:nvPr>
            <p:ph idx="1"/>
          </p:nvPr>
        </p:nvSpPr>
        <p:spPr/>
        <p:txBody>
          <a:bodyPr/>
          <a:lstStyle/>
          <a:p>
            <a:r>
              <a:rPr lang="en-US" sz="1600" dirty="0"/>
              <a:t>Maximum sales done in month of march.</a:t>
            </a:r>
          </a:p>
          <a:p>
            <a:endParaRPr lang="en-IN" sz="1600" dirty="0"/>
          </a:p>
          <a:p>
            <a:r>
              <a:rPr lang="en-IN" sz="1600" dirty="0"/>
              <a:t>Maximum sales done in Year 2017 and minimum sales done in year 2018</a:t>
            </a:r>
          </a:p>
          <a:p>
            <a:endParaRPr lang="en-IN" sz="1600" dirty="0"/>
          </a:p>
          <a:p>
            <a:endParaRPr lang="en-IN" sz="1600"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Year </a:t>
            </a:r>
            <a:r>
              <a:rPr lang="en-IN" dirty="0" err="1"/>
              <a:t>vs</a:t>
            </a:r>
            <a:r>
              <a:rPr lang="en-IN" dirty="0"/>
              <a:t>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2890946" y="1643063"/>
            <a:ext cx="3290670" cy="44529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Yearly Month vs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1000100" y="1785926"/>
            <a:ext cx="6887102" cy="350046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2737</TotalTime>
  <Words>195</Words>
  <Application>Microsoft Office PowerPoint</Application>
  <PresentationFormat>On-screen Show (4:3)</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Lucida Sans Unicode</vt:lpstr>
      <vt:lpstr>Trebuchet MS</vt:lpstr>
      <vt:lpstr>Verdana</vt:lpstr>
      <vt:lpstr>Wingdings 2</vt:lpstr>
      <vt:lpstr>Wingdings 3</vt:lpstr>
      <vt:lpstr>Facet</vt:lpstr>
      <vt:lpstr>AMAZON SALES DATA</vt:lpstr>
      <vt:lpstr>PROJECT DETAILS</vt:lpstr>
      <vt:lpstr>Objective :</vt:lpstr>
      <vt:lpstr>Problem Statement</vt:lpstr>
      <vt:lpstr>Architecture</vt:lpstr>
      <vt:lpstr>Total Investment Year Wise</vt:lpstr>
      <vt:lpstr>Other Observations</vt:lpstr>
      <vt:lpstr>Year vs Sales</vt:lpstr>
      <vt:lpstr>Yearly Month vs Sales</vt:lpstr>
      <vt:lpstr>Top 5 Month vs Sales</vt:lpstr>
      <vt:lpstr>Month vs Sales Dashboard</vt:lpstr>
      <vt:lpstr>Year Vs Sales Dashboard</vt:lpstr>
      <vt:lpstr>Yearly Month vs Sales Dashboard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ANALYSIS</dc:title>
  <dc:creator>hp</dc:creator>
  <cp:lastModifiedBy>vamshi chowdary</cp:lastModifiedBy>
  <cp:revision>21</cp:revision>
  <dcterms:created xsi:type="dcterms:W3CDTF">2022-08-08T15:56:42Z</dcterms:created>
  <dcterms:modified xsi:type="dcterms:W3CDTF">2022-12-28T05:58:16Z</dcterms:modified>
</cp:coreProperties>
</file>