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11" r:id="rId9"/>
    <p:sldId id="263" r:id="rId10"/>
    <p:sldId id="295" r:id="rId11"/>
    <p:sldId id="296" r:id="rId12"/>
    <p:sldId id="310"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647A-4E8F-4697-B053-86D741D94DC3}"/>
              </a:ext>
            </a:extLst>
          </p:cNvPr>
          <p:cNvSpPr>
            <a:spLocks noGrp="1"/>
          </p:cNvSpPr>
          <p:nvPr>
            <p:ph type="ctrTitle"/>
          </p:nvPr>
        </p:nvSpPr>
        <p:spPr>
          <a:xfrm>
            <a:off x="304800" y="484187"/>
            <a:ext cx="8458200" cy="1470025"/>
          </a:xfrm>
        </p:spPr>
        <p:txBody>
          <a:bodyPr>
            <a:noAutofit/>
          </a:bodyPr>
          <a:lstStyle/>
          <a:p>
            <a:r>
              <a:rPr lang="en-IN" sz="3200" b="1" dirty="0"/>
              <a:t>Stock Market Trend Prediction Using K-Nearest </a:t>
            </a:r>
            <a:r>
              <a:rPr lang="en-IN" sz="3200" b="1" dirty="0" err="1"/>
              <a:t>Neighbor</a:t>
            </a:r>
            <a:r>
              <a:rPr lang="en-IN" sz="3200" b="1" dirty="0"/>
              <a:t>(KNN) Algorithm</a:t>
            </a:r>
            <a:br>
              <a:rPr lang="en-US" sz="3200" dirty="0"/>
            </a:br>
            <a:endParaRPr lang="en-US" sz="3200" dirty="0"/>
          </a:p>
        </p:txBody>
      </p:sp>
      <p:sp>
        <p:nvSpPr>
          <p:cNvPr id="3" name="Subtitle 2">
            <a:extLst>
              <a:ext uri="{FF2B5EF4-FFF2-40B4-BE49-F238E27FC236}">
                <a16:creationId xmlns:a16="http://schemas.microsoft.com/office/drawing/2014/main" id="{2D4CBD6A-FAB1-4F0A-AB23-DA0ABF1650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286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normAutofit fontScale="92500" lnSpcReduction="20000"/>
          </a:bodyPr>
          <a:lstStyle/>
          <a:p>
            <a:pPr algn="just"/>
            <a:r>
              <a:rPr lang="en-US" dirty="0"/>
              <a:t>NumPy,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p>
          <a:p>
            <a:pPr algn="just"/>
            <a:endParaRPr lang="en-US"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a:t>
            </a:r>
          </a:p>
        </p:txBody>
      </p:sp>
      <p:sp>
        <p:nvSpPr>
          <p:cNvPr id="3" name="Content Placeholder 2"/>
          <p:cNvSpPr>
            <a:spLocks noGrp="1"/>
          </p:cNvSpPr>
          <p:nvPr>
            <p:ph idx="1"/>
          </p:nvPr>
        </p:nvSpPr>
        <p:spPr/>
        <p:txBody>
          <a:bodyPr/>
          <a:lstStyle/>
          <a:p>
            <a:pPr algn="just"/>
            <a:r>
              <a:rPr lang="en-US" dirty="0"/>
              <a:t>matplotlib is probably the single most used Python package for 2D-graphics. It provides both a very quick way to visualize data from Python and publication-quality figures in many formats. We are going to explore matplotlib in interactive mode covering most common cases.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Sklearn </a:t>
            </a:r>
          </a:p>
        </p:txBody>
      </p:sp>
      <p:sp>
        <p:nvSpPr>
          <p:cNvPr id="3" name="Content Placeholder 2"/>
          <p:cNvSpPr>
            <a:spLocks noGrp="1"/>
          </p:cNvSpPr>
          <p:nvPr>
            <p:ph idx="1"/>
          </p:nvPr>
        </p:nvSpPr>
        <p:spPr/>
        <p:txBody>
          <a:bodyPr>
            <a:normAutofit fontScale="62500" lnSpcReduction="20000"/>
          </a:bodyPr>
          <a:lstStyle/>
          <a:p>
            <a:pPr algn="just"/>
            <a:r>
              <a:rPr lang="en-US" sz="3600" dirty="0"/>
              <a:t>There are several Python libraries which provide solid implementations of a range of machine learning algorithms. One of the best known is Scikit-Learn, a package that provides efficient versions of a large number of common algorithms. Scikit-Learn is characterized by a clean, uniform, and streamlined API, as well as by very useful and complete online documentation. A benefit of this uniformity is that once you understand the basic use and syntax of Scikit-Learn for one type of model, switching to a new model or algorithm is very straightforward.</a:t>
            </a:r>
          </a:p>
          <a:p>
            <a:pPr algn="just"/>
            <a:r>
              <a:rPr lang="en-US" sz="3600" dirty="0"/>
              <a:t>This section provides an overview of the Scikit-Learn API; a solid understanding of these API elements will form the foundation for understanding the deeper practical discussion of machine learning algorithms and approaches in the following chapters.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B8BD-E24F-4888-B6D2-B2C63B187138}"/>
              </a:ext>
            </a:extLst>
          </p:cNvPr>
          <p:cNvSpPr>
            <a:spLocks noGrp="1"/>
          </p:cNvSpPr>
          <p:nvPr>
            <p:ph type="title"/>
          </p:nvPr>
        </p:nvSpPr>
        <p:spPr/>
        <p:txBody>
          <a:bodyPr/>
          <a:lstStyle/>
          <a:p>
            <a:r>
              <a:rPr lang="en-US" dirty="0" err="1"/>
              <a:t>Imutils</a:t>
            </a:r>
            <a:endParaRPr lang="en-US" dirty="0"/>
          </a:p>
        </p:txBody>
      </p:sp>
      <p:sp>
        <p:nvSpPr>
          <p:cNvPr id="3" name="Content Placeholder 2">
            <a:extLst>
              <a:ext uri="{FF2B5EF4-FFF2-40B4-BE49-F238E27FC236}">
                <a16:creationId xmlns:a16="http://schemas.microsoft.com/office/drawing/2014/main" id="{1814404C-F81A-4DFE-99E0-23A29A7A14DE}"/>
              </a:ext>
            </a:extLst>
          </p:cNvPr>
          <p:cNvSpPr>
            <a:spLocks noGrp="1"/>
          </p:cNvSpPr>
          <p:nvPr>
            <p:ph idx="1"/>
          </p:nvPr>
        </p:nvSpPr>
        <p:spPr/>
        <p:txBody>
          <a:bodyPr/>
          <a:lstStyle/>
          <a:p>
            <a:pPr algn="just"/>
            <a:r>
              <a:rPr lang="en-US" dirty="0"/>
              <a:t>A series of convenience functions to make basic image processing functions such as translation, rotation, resizing, skeletonization, displaying Matplotlib images, sorting contours, detecting edges, and much more easier with OpenCV and both Python 2.7 and Python 3.</a:t>
            </a:r>
          </a:p>
        </p:txBody>
      </p:sp>
    </p:spTree>
    <p:extLst>
      <p:ext uri="{BB962C8B-B14F-4D97-AF65-F5344CB8AC3E}">
        <p14:creationId xmlns:p14="http://schemas.microsoft.com/office/powerpoint/2010/main" val="1818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DBE3-EAC0-4560-9812-ECF8E5360630}"/>
              </a:ext>
            </a:extLst>
          </p:cNvPr>
          <p:cNvSpPr>
            <a:spLocks noGrp="1"/>
          </p:cNvSpPr>
          <p:nvPr>
            <p:ph type="title"/>
          </p:nvPr>
        </p:nvSpPr>
        <p:spPr/>
        <p:txBody>
          <a:bodyPr/>
          <a:lstStyle/>
          <a:p>
            <a:r>
              <a:rPr lang="en-US" dirty="0"/>
              <a:t>seaborn</a:t>
            </a:r>
          </a:p>
        </p:txBody>
      </p:sp>
      <p:sp>
        <p:nvSpPr>
          <p:cNvPr id="3" name="Content Placeholder 2">
            <a:extLst>
              <a:ext uri="{FF2B5EF4-FFF2-40B4-BE49-F238E27FC236}">
                <a16:creationId xmlns:a16="http://schemas.microsoft.com/office/drawing/2014/main" id="{DE2578DD-0A12-4A2C-A43A-DC710DD3CB63}"/>
              </a:ext>
            </a:extLst>
          </p:cNvPr>
          <p:cNvSpPr>
            <a:spLocks noGrp="1"/>
          </p:cNvSpPr>
          <p:nvPr>
            <p:ph idx="1"/>
          </p:nvPr>
        </p:nvSpPr>
        <p:spPr/>
        <p:txBody>
          <a:bodyPr/>
          <a:lstStyle/>
          <a:p>
            <a:r>
              <a:rPr lang="en-US" dirty="0"/>
              <a:t>Seaborn is a Python data visualization library based on matplotlib.</a:t>
            </a:r>
          </a:p>
          <a:p>
            <a:r>
              <a:rPr lang="en-US" dirty="0"/>
              <a:t> It provides a high-level interface for drawing attractive and informative statistical graphics.</a:t>
            </a:r>
          </a:p>
          <a:p>
            <a:endParaRPr lang="en-US" dirty="0"/>
          </a:p>
        </p:txBody>
      </p:sp>
    </p:spTree>
    <p:extLst>
      <p:ext uri="{BB962C8B-B14F-4D97-AF65-F5344CB8AC3E}">
        <p14:creationId xmlns:p14="http://schemas.microsoft.com/office/powerpoint/2010/main" val="278963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8FF1-7259-4D19-9ED3-E6F6A9AE7B68}"/>
              </a:ext>
            </a:extLst>
          </p:cNvPr>
          <p:cNvSpPr>
            <a:spLocks noGrp="1"/>
          </p:cNvSpPr>
          <p:nvPr>
            <p:ph type="title"/>
          </p:nvPr>
        </p:nvSpPr>
        <p:spPr/>
        <p:txBody>
          <a:bodyPr/>
          <a:lstStyle/>
          <a:p>
            <a:r>
              <a:rPr lang="en-US" dirty="0"/>
              <a:t>Screens</a:t>
            </a:r>
          </a:p>
        </p:txBody>
      </p:sp>
      <p:pic>
        <p:nvPicPr>
          <p:cNvPr id="4" name="Content Placeholder 3">
            <a:extLst>
              <a:ext uri="{FF2B5EF4-FFF2-40B4-BE49-F238E27FC236}">
                <a16:creationId xmlns:a16="http://schemas.microsoft.com/office/drawing/2014/main" id="{D28A6D8B-4A19-4468-BCAD-5909F9CC641D}"/>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04396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C2BD-0C24-4645-9CE0-6E790A271DCE}"/>
              </a:ext>
            </a:extLst>
          </p:cNvPr>
          <p:cNvSpPr>
            <a:spLocks noGrp="1"/>
          </p:cNvSpPr>
          <p:nvPr>
            <p:ph type="title"/>
          </p:nvPr>
        </p:nvSpPr>
        <p:spPr/>
        <p:txBody>
          <a:bodyPr/>
          <a:lstStyle/>
          <a:p>
            <a:r>
              <a:rPr lang="en-US" dirty="0"/>
              <a:t>Download Dataset</a:t>
            </a:r>
          </a:p>
        </p:txBody>
      </p:sp>
      <p:pic>
        <p:nvPicPr>
          <p:cNvPr id="4" name="Content Placeholder 3">
            <a:extLst>
              <a:ext uri="{FF2B5EF4-FFF2-40B4-BE49-F238E27FC236}">
                <a16:creationId xmlns:a16="http://schemas.microsoft.com/office/drawing/2014/main" id="{19E4B78A-BC11-4788-8A56-BC634DDFB3B1}"/>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59019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0CB5-584E-43A8-A095-8CC9A177508D}"/>
              </a:ext>
            </a:extLst>
          </p:cNvPr>
          <p:cNvSpPr>
            <a:spLocks noGrp="1"/>
          </p:cNvSpPr>
          <p:nvPr>
            <p:ph type="title"/>
          </p:nvPr>
        </p:nvSpPr>
        <p:spPr/>
        <p:txBody>
          <a:bodyPr/>
          <a:lstStyle/>
          <a:p>
            <a:r>
              <a:rPr lang="en-US" dirty="0"/>
              <a:t>Correlation For Data</a:t>
            </a:r>
          </a:p>
        </p:txBody>
      </p:sp>
      <p:pic>
        <p:nvPicPr>
          <p:cNvPr id="4" name="Content Placeholder 3">
            <a:extLst>
              <a:ext uri="{FF2B5EF4-FFF2-40B4-BE49-F238E27FC236}">
                <a16:creationId xmlns:a16="http://schemas.microsoft.com/office/drawing/2014/main" id="{C0F6F9F5-C274-4132-810F-0492B1BF2BB7}"/>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49474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FF5A-6BA3-400D-A7B6-765FDEFADB69}"/>
              </a:ext>
            </a:extLst>
          </p:cNvPr>
          <p:cNvSpPr>
            <a:spLocks noGrp="1"/>
          </p:cNvSpPr>
          <p:nvPr>
            <p:ph type="title"/>
          </p:nvPr>
        </p:nvSpPr>
        <p:spPr/>
        <p:txBody>
          <a:bodyPr/>
          <a:lstStyle/>
          <a:p>
            <a:r>
              <a:rPr lang="en-US" dirty="0"/>
              <a:t>Data Preprocessing</a:t>
            </a:r>
          </a:p>
        </p:txBody>
      </p:sp>
      <p:pic>
        <p:nvPicPr>
          <p:cNvPr id="4" name="Content Placeholder 3">
            <a:extLst>
              <a:ext uri="{FF2B5EF4-FFF2-40B4-BE49-F238E27FC236}">
                <a16:creationId xmlns:a16="http://schemas.microsoft.com/office/drawing/2014/main" id="{24072F41-2F4C-4E0F-BE99-5AEC7A5DD306}"/>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00266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80D1-2FBE-4DA6-A45D-CF50BB380D2B}"/>
              </a:ext>
            </a:extLst>
          </p:cNvPr>
          <p:cNvSpPr>
            <a:spLocks noGrp="1"/>
          </p:cNvSpPr>
          <p:nvPr>
            <p:ph type="title"/>
          </p:nvPr>
        </p:nvSpPr>
        <p:spPr/>
        <p:txBody>
          <a:bodyPr/>
          <a:lstStyle/>
          <a:p>
            <a:r>
              <a:rPr lang="en-US" dirty="0"/>
              <a:t>KNN With uniform Weight</a:t>
            </a:r>
          </a:p>
        </p:txBody>
      </p:sp>
      <p:pic>
        <p:nvPicPr>
          <p:cNvPr id="4" name="Content Placeholder 3">
            <a:extLst>
              <a:ext uri="{FF2B5EF4-FFF2-40B4-BE49-F238E27FC236}">
                <a16:creationId xmlns:a16="http://schemas.microsoft.com/office/drawing/2014/main" id="{97C57103-A74A-468B-9EFA-EB600373B507}"/>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35605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0CD1-4DF7-4696-B81C-5CD6B602A8D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FF2122F-978B-4D06-A497-A3F1918434A6}"/>
              </a:ext>
            </a:extLst>
          </p:cNvPr>
          <p:cNvSpPr>
            <a:spLocks noGrp="1"/>
          </p:cNvSpPr>
          <p:nvPr>
            <p:ph idx="1"/>
          </p:nvPr>
        </p:nvSpPr>
        <p:spPr/>
        <p:txBody>
          <a:bodyPr>
            <a:normAutofit fontScale="92500" lnSpcReduction="20000"/>
          </a:bodyPr>
          <a:lstStyle/>
          <a:p>
            <a:pPr algn="just"/>
            <a:r>
              <a:rPr lang="en-US" sz="2000" dirty="0"/>
              <a:t>This paper examines a hybrid model which combines a K-Nearest Neighbors (KNN) approach with a probabilistic method for the prediction of stock price trends. One of the main problems of KNN classification is the assumptions implied by distance functions. The assumptions focus on the nearest neighbors which are at the centroid of data points for test instances. This approach excludes the non-centric data points which can be statistically significant in the problem of predicting the stock price trends. For this it is necessary to construct an enhanced model that integrates KNN with a probabilistic method which utilizes both centric and non-centric data points in the computations of probabilities for the target instances. The embedded probabilistic method is derived from Bayes’ theorem. The prediction outcome is based on a joint probability where the likelihood of the event of the nearest neighbors and the event of prior probability occurring together and at the same point in time where they are calculated. The proposed hybrid </a:t>
            </a:r>
            <a:r>
              <a:rPr lang="en-US" sz="2000" dirty="0" err="1"/>
              <a:t>KNNProbabilistic</a:t>
            </a:r>
            <a:r>
              <a:rPr lang="en-US" sz="2000" dirty="0"/>
              <a:t> model was compared with the standard classifiers that include KNN, Naive Bayes, One Rule (</a:t>
            </a:r>
            <a:r>
              <a:rPr lang="en-US" sz="2000" dirty="0" err="1"/>
              <a:t>OneR</a:t>
            </a:r>
            <a:r>
              <a:rPr lang="en-US" sz="2000" dirty="0"/>
              <a:t>) and Zero Rule (</a:t>
            </a:r>
            <a:r>
              <a:rPr lang="en-US" sz="2000" dirty="0" err="1"/>
              <a:t>ZeroR</a:t>
            </a:r>
            <a:r>
              <a:rPr lang="en-US" sz="2000" dirty="0"/>
              <a:t>). The test results showed that the proposed model outperformed the standard classifiers which were used for the comparisons.</a:t>
            </a:r>
          </a:p>
        </p:txBody>
      </p:sp>
    </p:spTree>
    <p:extLst>
      <p:ext uri="{BB962C8B-B14F-4D97-AF65-F5344CB8AC3E}">
        <p14:creationId xmlns:p14="http://schemas.microsoft.com/office/powerpoint/2010/main" val="263519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1CF4-4AD4-4F64-8856-2B10B44882AE}"/>
              </a:ext>
            </a:extLst>
          </p:cNvPr>
          <p:cNvSpPr>
            <a:spLocks noGrp="1"/>
          </p:cNvSpPr>
          <p:nvPr>
            <p:ph type="title"/>
          </p:nvPr>
        </p:nvSpPr>
        <p:spPr/>
        <p:txBody>
          <a:bodyPr/>
          <a:lstStyle/>
          <a:p>
            <a:r>
              <a:rPr lang="en-US" dirty="0"/>
              <a:t>Run KNN with Different Weights</a:t>
            </a:r>
          </a:p>
        </p:txBody>
      </p:sp>
      <p:pic>
        <p:nvPicPr>
          <p:cNvPr id="4" name="Content Placeholder 3">
            <a:extLst>
              <a:ext uri="{FF2B5EF4-FFF2-40B4-BE49-F238E27FC236}">
                <a16:creationId xmlns:a16="http://schemas.microsoft.com/office/drawing/2014/main" id="{FC4CE878-8174-4C13-B8F4-3A65F4731D39}"/>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418994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B7FF-BF65-4CCE-A2CB-EE787F41283F}"/>
              </a:ext>
            </a:extLst>
          </p:cNvPr>
          <p:cNvSpPr>
            <a:spLocks noGrp="1"/>
          </p:cNvSpPr>
          <p:nvPr>
            <p:ph type="title"/>
          </p:nvPr>
        </p:nvSpPr>
        <p:spPr/>
        <p:txBody>
          <a:bodyPr/>
          <a:lstStyle/>
          <a:p>
            <a:r>
              <a:rPr lang="en-US" dirty="0"/>
              <a:t>Test Data Upload</a:t>
            </a:r>
          </a:p>
        </p:txBody>
      </p:sp>
      <p:pic>
        <p:nvPicPr>
          <p:cNvPr id="4" name="Content Placeholder 3">
            <a:extLst>
              <a:ext uri="{FF2B5EF4-FFF2-40B4-BE49-F238E27FC236}">
                <a16:creationId xmlns:a16="http://schemas.microsoft.com/office/drawing/2014/main" id="{45CA1552-E412-4D4A-AC29-36B6BA52AD86}"/>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64893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13B3-FA11-4775-826A-C80A5CC1A9D3}"/>
              </a:ext>
            </a:extLst>
          </p:cNvPr>
          <p:cNvSpPr>
            <a:spLocks noGrp="1"/>
          </p:cNvSpPr>
          <p:nvPr>
            <p:ph type="title"/>
          </p:nvPr>
        </p:nvSpPr>
        <p:spPr/>
        <p:txBody>
          <a:bodyPr/>
          <a:lstStyle/>
          <a:p>
            <a:r>
              <a:rPr lang="en-US" dirty="0"/>
              <a:t>Test data Results</a:t>
            </a:r>
          </a:p>
        </p:txBody>
      </p:sp>
      <p:pic>
        <p:nvPicPr>
          <p:cNvPr id="4" name="Content Placeholder 3">
            <a:extLst>
              <a:ext uri="{FF2B5EF4-FFF2-40B4-BE49-F238E27FC236}">
                <a16:creationId xmlns:a16="http://schemas.microsoft.com/office/drawing/2014/main" id="{F2D44300-9568-4657-94B6-715F78F66C27}"/>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364404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3E77-E0D0-4E96-8D43-FC21D0B38606}"/>
              </a:ext>
            </a:extLst>
          </p:cNvPr>
          <p:cNvSpPr>
            <a:spLocks noGrp="1"/>
          </p:cNvSpPr>
          <p:nvPr>
            <p:ph type="title"/>
          </p:nvPr>
        </p:nvSpPr>
        <p:spPr/>
        <p:txBody>
          <a:bodyPr/>
          <a:lstStyle/>
          <a:p>
            <a:r>
              <a:rPr lang="en-US" dirty="0"/>
              <a:t>KNN Accuracy</a:t>
            </a:r>
          </a:p>
        </p:txBody>
      </p:sp>
      <p:pic>
        <p:nvPicPr>
          <p:cNvPr id="4" name="Content Placeholder 3">
            <a:extLst>
              <a:ext uri="{FF2B5EF4-FFF2-40B4-BE49-F238E27FC236}">
                <a16:creationId xmlns:a16="http://schemas.microsoft.com/office/drawing/2014/main" id="{3509BF25-AD62-466D-B795-9616A25484E1}"/>
              </a:ext>
            </a:extLst>
          </p:cNvPr>
          <p:cNvPicPr>
            <a:picLocks noGrp="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26215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8F7A-3C44-4B97-9FC4-C249B84C2C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AFA08D-0F33-40C7-9089-D227C67E9D07}"/>
              </a:ext>
            </a:extLst>
          </p:cNvPr>
          <p:cNvSpPr>
            <a:spLocks noGrp="1"/>
          </p:cNvSpPr>
          <p:nvPr>
            <p:ph idx="1"/>
          </p:nvPr>
        </p:nvSpPr>
        <p:spPr/>
        <p:txBody>
          <a:bodyPr>
            <a:normAutofit fontScale="92500"/>
          </a:bodyPr>
          <a:lstStyle/>
          <a:p>
            <a:pPr algn="just"/>
            <a:r>
              <a:rPr lang="en-US" sz="2400" dirty="0"/>
              <a:t>The aim of this research is to improve the statistical fitness of the proposed model to overcome a KNN problem due to its computation approach. The KNN classifier can compute the empirical distribution over the Profit and Loss class values in the k number of nearest neighbors. However, the outcome is less than adequate due to sparse data. The KNN classifier has underfitting issue as it does not cater to generalization of sparse data outside the range of nearest neighborhood. We have compared a hybrid KNN Probabilistic model with four standard algorithms on the problem of predicting the stock price trends. Our results showed that the proposed KNN Probabilistic model leads to significantly better results compared to the standard KNN algorithm and the other classification algorithms.</a:t>
            </a:r>
          </a:p>
        </p:txBody>
      </p:sp>
    </p:spTree>
    <p:extLst>
      <p:ext uri="{BB962C8B-B14F-4D97-AF65-F5344CB8AC3E}">
        <p14:creationId xmlns:p14="http://schemas.microsoft.com/office/powerpoint/2010/main" val="3732597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A5F70-469D-4BC4-898D-E77E5AEA39C0}"/>
              </a:ext>
            </a:extLst>
          </p:cNvPr>
          <p:cNvSpPr>
            <a:spLocks noGrp="1"/>
          </p:cNvSpPr>
          <p:nvPr>
            <p:ph idx="1"/>
          </p:nvPr>
        </p:nvSpPr>
        <p:spPr>
          <a:xfrm>
            <a:off x="457200" y="609600"/>
            <a:ext cx="8229600" cy="5516563"/>
          </a:xfrm>
        </p:spPr>
        <p:txBody>
          <a:bodyPr>
            <a:normAutofit/>
          </a:bodyPr>
          <a:lstStyle/>
          <a:p>
            <a:pPr marL="457200" lvl="1" indent="0">
              <a:buNone/>
            </a:pPr>
            <a:endParaRPr lang="en-US" sz="4800" dirty="0"/>
          </a:p>
          <a:p>
            <a:pPr lvl="1"/>
            <a:endParaRPr lang="en-US" sz="4800" dirty="0"/>
          </a:p>
          <a:p>
            <a:pPr marL="457200" lvl="1" indent="0" algn="ctr">
              <a:buNone/>
            </a:pPr>
            <a:r>
              <a:rPr lang="en-US" sz="4800" dirty="0"/>
              <a:t>Thank You</a:t>
            </a:r>
          </a:p>
        </p:txBody>
      </p:sp>
    </p:spTree>
    <p:extLst>
      <p:ext uri="{BB962C8B-B14F-4D97-AF65-F5344CB8AC3E}">
        <p14:creationId xmlns:p14="http://schemas.microsoft.com/office/powerpoint/2010/main" val="2517260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A5F70-469D-4BC4-898D-E77E5AEA39C0}"/>
              </a:ext>
            </a:extLst>
          </p:cNvPr>
          <p:cNvSpPr>
            <a:spLocks noGrp="1"/>
          </p:cNvSpPr>
          <p:nvPr>
            <p:ph idx="1"/>
          </p:nvPr>
        </p:nvSpPr>
        <p:spPr>
          <a:xfrm>
            <a:off x="457200" y="609600"/>
            <a:ext cx="8229600" cy="5516563"/>
          </a:xfrm>
        </p:spPr>
        <p:txBody>
          <a:bodyPr>
            <a:normAutofit/>
          </a:bodyPr>
          <a:lstStyle/>
          <a:p>
            <a:pPr marL="457200" lvl="1" indent="0">
              <a:buNone/>
            </a:pPr>
            <a:endParaRPr lang="en-US" sz="4800" dirty="0"/>
          </a:p>
          <a:p>
            <a:pPr lvl="1"/>
            <a:endParaRPr lang="en-US" sz="4800" dirty="0"/>
          </a:p>
          <a:p>
            <a:pPr marL="457200" lvl="1" indent="0" algn="ctr">
              <a:buNone/>
            </a:pPr>
            <a:r>
              <a:rPr lang="en-US" sz="4800" dirty="0"/>
              <a:t>Any Queries</a:t>
            </a:r>
          </a:p>
        </p:txBody>
      </p:sp>
    </p:spTree>
    <p:extLst>
      <p:ext uri="{BB962C8B-B14F-4D97-AF65-F5344CB8AC3E}">
        <p14:creationId xmlns:p14="http://schemas.microsoft.com/office/powerpoint/2010/main" val="137882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DCA6-C624-491D-AC99-E53A95F9DFEC}"/>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6A260188-00CB-4C8E-84B3-E50151687BBC}"/>
              </a:ext>
            </a:extLst>
          </p:cNvPr>
          <p:cNvSpPr>
            <a:spLocks noGrp="1"/>
          </p:cNvSpPr>
          <p:nvPr>
            <p:ph idx="1"/>
          </p:nvPr>
        </p:nvSpPr>
        <p:spPr/>
        <p:txBody>
          <a:bodyPr>
            <a:normAutofit fontScale="92500" lnSpcReduction="20000"/>
          </a:bodyPr>
          <a:lstStyle/>
          <a:p>
            <a:pPr algn="just"/>
            <a:r>
              <a:rPr lang="en-US" dirty="0"/>
              <a:t>A nearest neighbor search (NNS) method produced an intended result by the use of KNN technique with technical analysis. This model applied technical analysis on stock market data which include historical price and trading volume. It applied technical indicators made up of stop loss, stop gain and RSI filters. The KNN algorithm part applied the distance function on the collected data. This model was compared with the buy-and-hold strategy by using the fundamental analysis approach.</a:t>
            </a:r>
          </a:p>
        </p:txBody>
      </p:sp>
    </p:spTree>
    <p:extLst>
      <p:ext uri="{BB962C8B-B14F-4D97-AF65-F5344CB8AC3E}">
        <p14:creationId xmlns:p14="http://schemas.microsoft.com/office/powerpoint/2010/main" val="281689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C1F5-6480-4C88-BB87-C5BB30BBD81A}"/>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C1B626E8-DAB1-4F27-A1A9-B7171E552461}"/>
              </a:ext>
            </a:extLst>
          </p:cNvPr>
          <p:cNvSpPr>
            <a:spLocks noGrp="1"/>
          </p:cNvSpPr>
          <p:nvPr>
            <p:ph idx="1"/>
          </p:nvPr>
        </p:nvSpPr>
        <p:spPr/>
        <p:txBody>
          <a:bodyPr>
            <a:normAutofit fontScale="77500" lnSpcReduction="20000"/>
          </a:bodyPr>
          <a:lstStyle/>
          <a:p>
            <a:pPr algn="just"/>
            <a:r>
              <a:rPr lang="en-IN" dirty="0"/>
              <a:t>. Stock market prediction is an act of trying to determine the future value of a stock other financial instrument traded on a financial exchange. The programming language is used to predict the stock market using machine learning is Python. In this paper we propose a Machine Learning (ML) approach that will be trained from the available stocks data and gain intelligence and then uses the acquired knowledge for an accurate prediction. In this context this study uses a machine learning technique called K-Nearest </a:t>
            </a:r>
            <a:r>
              <a:rPr lang="en-IN" dirty="0" err="1"/>
              <a:t>Neighbor</a:t>
            </a:r>
            <a:r>
              <a:rPr lang="en-IN" dirty="0"/>
              <a:t> to predict stock prices for the large and small capitalizations and in the three different markets, employing prices with both daily and up-to-the-minute frequencies.</a:t>
            </a:r>
            <a:endParaRPr lang="en-US" dirty="0"/>
          </a:p>
          <a:p>
            <a:pPr algn="just"/>
            <a:endParaRPr lang="en-US" dirty="0"/>
          </a:p>
        </p:txBody>
      </p:sp>
    </p:spTree>
    <p:extLst>
      <p:ext uri="{BB962C8B-B14F-4D97-AF65-F5344CB8AC3E}">
        <p14:creationId xmlns:p14="http://schemas.microsoft.com/office/powerpoint/2010/main" val="368967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DBE4-D57F-4E77-8038-D4CE3A14CD48}"/>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35CF651A-4979-4EA2-929A-0A0C4C513228}"/>
              </a:ext>
            </a:extLst>
          </p:cNvPr>
          <p:cNvSpPr>
            <a:spLocks noGrp="1"/>
          </p:cNvSpPr>
          <p:nvPr>
            <p:ph idx="1"/>
          </p:nvPr>
        </p:nvSpPr>
        <p:spPr/>
        <p:txBody>
          <a:bodyPr/>
          <a:lstStyle/>
          <a:p>
            <a:r>
              <a:rPr lang="en-US" dirty="0"/>
              <a:t>Hardware Requirements</a:t>
            </a:r>
          </a:p>
          <a:p>
            <a:r>
              <a:rPr lang="en-US" dirty="0"/>
              <a:t>Processor –i3 or Above</a:t>
            </a:r>
          </a:p>
          <a:p>
            <a:r>
              <a:rPr lang="en-US" dirty="0"/>
              <a:t>RAM -2GB</a:t>
            </a:r>
          </a:p>
          <a:p>
            <a:r>
              <a:rPr lang="en-US" dirty="0"/>
              <a:t>Hard Disk-5GB</a:t>
            </a:r>
          </a:p>
        </p:txBody>
      </p:sp>
    </p:spTree>
    <p:extLst>
      <p:ext uri="{BB962C8B-B14F-4D97-AF65-F5344CB8AC3E}">
        <p14:creationId xmlns:p14="http://schemas.microsoft.com/office/powerpoint/2010/main" val="32612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5DAB-1725-42D7-AB16-51059C4F7A20}"/>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02CF0D0C-C49D-4431-90C0-AC5B18DCA8CF}"/>
              </a:ext>
            </a:extLst>
          </p:cNvPr>
          <p:cNvSpPr>
            <a:spLocks noGrp="1"/>
          </p:cNvSpPr>
          <p:nvPr>
            <p:ph idx="1"/>
          </p:nvPr>
        </p:nvSpPr>
        <p:spPr/>
        <p:txBody>
          <a:bodyPr/>
          <a:lstStyle/>
          <a:p>
            <a:r>
              <a:rPr lang="en-US" dirty="0"/>
              <a:t>Operating System		:Windows10</a:t>
            </a:r>
          </a:p>
          <a:p>
            <a:r>
              <a:rPr lang="en-US" dirty="0"/>
              <a:t>Programing Language	:Python3</a:t>
            </a:r>
          </a:p>
          <a:p>
            <a:endParaRPr lang="en-US" dirty="0"/>
          </a:p>
        </p:txBody>
      </p:sp>
    </p:spTree>
    <p:extLst>
      <p:ext uri="{BB962C8B-B14F-4D97-AF65-F5344CB8AC3E}">
        <p14:creationId xmlns:p14="http://schemas.microsoft.com/office/powerpoint/2010/main" val="272016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B611-57C9-4A48-AE5C-25369967346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562DF2B7-74A6-4812-8FE1-A6530ECFD3E6}"/>
              </a:ext>
            </a:extLst>
          </p:cNvPr>
          <p:cNvSpPr>
            <a:spLocks noGrp="1"/>
          </p:cNvSpPr>
          <p:nvPr>
            <p:ph idx="1"/>
          </p:nvPr>
        </p:nvSpPr>
        <p:spPr/>
        <p:txBody>
          <a:bodyPr/>
          <a:lstStyle/>
          <a:p>
            <a:r>
              <a:rPr lang="en-US" dirty="0" err="1"/>
              <a:t>Tkinter</a:t>
            </a:r>
            <a:endParaRPr lang="en-US" dirty="0"/>
          </a:p>
          <a:p>
            <a:r>
              <a:rPr lang="en-US" dirty="0"/>
              <a:t>Pandas</a:t>
            </a:r>
          </a:p>
          <a:p>
            <a:r>
              <a:rPr lang="en-US" dirty="0"/>
              <a:t>Matplotlib</a:t>
            </a:r>
          </a:p>
          <a:p>
            <a:r>
              <a:rPr lang="en-US" dirty="0" err="1"/>
              <a:t>Numpy</a:t>
            </a:r>
            <a:endParaRPr lang="en-US" dirty="0"/>
          </a:p>
          <a:p>
            <a:r>
              <a:rPr lang="en-US" dirty="0" err="1"/>
              <a:t>Sklearn</a:t>
            </a:r>
            <a:endParaRPr lang="en-US" dirty="0"/>
          </a:p>
          <a:p>
            <a:r>
              <a:rPr lang="en-US" dirty="0" err="1"/>
              <a:t>Imutils</a:t>
            </a:r>
            <a:endParaRPr lang="en-US" dirty="0"/>
          </a:p>
          <a:p>
            <a:r>
              <a:rPr lang="en-US" dirty="0"/>
              <a:t>seaborn</a:t>
            </a:r>
          </a:p>
        </p:txBody>
      </p:sp>
    </p:spTree>
    <p:extLst>
      <p:ext uri="{BB962C8B-B14F-4D97-AF65-F5344CB8AC3E}">
        <p14:creationId xmlns:p14="http://schemas.microsoft.com/office/powerpoint/2010/main" val="408748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B98A-1285-430B-B6DF-08ED1C5D457F}"/>
              </a:ext>
            </a:extLst>
          </p:cNvPr>
          <p:cNvSpPr>
            <a:spLocks noGrp="1"/>
          </p:cNvSpPr>
          <p:nvPr>
            <p:ph type="title"/>
          </p:nvPr>
        </p:nvSpPr>
        <p:spPr/>
        <p:txBody>
          <a:bodyPr/>
          <a:lstStyle/>
          <a:p>
            <a:r>
              <a:rPr lang="en-US" dirty="0" err="1"/>
              <a:t>Tkinter</a:t>
            </a:r>
            <a:endParaRPr lang="en-US" dirty="0"/>
          </a:p>
        </p:txBody>
      </p:sp>
      <p:sp>
        <p:nvSpPr>
          <p:cNvPr id="3" name="Content Placeholder 2">
            <a:extLst>
              <a:ext uri="{FF2B5EF4-FFF2-40B4-BE49-F238E27FC236}">
                <a16:creationId xmlns:a16="http://schemas.microsoft.com/office/drawing/2014/main" id="{E22F012A-94EF-41ED-9F53-09AD55681778}"/>
              </a:ext>
            </a:extLst>
          </p:cNvPr>
          <p:cNvSpPr>
            <a:spLocks noGrp="1"/>
          </p:cNvSpPr>
          <p:nvPr>
            <p:ph idx="1"/>
          </p:nvPr>
        </p:nvSpPr>
        <p:spPr/>
        <p:txBody>
          <a:bodyPr/>
          <a:lstStyle/>
          <a:p>
            <a:pPr algn="just"/>
            <a:r>
              <a:rPr lang="en-US" dirty="0" err="1"/>
              <a:t>Tkinter</a:t>
            </a:r>
            <a:r>
              <a:rPr lang="en-US" dirty="0"/>
              <a:t> is a Python binding to the Tk GUI toolkit. It is the standard Python interface to the Tk GUI toolkit, and is Python's de facto standard GUI. </a:t>
            </a:r>
            <a:r>
              <a:rPr lang="en-US" dirty="0" err="1"/>
              <a:t>Tkinter</a:t>
            </a:r>
            <a:r>
              <a:rPr lang="en-US" dirty="0"/>
              <a:t> is included with standard Linux, Microsoft Windows and Mac OS X installs of Python. The name </a:t>
            </a:r>
            <a:r>
              <a:rPr lang="en-US" dirty="0" err="1"/>
              <a:t>Tkinter</a:t>
            </a:r>
            <a:r>
              <a:rPr lang="en-US" dirty="0"/>
              <a:t> comes from Tk interface.</a:t>
            </a:r>
          </a:p>
        </p:txBody>
      </p:sp>
    </p:spTree>
    <p:extLst>
      <p:ext uri="{BB962C8B-B14F-4D97-AF65-F5344CB8AC3E}">
        <p14:creationId xmlns:p14="http://schemas.microsoft.com/office/powerpoint/2010/main" val="134514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FE7E-63CA-4B3D-8B1B-15DEA97BD925}"/>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7C31A250-423D-4449-A02C-3EC8C3FC976A}"/>
              </a:ext>
            </a:extLst>
          </p:cNvPr>
          <p:cNvSpPr>
            <a:spLocks noGrp="1"/>
          </p:cNvSpPr>
          <p:nvPr>
            <p:ph idx="1"/>
          </p:nvPr>
        </p:nvSpPr>
        <p:spPr/>
        <p:txBody>
          <a:bodyPr/>
          <a:lstStyle/>
          <a:p>
            <a:pPr algn="just"/>
            <a:r>
              <a:rPr lang="en-US" dirty="0"/>
              <a:t>Pandas is an open-source,  Python library providing high-performance, easy-to-use data structures and data analysis tools for the Python programming language. Python with Pandas is used in a wide range of fields including academic and commercial domains including finance, economics, Statistics, analytics, etc.</a:t>
            </a:r>
          </a:p>
          <a:p>
            <a:pPr algn="just"/>
            <a:endParaRPr lang="en-US" dirty="0"/>
          </a:p>
        </p:txBody>
      </p:sp>
    </p:spTree>
    <p:extLst>
      <p:ext uri="{BB962C8B-B14F-4D97-AF65-F5344CB8AC3E}">
        <p14:creationId xmlns:p14="http://schemas.microsoft.com/office/powerpoint/2010/main" val="241756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1082</Words>
  <Application>Microsoft Office PowerPoint</Application>
  <PresentationFormat>On-screen Show (4:3)</PresentationFormat>
  <Paragraphs>56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Stock Market Trend Prediction Using K-Nearest Neighbor(KNN) Algorithm </vt:lpstr>
      <vt:lpstr>Abstract</vt:lpstr>
      <vt:lpstr>Existing System</vt:lpstr>
      <vt:lpstr>Proposed System</vt:lpstr>
      <vt:lpstr>System Requirements</vt:lpstr>
      <vt:lpstr>Software Requirements</vt:lpstr>
      <vt:lpstr>Modules</vt:lpstr>
      <vt:lpstr>Tkinter</vt:lpstr>
      <vt:lpstr>Pandas</vt:lpstr>
      <vt:lpstr>Numpy</vt:lpstr>
      <vt:lpstr>Matplotlib</vt:lpstr>
      <vt:lpstr>Sklearn </vt:lpstr>
      <vt:lpstr>Imutils</vt:lpstr>
      <vt:lpstr>seaborn</vt:lpstr>
      <vt:lpstr>Screens</vt:lpstr>
      <vt:lpstr>Download Dataset</vt:lpstr>
      <vt:lpstr>Correlation For Data</vt:lpstr>
      <vt:lpstr>Data Preprocessing</vt:lpstr>
      <vt:lpstr>KNN With uniform Weight</vt:lpstr>
      <vt:lpstr>Run KNN with Different Weights</vt:lpstr>
      <vt:lpstr>Test Data Upload</vt:lpstr>
      <vt:lpstr>Test data Results</vt:lpstr>
      <vt:lpstr>KNN Accuracy</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Trend Prediction Using K-Nearest Neighbor(KNN) Algorithm </dc:title>
  <dc:creator>Venkat</dc:creator>
  <cp:lastModifiedBy>Venkat</cp:lastModifiedBy>
  <cp:revision>5</cp:revision>
  <dcterms:created xsi:type="dcterms:W3CDTF">2006-08-16T00:00:00Z</dcterms:created>
  <dcterms:modified xsi:type="dcterms:W3CDTF">2020-03-07T07:21:21Z</dcterms:modified>
</cp:coreProperties>
</file>