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E7E07A5-D87D-8C76-18A3-61C9A6897BC8}"/>
              </a:ext>
            </a:extLst>
          </p:cNvPr>
          <p:cNvSpPr>
            <a:spLocks noGrp="1"/>
          </p:cNvSpPr>
          <p:nvPr>
            <p:ph type="title"/>
          </p:nvPr>
        </p:nvSpPr>
        <p:spPr>
          <a:xfrm rot="10800000" flipV="1">
            <a:off x="362336" y="1690687"/>
            <a:ext cx="11705454" cy="2321719"/>
          </a:xfrm>
        </p:spPr>
        <p:txBody>
          <a:bodyPr>
            <a:normAutofit/>
          </a:bodyPr>
          <a:lstStyle/>
          <a:p>
            <a:r>
              <a:rPr lang="en-US" b="1" dirty="0">
                <a:solidFill>
                  <a:schemeClr val="accent2"/>
                </a:solidFill>
              </a:rPr>
              <a:t>Student</a:t>
            </a:r>
            <a:r>
              <a:rPr lang="en-US" dirty="0">
                <a:solidFill>
                  <a:schemeClr val="tx2"/>
                </a:solidFill>
              </a:rPr>
              <a:t> </a:t>
            </a:r>
            <a:r>
              <a:rPr lang="en-US" b="1" dirty="0">
                <a:solidFill>
                  <a:schemeClr val="accent2"/>
                </a:solidFill>
              </a:rPr>
              <a:t>Name:-</a:t>
            </a:r>
            <a:r>
              <a:rPr lang="en-US" dirty="0">
                <a:solidFill>
                  <a:schemeClr val="tx2"/>
                </a:solidFill>
              </a:rPr>
              <a:t> </a:t>
            </a:r>
            <a:r>
              <a:rPr lang="en-US" dirty="0"/>
              <a:t>KOLLU KANAKAMAHALAKSHMI</a:t>
            </a:r>
            <a:br>
              <a:rPr lang="en-US" dirty="0">
                <a:solidFill>
                  <a:schemeClr val="tx2"/>
                </a:solidFill>
              </a:rPr>
            </a:br>
            <a:r>
              <a:rPr lang="en-US" dirty="0">
                <a:solidFill>
                  <a:schemeClr val="tx1"/>
                </a:solidFill>
              </a:rPr>
              <a:t>            </a:t>
            </a:r>
            <a:r>
              <a:rPr lang="en-US" b="1" dirty="0">
                <a:solidFill>
                  <a:schemeClr val="accent2"/>
                </a:solidFill>
              </a:rPr>
              <a:t>Final</a:t>
            </a:r>
            <a:r>
              <a:rPr lang="en-US" dirty="0">
                <a:solidFill>
                  <a:schemeClr val="tx1"/>
                </a:solidFill>
              </a:rPr>
              <a:t> </a:t>
            </a:r>
            <a:r>
              <a:rPr lang="en-US" b="1" dirty="0">
                <a:solidFill>
                  <a:schemeClr val="accent2"/>
                </a:solidFill>
              </a:rPr>
              <a:t>project</a:t>
            </a:r>
            <a:r>
              <a:rPr lang="en-US" dirty="0">
                <a:solidFill>
                  <a:schemeClr val="tx1"/>
                </a:solidFill>
              </a:rPr>
              <a:t> </a:t>
            </a:r>
            <a:r>
              <a:rPr lang="en-US" b="1" dirty="0">
                <a:solidFill>
                  <a:schemeClr val="accent2"/>
                </a:solidFill>
              </a:rPr>
              <a:t>:-</a:t>
            </a:r>
            <a:r>
              <a:rPr lang="en-US" dirty="0"/>
              <a:t>key logger </a:t>
            </a:r>
            <a:endParaRPr lang="en-US" dirty="0">
              <a:solidFill>
                <a:schemeClr val="tx2"/>
              </a:solidFill>
            </a:endParaRPr>
          </a:p>
        </p:txBody>
      </p:sp>
      <p:sp>
        <p:nvSpPr>
          <p:cNvPr id="5" name="Subtitle 4">
            <a:extLst>
              <a:ext uri="{FF2B5EF4-FFF2-40B4-BE49-F238E27FC236}">
                <a16:creationId xmlns:a16="http://schemas.microsoft.com/office/drawing/2014/main" id="{725095E4-8770-B4FB-A832-8A6C94891AB9}"/>
              </a:ext>
            </a:extLst>
          </p:cNvPr>
          <p:cNvSpPr>
            <a:spLocks noGrp="1"/>
          </p:cNvSpPr>
          <p:nvPr>
            <p:ph idx="1"/>
          </p:nvPr>
        </p:nvSpPr>
        <p:spPr>
          <a:xfrm rot="10800000" flipV="1">
            <a:off x="6096000" y="4764946"/>
            <a:ext cx="6714159" cy="2093054"/>
          </a:xfrm>
        </p:spPr>
        <p:txBody>
          <a:bodyPr/>
          <a:lstStyle/>
          <a:p>
            <a:r>
              <a:rPr lang="en-US" dirty="0"/>
              <a:t>22225A0411</a:t>
            </a:r>
          </a:p>
          <a:p>
            <a:r>
              <a:rPr lang="en-US" dirty="0"/>
              <a:t>BONAM VENKATA CHALAMAYYA  </a:t>
            </a:r>
          </a:p>
          <a:p>
            <a:pPr marL="0" indent="0">
              <a:buNone/>
            </a:pPr>
            <a:r>
              <a:rPr lang="en-US" dirty="0"/>
              <a:t>     ENGNERRING COLLLEGE, ODALAREVU</a:t>
            </a:r>
          </a:p>
        </p:txBody>
      </p:sp>
    </p:spTree>
    <p:extLst>
      <p:ext uri="{BB962C8B-B14F-4D97-AF65-F5344CB8AC3E}">
        <p14:creationId xmlns:p14="http://schemas.microsoft.com/office/powerpoint/2010/main" val="2912004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F8DE-0515-571B-CC3B-EC2B51DA5CDD}"/>
              </a:ext>
            </a:extLst>
          </p:cNvPr>
          <p:cNvSpPr>
            <a:spLocks noGrp="1"/>
          </p:cNvSpPr>
          <p:nvPr>
            <p:ph type="title"/>
          </p:nvPr>
        </p:nvSpPr>
        <p:spPr/>
        <p:txBody>
          <a:bodyPr/>
          <a:lstStyle/>
          <a:p>
            <a:r>
              <a:rPr lang="en-US" b="1" u="sng" dirty="0"/>
              <a:t>THE WOW IN YOUR SOLUTION </a:t>
            </a:r>
          </a:p>
        </p:txBody>
      </p:sp>
      <p:sp>
        <p:nvSpPr>
          <p:cNvPr id="3" name="Content Placeholder 2">
            <a:extLst>
              <a:ext uri="{FF2B5EF4-FFF2-40B4-BE49-F238E27FC236}">
                <a16:creationId xmlns:a16="http://schemas.microsoft.com/office/drawing/2014/main" id="{93E915ED-0F14-E9C5-3D66-932F75093E5B}"/>
              </a:ext>
            </a:extLst>
          </p:cNvPr>
          <p:cNvSpPr>
            <a:spLocks noGrp="1"/>
          </p:cNvSpPr>
          <p:nvPr>
            <p:ph idx="1"/>
          </p:nvPr>
        </p:nvSpPr>
        <p:spPr>
          <a:xfrm>
            <a:off x="839389" y="1819274"/>
            <a:ext cx="6756798" cy="4121944"/>
          </a:xfrm>
        </p:spPr>
        <p:txBody>
          <a:bodyPr/>
          <a:lstStyle/>
          <a:p>
            <a:pPr marL="0" indent="0">
              <a:buNone/>
            </a:pPr>
            <a:r>
              <a:rPr lang="en-US" dirty="0"/>
              <a:t>
The “wow” in Secure Key Logger comes from its combination of cutting-edge security, user-friendly design, and ethical transparency. By seamlessly integrating advanced features like Al-powered analytics, military-grade encryption, and dynamic consent mechanisms, Secure Key Logger stands out as a comprehensive and responsible solution for keystroke logging, meeting the diverse needs of modern users while ensuring their privacy and trust.</a:t>
            </a:r>
          </a:p>
        </p:txBody>
      </p:sp>
    </p:spTree>
    <p:extLst>
      <p:ext uri="{BB962C8B-B14F-4D97-AF65-F5344CB8AC3E}">
        <p14:creationId xmlns:p14="http://schemas.microsoft.com/office/powerpoint/2010/main" val="2644588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BCAF-D326-E2E9-5A79-1CE255247F32}"/>
              </a:ext>
            </a:extLst>
          </p:cNvPr>
          <p:cNvSpPr>
            <a:spLocks noGrp="1"/>
          </p:cNvSpPr>
          <p:nvPr>
            <p:ph type="title"/>
          </p:nvPr>
        </p:nvSpPr>
        <p:spPr/>
        <p:txBody>
          <a:bodyPr/>
          <a:lstStyle/>
          <a:p>
            <a:r>
              <a:rPr lang="en-US" b="1" u="sng" dirty="0"/>
              <a:t>MODELLING</a:t>
            </a:r>
          </a:p>
        </p:txBody>
      </p:sp>
      <p:sp>
        <p:nvSpPr>
          <p:cNvPr id="3" name="Content Placeholder 2">
            <a:extLst>
              <a:ext uri="{FF2B5EF4-FFF2-40B4-BE49-F238E27FC236}">
                <a16:creationId xmlns:a16="http://schemas.microsoft.com/office/drawing/2014/main" id="{5DCF21DB-1702-96F2-F76A-9319E00AD9D0}"/>
              </a:ext>
            </a:extLst>
          </p:cNvPr>
          <p:cNvSpPr>
            <a:spLocks noGrp="1"/>
          </p:cNvSpPr>
          <p:nvPr>
            <p:ph idx="1"/>
          </p:nvPr>
        </p:nvSpPr>
        <p:spPr>
          <a:xfrm>
            <a:off x="855444" y="1824435"/>
            <a:ext cx="7943275" cy="3247628"/>
          </a:xfrm>
        </p:spPr>
        <p:txBody>
          <a:bodyPr/>
          <a:lstStyle/>
          <a:p>
            <a:pPr marL="0" indent="0">
              <a:buNone/>
            </a:pPr>
            <a:r>
              <a:rPr lang="en-US" dirty="0"/>
              <a:t>The modelling for Secure Key Logger involves a comprehensive design that addresses functionality, security, and usability. By carefully planning and implementing each component, Secure Key Logger can provide a powerful and ethical solution for keystroke logging, meeting the diverse needs of its users while maintaining high standards of privacy and security To create a robust and secure key logger, it’s essential to carefully model each component of the system. Here’s an outline of the architecture and the modelling  of key components</a:t>
            </a:r>
          </a:p>
        </p:txBody>
      </p:sp>
    </p:spTree>
    <p:extLst>
      <p:ext uri="{BB962C8B-B14F-4D97-AF65-F5344CB8AC3E}">
        <p14:creationId xmlns:p14="http://schemas.microsoft.com/office/powerpoint/2010/main" val="3618153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E89D0-00CF-4519-8137-A0A9BCA29C1E}"/>
              </a:ext>
            </a:extLst>
          </p:cNvPr>
          <p:cNvSpPr>
            <a:spLocks noGrp="1"/>
          </p:cNvSpPr>
          <p:nvPr>
            <p:ph type="title"/>
          </p:nvPr>
        </p:nvSpPr>
        <p:spPr/>
        <p:txBody>
          <a:bodyPr/>
          <a:lstStyle/>
          <a:p>
            <a:r>
              <a:rPr lang="en-US" b="1" u="sng" dirty="0"/>
              <a:t>RESULTS</a:t>
            </a:r>
            <a:r>
              <a:rPr lang="en-US" dirty="0"/>
              <a:t> </a:t>
            </a:r>
          </a:p>
        </p:txBody>
      </p:sp>
      <p:sp>
        <p:nvSpPr>
          <p:cNvPr id="6" name="Content Placeholder 5">
            <a:extLst>
              <a:ext uri="{FF2B5EF4-FFF2-40B4-BE49-F238E27FC236}">
                <a16:creationId xmlns:a16="http://schemas.microsoft.com/office/drawing/2014/main" id="{020AC698-02CD-7BA9-1236-400657C576D2}"/>
              </a:ext>
            </a:extLst>
          </p:cNvPr>
          <p:cNvSpPr>
            <a:spLocks noGrp="1"/>
          </p:cNvSpPr>
          <p:nvPr>
            <p:ph sz="half" idx="1"/>
          </p:nvPr>
        </p:nvSpPr>
        <p:spPr>
          <a:xfrm>
            <a:off x="677334" y="1866106"/>
            <a:ext cx="5667375" cy="3125787"/>
          </a:xfrm>
        </p:spPr>
        <p:txBody>
          <a:bodyPr/>
          <a:lstStyle/>
          <a:p>
            <a:r>
              <a:rPr lang="en-US" dirty="0"/>
              <a:t>The results of the Secure Key Logger project demonstrate its effectiveness in enhancing security, improving productivity, and providing detailed insights into user behavior. By prioritizing ethical usage, transparency, and robust security measures, Secure Key Logger delivers significant value to its diverse user base, making it a powerful tool for responsible keystroke logging.</a:t>
            </a:r>
          </a:p>
        </p:txBody>
      </p:sp>
      <p:sp>
        <p:nvSpPr>
          <p:cNvPr id="7" name="Content Placeholder 6">
            <a:extLst>
              <a:ext uri="{FF2B5EF4-FFF2-40B4-BE49-F238E27FC236}">
                <a16:creationId xmlns:a16="http://schemas.microsoft.com/office/drawing/2014/main" id="{19CCDB6A-BC95-9D6F-ABF1-51A55F42FB25}"/>
              </a:ext>
            </a:extLst>
          </p:cNvPr>
          <p:cNvSpPr>
            <a:spLocks noGrp="1"/>
          </p:cNvSpPr>
          <p:nvPr>
            <p:ph sz="half" idx="2"/>
          </p:nvPr>
        </p:nvSpPr>
        <p:spPr>
          <a:xfrm>
            <a:off x="7448372" y="5572125"/>
            <a:ext cx="4243565" cy="3125786"/>
          </a:xfrm>
        </p:spPr>
        <p:txBody>
          <a:bodyPr/>
          <a:lstStyle/>
          <a:p>
            <a:pPr marL="0" indent="0">
              <a:buNone/>
            </a:pPr>
            <a:r>
              <a:rPr lang="en-US" dirty="0">
                <a:solidFill>
                  <a:schemeClr val="tx1"/>
                </a:solidFill>
              </a:rPr>
              <a:t>KOLLU KANAKAMAHALAKSHMI </a:t>
            </a:r>
          </a:p>
          <a:p>
            <a:pPr marL="0" indent="0">
              <a:buNone/>
            </a:pPr>
            <a:r>
              <a:rPr lang="en-US" dirty="0">
                <a:solidFill>
                  <a:schemeClr val="tx1"/>
                </a:solidFill>
              </a:rPr>
              <a:t>22225A0411</a:t>
            </a:r>
          </a:p>
        </p:txBody>
      </p:sp>
      <p:pic>
        <p:nvPicPr>
          <p:cNvPr id="4" name="Picture 3">
            <a:extLst>
              <a:ext uri="{FF2B5EF4-FFF2-40B4-BE49-F238E27FC236}">
                <a16:creationId xmlns:a16="http://schemas.microsoft.com/office/drawing/2014/main" id="{858D42EF-378C-5768-79B4-8AFDCD10F3EE}"/>
              </a:ext>
            </a:extLst>
          </p:cNvPr>
          <p:cNvPicPr>
            <a:picLocks noChangeAspect="1"/>
          </p:cNvPicPr>
          <p:nvPr/>
        </p:nvPicPr>
        <p:blipFill>
          <a:blip r:embed="rId2"/>
          <a:stretch>
            <a:fillRect/>
          </a:stretch>
        </p:blipFill>
        <p:spPr>
          <a:xfrm>
            <a:off x="235053" y="5009884"/>
            <a:ext cx="2146198" cy="1848115"/>
          </a:xfrm>
          <a:prstGeom prst="rect">
            <a:avLst/>
          </a:prstGeom>
        </p:spPr>
      </p:pic>
      <p:pic>
        <p:nvPicPr>
          <p:cNvPr id="5" name="Picture 4">
            <a:extLst>
              <a:ext uri="{FF2B5EF4-FFF2-40B4-BE49-F238E27FC236}">
                <a16:creationId xmlns:a16="http://schemas.microsoft.com/office/drawing/2014/main" id="{265A1E02-D74D-56F6-000B-3A7F3D510F37}"/>
              </a:ext>
            </a:extLst>
          </p:cNvPr>
          <p:cNvPicPr>
            <a:picLocks noChangeAspect="1"/>
          </p:cNvPicPr>
          <p:nvPr/>
        </p:nvPicPr>
        <p:blipFill>
          <a:blip r:embed="rId3"/>
          <a:stretch>
            <a:fillRect/>
          </a:stretch>
        </p:blipFill>
        <p:spPr>
          <a:xfrm flipH="1" flipV="1">
            <a:off x="1670096" y="5009883"/>
            <a:ext cx="711154" cy="636982"/>
          </a:xfrm>
          <a:prstGeom prst="rect">
            <a:avLst/>
          </a:prstGeom>
        </p:spPr>
      </p:pic>
    </p:spTree>
    <p:extLst>
      <p:ext uri="{BB962C8B-B14F-4D97-AF65-F5344CB8AC3E}">
        <p14:creationId xmlns:p14="http://schemas.microsoft.com/office/powerpoint/2010/main" val="2279816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32E8-BFE2-AB31-CB8C-4FFAF547564D}"/>
              </a:ext>
            </a:extLst>
          </p:cNvPr>
          <p:cNvSpPr>
            <a:spLocks noGrp="1"/>
          </p:cNvSpPr>
          <p:nvPr>
            <p:ph type="title"/>
          </p:nvPr>
        </p:nvSpPr>
        <p:spPr/>
        <p:txBody>
          <a:bodyPr/>
          <a:lstStyle/>
          <a:p>
            <a:r>
              <a:rPr lang="en-US" b="1" dirty="0"/>
              <a:t>PROJECT</a:t>
            </a:r>
            <a:r>
              <a:rPr lang="en-US" dirty="0"/>
              <a:t> </a:t>
            </a:r>
            <a:r>
              <a:rPr lang="en-US" b="1" dirty="0"/>
              <a:t>LINK</a:t>
            </a:r>
          </a:p>
        </p:txBody>
      </p:sp>
      <p:sp>
        <p:nvSpPr>
          <p:cNvPr id="3" name="Content Placeholder 2">
            <a:extLst>
              <a:ext uri="{FF2B5EF4-FFF2-40B4-BE49-F238E27FC236}">
                <a16:creationId xmlns:a16="http://schemas.microsoft.com/office/drawing/2014/main" id="{A056F2CE-9C3F-3DB2-2E1E-0C6F16ACD88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60887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7AAA6-9FE7-DCF2-6F9F-FD74EF677CC0}"/>
              </a:ext>
            </a:extLst>
          </p:cNvPr>
          <p:cNvSpPr>
            <a:spLocks noGrp="1"/>
          </p:cNvSpPr>
          <p:nvPr>
            <p:ph type="title"/>
          </p:nvPr>
        </p:nvSpPr>
        <p:spPr>
          <a:xfrm>
            <a:off x="474052" y="612382"/>
            <a:ext cx="8596668" cy="1320800"/>
          </a:xfrm>
        </p:spPr>
        <p:txBody>
          <a:bodyPr/>
          <a:lstStyle/>
          <a:p>
            <a:r>
              <a:rPr lang="en-US" b="1" u="sng" dirty="0">
                <a:solidFill>
                  <a:schemeClr val="accent2"/>
                </a:solidFill>
              </a:rPr>
              <a:t>PROJECT</a:t>
            </a:r>
            <a:r>
              <a:rPr lang="en-US" dirty="0">
                <a:solidFill>
                  <a:schemeClr val="tx1"/>
                </a:solidFill>
              </a:rPr>
              <a:t> </a:t>
            </a:r>
            <a:r>
              <a:rPr lang="en-US" b="1" u="sng" dirty="0">
                <a:solidFill>
                  <a:schemeClr val="accent2"/>
                </a:solidFill>
              </a:rPr>
              <a:t>TITLE</a:t>
            </a:r>
          </a:p>
        </p:txBody>
      </p:sp>
      <p:sp>
        <p:nvSpPr>
          <p:cNvPr id="3" name="Content Placeholder 2">
            <a:extLst>
              <a:ext uri="{FF2B5EF4-FFF2-40B4-BE49-F238E27FC236}">
                <a16:creationId xmlns:a16="http://schemas.microsoft.com/office/drawing/2014/main" id="{6FF6A877-7475-E0A0-58A9-8C85AD6031E5}"/>
              </a:ext>
            </a:extLst>
          </p:cNvPr>
          <p:cNvSpPr>
            <a:spLocks noGrp="1"/>
          </p:cNvSpPr>
          <p:nvPr>
            <p:ph idx="1"/>
          </p:nvPr>
        </p:nvSpPr>
        <p:spPr>
          <a:xfrm>
            <a:off x="474052" y="2295613"/>
            <a:ext cx="10168556" cy="1832978"/>
          </a:xfrm>
        </p:spPr>
        <p:txBody>
          <a:bodyPr>
            <a:normAutofit lnSpcReduction="10000"/>
          </a:bodyPr>
          <a:lstStyle/>
          <a:p>
            <a:pPr marL="0" indent="0">
              <a:buNone/>
            </a:pPr>
            <a:r>
              <a:rPr lang="en-US" sz="3600" dirty="0">
                <a:solidFill>
                  <a:schemeClr val="accent1"/>
                </a:solidFill>
              </a:rPr>
              <a:t>               </a:t>
            </a:r>
            <a:r>
              <a:rPr lang="en-US" sz="8000" b="1" dirty="0">
                <a:solidFill>
                  <a:schemeClr val="accent1"/>
                </a:solidFill>
              </a:rPr>
              <a:t>KEY</a:t>
            </a:r>
            <a:r>
              <a:rPr lang="en-US" sz="3600" b="1" dirty="0">
                <a:solidFill>
                  <a:schemeClr val="accent1"/>
                </a:solidFill>
              </a:rPr>
              <a:t> </a:t>
            </a:r>
            <a:r>
              <a:rPr lang="en-US" sz="8000" b="1" dirty="0">
                <a:solidFill>
                  <a:schemeClr val="accent1"/>
                </a:solidFill>
              </a:rPr>
              <a:t>LOGGER</a:t>
            </a:r>
          </a:p>
          <a:p>
            <a:pPr marL="0" indent="0">
              <a:buNone/>
            </a:pPr>
            <a:r>
              <a:rPr lang="en-US" sz="3600" b="1" dirty="0">
                <a:solidFill>
                  <a:schemeClr val="accent1"/>
                </a:solidFill>
              </a:rPr>
              <a:t>                </a:t>
            </a:r>
          </a:p>
        </p:txBody>
      </p:sp>
      <p:sp>
        <p:nvSpPr>
          <p:cNvPr id="5" name="Content Placeholder 2">
            <a:extLst>
              <a:ext uri="{FF2B5EF4-FFF2-40B4-BE49-F238E27FC236}">
                <a16:creationId xmlns:a16="http://schemas.microsoft.com/office/drawing/2014/main" id="{2C92BA86-F479-DCF7-05E0-E33F13A99C9D}"/>
              </a:ext>
            </a:extLst>
          </p:cNvPr>
          <p:cNvSpPr>
            <a:spLocks noGrp="1"/>
          </p:cNvSpPr>
          <p:nvPr>
            <p:ph idx="1"/>
          </p:nvPr>
        </p:nvSpPr>
        <p:spPr>
          <a:xfrm>
            <a:off x="-657041" y="2623835"/>
            <a:ext cx="10148394" cy="1867187"/>
          </a:xfrm>
        </p:spPr>
        <p:txBody>
          <a:bodyPr>
            <a:noAutofit/>
          </a:bodyPr>
          <a:lstStyle/>
          <a:p>
            <a:pPr marL="0" indent="0">
              <a:buNone/>
            </a:pPr>
            <a:r>
              <a:rPr lang="en-US" sz="8000" dirty="0">
                <a:solidFill>
                  <a:schemeClr val="accent1"/>
                </a:solidFill>
              </a:rPr>
              <a:t>               </a:t>
            </a:r>
            <a:r>
              <a:rPr lang="en-US" b="1" dirty="0">
                <a:solidFill>
                  <a:schemeClr val="accent1"/>
                </a:solidFill>
              </a:rPr>
              <a:t>A SILENT KEY OBSERVER</a:t>
            </a:r>
          </a:p>
          <a:p>
            <a:pPr marL="0" indent="0">
              <a:buNone/>
            </a:pPr>
            <a:r>
              <a:rPr lang="en-US" sz="8000" b="1" dirty="0">
                <a:solidFill>
                  <a:schemeClr val="accent1"/>
                </a:solidFill>
              </a:rPr>
              <a:t>                </a:t>
            </a:r>
          </a:p>
        </p:txBody>
      </p:sp>
    </p:spTree>
    <p:extLst>
      <p:ext uri="{BB962C8B-B14F-4D97-AF65-F5344CB8AC3E}">
        <p14:creationId xmlns:p14="http://schemas.microsoft.com/office/powerpoint/2010/main" val="796237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ABC7-904E-A6BE-BC90-838913773B96}"/>
              </a:ext>
            </a:extLst>
          </p:cNvPr>
          <p:cNvSpPr>
            <a:spLocks noGrp="1"/>
          </p:cNvSpPr>
          <p:nvPr>
            <p:ph type="title"/>
          </p:nvPr>
        </p:nvSpPr>
        <p:spPr/>
        <p:txBody>
          <a:bodyPr/>
          <a:lstStyle/>
          <a:p>
            <a:r>
              <a:rPr lang="en-US" b="1" u="sng" dirty="0"/>
              <a:t>AGENDA</a:t>
            </a:r>
          </a:p>
        </p:txBody>
      </p:sp>
      <p:sp>
        <p:nvSpPr>
          <p:cNvPr id="3" name="Content Placeholder 2">
            <a:extLst>
              <a:ext uri="{FF2B5EF4-FFF2-40B4-BE49-F238E27FC236}">
                <a16:creationId xmlns:a16="http://schemas.microsoft.com/office/drawing/2014/main" id="{BA03E307-D932-6BE0-BDC5-419A20D9FD8F}"/>
              </a:ext>
            </a:extLst>
          </p:cNvPr>
          <p:cNvSpPr>
            <a:spLocks noGrp="1"/>
          </p:cNvSpPr>
          <p:nvPr>
            <p:ph idx="1"/>
          </p:nvPr>
        </p:nvSpPr>
        <p:spPr>
          <a:xfrm>
            <a:off x="2544043" y="1752333"/>
            <a:ext cx="7976221" cy="3612487"/>
          </a:xfrm>
        </p:spPr>
        <p:txBody>
          <a:bodyPr>
            <a:normAutofit/>
          </a:bodyPr>
          <a:lstStyle/>
          <a:p>
            <a:r>
              <a:rPr lang="en-US" sz="2000" b="1" dirty="0">
                <a:solidFill>
                  <a:schemeClr val="tx1"/>
                </a:solidFill>
              </a:rPr>
              <a:t>INTRODUCTION
PROJECT STATEMENT
PROJECT OVERVIEW
WHO ARE THE END USERS?
YOUR SOLUTION AND ITS VALUE PROPOSITION
THE WOW IN YOUR SOLUTION
MODELLING
RESULT</a:t>
            </a:r>
          </a:p>
        </p:txBody>
      </p:sp>
      <p:pic>
        <p:nvPicPr>
          <p:cNvPr id="8" name="Picture 7">
            <a:extLst>
              <a:ext uri="{FF2B5EF4-FFF2-40B4-BE49-F238E27FC236}">
                <a16:creationId xmlns:a16="http://schemas.microsoft.com/office/drawing/2014/main" id="{76B54DB8-1E05-F936-46C5-335DDCE84C41}"/>
              </a:ext>
            </a:extLst>
          </p:cNvPr>
          <p:cNvPicPr>
            <a:picLocks noChangeAspect="1"/>
          </p:cNvPicPr>
          <p:nvPr/>
        </p:nvPicPr>
        <p:blipFill>
          <a:blip r:embed="rId2"/>
          <a:stretch>
            <a:fillRect/>
          </a:stretch>
        </p:blipFill>
        <p:spPr>
          <a:xfrm>
            <a:off x="7163184" y="5143439"/>
            <a:ext cx="1290254" cy="1607404"/>
          </a:xfrm>
          <a:prstGeom prst="rect">
            <a:avLst/>
          </a:prstGeom>
        </p:spPr>
      </p:pic>
    </p:spTree>
    <p:extLst>
      <p:ext uri="{BB962C8B-B14F-4D97-AF65-F5344CB8AC3E}">
        <p14:creationId xmlns:p14="http://schemas.microsoft.com/office/powerpoint/2010/main" val="1826330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F899-864E-A4B9-16A7-FB60C0C63FA2}"/>
              </a:ext>
            </a:extLst>
          </p:cNvPr>
          <p:cNvSpPr>
            <a:spLocks noGrp="1"/>
          </p:cNvSpPr>
          <p:nvPr>
            <p:ph type="title"/>
          </p:nvPr>
        </p:nvSpPr>
        <p:spPr/>
        <p:txBody>
          <a:bodyPr/>
          <a:lstStyle/>
          <a:p>
            <a:r>
              <a:rPr lang="en-US" b="1" u="sng" dirty="0"/>
              <a:t>PROBLEM</a:t>
            </a:r>
            <a:r>
              <a:rPr lang="en-US" dirty="0">
                <a:solidFill>
                  <a:schemeClr val="tx1"/>
                </a:solidFill>
              </a:rPr>
              <a:t> </a:t>
            </a:r>
            <a:r>
              <a:rPr lang="en-US" b="1" u="sng" dirty="0"/>
              <a:t>STATEMENT</a:t>
            </a:r>
            <a:r>
              <a:rPr lang="en-US" dirty="0">
                <a:solidFill>
                  <a:schemeClr val="tx1"/>
                </a:solidFill>
              </a:rPr>
              <a:t> </a:t>
            </a:r>
          </a:p>
        </p:txBody>
      </p:sp>
      <p:sp>
        <p:nvSpPr>
          <p:cNvPr id="3" name="Content Placeholder 2">
            <a:extLst>
              <a:ext uri="{FF2B5EF4-FFF2-40B4-BE49-F238E27FC236}">
                <a16:creationId xmlns:a16="http://schemas.microsoft.com/office/drawing/2014/main" id="{40DA3A66-D2D4-6FA5-AF95-349FE3FA07C5}"/>
              </a:ext>
            </a:extLst>
          </p:cNvPr>
          <p:cNvSpPr>
            <a:spLocks noGrp="1"/>
          </p:cNvSpPr>
          <p:nvPr>
            <p:ph idx="1"/>
          </p:nvPr>
        </p:nvSpPr>
        <p:spPr>
          <a:xfrm>
            <a:off x="1474569" y="1930400"/>
            <a:ext cx="7002198" cy="4010819"/>
          </a:xfrm>
        </p:spPr>
        <p:txBody>
          <a:bodyPr>
            <a:normAutofit/>
          </a:bodyPr>
          <a:lstStyle/>
          <a:p>
            <a:pPr marL="0" indent="0">
              <a:buNone/>
            </a:pPr>
            <a:r>
              <a:rPr lang="en-US" sz="2000" dirty="0"/>
              <a:t>In today’s digital age, monitoring and securing computer usage is increasingly important for both individuals and organizations. Parents need a way to ensure their children’s online safety, employers require tools to monitor employee productivity and prevent data breaches, and cybersecurity professionals seek methods to detect unauthorized access to sensitive information. Current monitoring solutions often lack comprehensive keystroke logging capabilities, which can provide critical insights into user behavior and potential security threats.</a:t>
            </a:r>
          </a:p>
        </p:txBody>
      </p:sp>
    </p:spTree>
    <p:extLst>
      <p:ext uri="{BB962C8B-B14F-4D97-AF65-F5344CB8AC3E}">
        <p14:creationId xmlns:p14="http://schemas.microsoft.com/office/powerpoint/2010/main" val="334834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1905FB-6896-E1F2-F303-2776831F225D}"/>
              </a:ext>
            </a:extLst>
          </p:cNvPr>
          <p:cNvSpPr>
            <a:spLocks noGrp="1"/>
          </p:cNvSpPr>
          <p:nvPr>
            <p:ph idx="1"/>
          </p:nvPr>
        </p:nvSpPr>
        <p:spPr>
          <a:xfrm>
            <a:off x="1248832" y="1166814"/>
            <a:ext cx="6918855" cy="4429124"/>
          </a:xfrm>
        </p:spPr>
        <p:txBody>
          <a:bodyPr>
            <a:normAutofit/>
          </a:bodyPr>
          <a:lstStyle/>
          <a:p>
            <a:pPr marL="0" indent="0">
              <a:buNone/>
            </a:pPr>
            <a:r>
              <a:rPr lang="en-US" sz="2000" dirty="0"/>
              <a:t>Additionally, existing key logger may not offer adequate data encryption, user consent mechanisms, or compatibility with multiple operating systems, leading to privacy concerns and limited usability. Therefore, there is a need for a secure, reliable, and ethically designed key logger that can effectively capture keystrokes, store data securely, and operate transparently across different platforms while adhering to legal and ethical standards. This key logger should provide detailed reports, easy deployment, and robust security features to address the needs of various stakeholders, including parents, employers, and cybersecurity experts.</a:t>
            </a:r>
          </a:p>
        </p:txBody>
      </p:sp>
    </p:spTree>
    <p:extLst>
      <p:ext uri="{BB962C8B-B14F-4D97-AF65-F5344CB8AC3E}">
        <p14:creationId xmlns:p14="http://schemas.microsoft.com/office/powerpoint/2010/main" val="1675083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27DC3-0DC2-3B1F-EBD9-26F9139CE9BE}"/>
              </a:ext>
            </a:extLst>
          </p:cNvPr>
          <p:cNvSpPr>
            <a:spLocks noGrp="1"/>
          </p:cNvSpPr>
          <p:nvPr>
            <p:ph type="title"/>
          </p:nvPr>
        </p:nvSpPr>
        <p:spPr>
          <a:xfrm>
            <a:off x="903553" y="931069"/>
            <a:ext cx="8596668" cy="1320800"/>
          </a:xfrm>
        </p:spPr>
        <p:txBody>
          <a:bodyPr/>
          <a:lstStyle/>
          <a:p>
            <a:r>
              <a:rPr lang="en-US" b="1" u="sng" dirty="0"/>
              <a:t>PROJECT</a:t>
            </a:r>
            <a:r>
              <a:rPr lang="en-US" dirty="0"/>
              <a:t> </a:t>
            </a:r>
            <a:r>
              <a:rPr lang="en-US" b="1" u="sng" dirty="0"/>
              <a:t>VIEW</a:t>
            </a:r>
          </a:p>
        </p:txBody>
      </p:sp>
      <p:sp>
        <p:nvSpPr>
          <p:cNvPr id="3" name="Content Placeholder 2">
            <a:extLst>
              <a:ext uri="{FF2B5EF4-FFF2-40B4-BE49-F238E27FC236}">
                <a16:creationId xmlns:a16="http://schemas.microsoft.com/office/drawing/2014/main" id="{99C88A86-F8BD-82BE-9546-02511844BCB5}"/>
              </a:ext>
            </a:extLst>
          </p:cNvPr>
          <p:cNvSpPr>
            <a:spLocks noGrp="1"/>
          </p:cNvSpPr>
          <p:nvPr>
            <p:ph idx="1"/>
          </p:nvPr>
        </p:nvSpPr>
        <p:spPr>
          <a:xfrm>
            <a:off x="1617925" y="2393157"/>
            <a:ext cx="5561543" cy="2964656"/>
          </a:xfrm>
        </p:spPr>
        <p:txBody>
          <a:bodyPr/>
          <a:lstStyle/>
          <a:p>
            <a:pPr marL="0" indent="0">
              <a:buNone/>
            </a:pPr>
            <a:r>
              <a:rPr lang="en-US" dirty="0">
                <a:solidFill>
                  <a:schemeClr val="tx1"/>
                </a:solidFill>
              </a:rPr>
              <a:t>The Secure Key Logger project aims to develop a sophisticated keystroke logging application designed to monitor and record user keystrokes on various operating systems. This tool will be utilized for legitimate purposes such as parental control, employee monitoring (with consent), and cybersecurity threat detection.</a:t>
            </a:r>
          </a:p>
        </p:txBody>
      </p:sp>
    </p:spTree>
    <p:extLst>
      <p:ext uri="{BB962C8B-B14F-4D97-AF65-F5344CB8AC3E}">
        <p14:creationId xmlns:p14="http://schemas.microsoft.com/office/powerpoint/2010/main" val="517515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4057C-7341-8A01-1138-6D79E0FD4213}"/>
              </a:ext>
            </a:extLst>
          </p:cNvPr>
          <p:cNvSpPr>
            <a:spLocks noGrp="1"/>
          </p:cNvSpPr>
          <p:nvPr>
            <p:ph type="title"/>
          </p:nvPr>
        </p:nvSpPr>
        <p:spPr>
          <a:xfrm>
            <a:off x="486996" y="625476"/>
            <a:ext cx="8596668" cy="1320800"/>
          </a:xfrm>
        </p:spPr>
        <p:txBody>
          <a:bodyPr/>
          <a:lstStyle/>
          <a:p>
            <a:r>
              <a:rPr lang="en-US" b="1" u="sng" dirty="0"/>
              <a:t>WHO</a:t>
            </a:r>
            <a:r>
              <a:rPr lang="en-US" dirty="0"/>
              <a:t> </a:t>
            </a:r>
            <a:r>
              <a:rPr lang="en-US" b="1" u="sng" dirty="0"/>
              <a:t>ARE</a:t>
            </a:r>
            <a:r>
              <a:rPr lang="en-US" dirty="0"/>
              <a:t> </a:t>
            </a:r>
            <a:r>
              <a:rPr lang="en-US" b="1" u="sng" dirty="0"/>
              <a:t>THE</a:t>
            </a:r>
            <a:r>
              <a:rPr lang="en-US" dirty="0"/>
              <a:t> </a:t>
            </a:r>
            <a:r>
              <a:rPr lang="en-US" b="1" u="sng" dirty="0"/>
              <a:t>END</a:t>
            </a:r>
            <a:r>
              <a:rPr lang="en-US" dirty="0"/>
              <a:t> </a:t>
            </a:r>
            <a:r>
              <a:rPr lang="en-US" b="1" u="sng" dirty="0"/>
              <a:t>USERS?</a:t>
            </a:r>
          </a:p>
        </p:txBody>
      </p:sp>
      <p:sp>
        <p:nvSpPr>
          <p:cNvPr id="3" name="Content Placeholder 2">
            <a:extLst>
              <a:ext uri="{FF2B5EF4-FFF2-40B4-BE49-F238E27FC236}">
                <a16:creationId xmlns:a16="http://schemas.microsoft.com/office/drawing/2014/main" id="{A31331B8-1129-F7CC-5446-DC4BD1F94735}"/>
              </a:ext>
            </a:extLst>
          </p:cNvPr>
          <p:cNvSpPr>
            <a:spLocks noGrp="1"/>
          </p:cNvSpPr>
          <p:nvPr>
            <p:ph idx="1"/>
          </p:nvPr>
        </p:nvSpPr>
        <p:spPr>
          <a:xfrm>
            <a:off x="1451241" y="1946276"/>
            <a:ext cx="8133291" cy="4209255"/>
          </a:xfrm>
        </p:spPr>
        <p:txBody>
          <a:bodyPr>
            <a:normAutofit fontScale="92500" lnSpcReduction="20000"/>
          </a:bodyPr>
          <a:lstStyle/>
          <a:p>
            <a:pPr marL="0" indent="0">
              <a:buNone/>
            </a:pPr>
            <a:r>
              <a:rPr lang="en-US" dirty="0">
                <a:solidFill>
                  <a:schemeClr val="accent1"/>
                </a:solidFill>
              </a:rPr>
              <a:t>  </a:t>
            </a:r>
            <a:r>
              <a:rPr lang="en-US" sz="2200" b="1" dirty="0">
                <a:solidFill>
                  <a:schemeClr val="accent1"/>
                </a:solidFill>
              </a:rPr>
              <a:t>1. PARENTS:</a:t>
            </a:r>
            <a:endParaRPr lang="en-US" b="1" dirty="0">
              <a:solidFill>
                <a:schemeClr val="accent1"/>
              </a:solidFill>
            </a:endParaRPr>
          </a:p>
          <a:p>
            <a:pPr marL="0" indent="0">
              <a:buNone/>
            </a:pPr>
            <a:r>
              <a:rPr lang="en-US" dirty="0"/>
              <a:t>       * To monitor their children’s online activities for safety and security.
       * To ensure that children are not exposed to inappropriate content or engaging in           risky behavior.
  </a:t>
            </a:r>
            <a:r>
              <a:rPr lang="en-US" sz="2200" b="1" dirty="0">
                <a:solidFill>
                  <a:schemeClr val="accent1"/>
                </a:solidFill>
              </a:rPr>
              <a:t>2. EMPLOYERS:</a:t>
            </a:r>
            <a:r>
              <a:rPr lang="en-US" dirty="0"/>
              <a:t>
        * To track employee productivity and ensure that company resources are being used appropriately.
        * To monitor for any unauthorized activities that could lead to data breaches or other security issues</a:t>
            </a:r>
          </a:p>
          <a:p>
            <a:pPr marL="0" indent="0">
              <a:buNone/>
            </a:pPr>
            <a:r>
              <a:rPr lang="en-US" sz="2400" dirty="0">
                <a:solidFill>
                  <a:schemeClr val="accent1"/>
                </a:solidFill>
              </a:rPr>
              <a:t>  </a:t>
            </a:r>
            <a:r>
              <a:rPr lang="en-US" sz="2400" b="1" dirty="0">
                <a:solidFill>
                  <a:schemeClr val="accent1"/>
                </a:solidFill>
              </a:rPr>
              <a:t>3</a:t>
            </a:r>
            <a:r>
              <a:rPr lang="en-US" sz="2400" dirty="0">
                <a:solidFill>
                  <a:schemeClr val="accent1"/>
                </a:solidFill>
              </a:rPr>
              <a:t>.</a:t>
            </a:r>
            <a:r>
              <a:rPr lang="en-US" sz="2000" dirty="0">
                <a:solidFill>
                  <a:schemeClr val="accent1"/>
                </a:solidFill>
              </a:rPr>
              <a:t> </a:t>
            </a:r>
            <a:r>
              <a:rPr lang="en-US" sz="2400" b="1" dirty="0">
                <a:solidFill>
                  <a:schemeClr val="accent1"/>
                </a:solidFill>
              </a:rPr>
              <a:t>CYBERSECURITY PROFESSIONALS</a:t>
            </a:r>
            <a:r>
              <a:rPr lang="en-US" sz="2000" dirty="0">
                <a:solidFill>
                  <a:schemeClr val="accent1"/>
                </a:solidFill>
              </a:rPr>
              <a:t> </a:t>
            </a:r>
            <a:r>
              <a:rPr lang="en-US" sz="2400" b="1" dirty="0">
                <a:solidFill>
                  <a:schemeClr val="accent1"/>
                </a:solidFill>
              </a:rPr>
              <a:t>:</a:t>
            </a:r>
            <a:endParaRPr lang="en-US" sz="2400" b="1" dirty="0"/>
          </a:p>
          <a:p>
            <a:pPr marL="0" indent="0">
              <a:buNone/>
            </a:pPr>
            <a:r>
              <a:rPr lang="en-US" dirty="0"/>
              <a:t>        * To detect unauthorized access and malicious activities on company networks or personal devices.
       * To analyze security incidents and understand how breaches occur.</a:t>
            </a:r>
          </a:p>
        </p:txBody>
      </p:sp>
    </p:spTree>
    <p:extLst>
      <p:ext uri="{BB962C8B-B14F-4D97-AF65-F5344CB8AC3E}">
        <p14:creationId xmlns:p14="http://schemas.microsoft.com/office/powerpoint/2010/main" val="2183291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ADC819-DAFA-A564-BCDB-A3BB5EF0A781}"/>
              </a:ext>
            </a:extLst>
          </p:cNvPr>
          <p:cNvSpPr>
            <a:spLocks noGrp="1"/>
          </p:cNvSpPr>
          <p:nvPr>
            <p:ph idx="1"/>
          </p:nvPr>
        </p:nvSpPr>
        <p:spPr>
          <a:xfrm>
            <a:off x="862584" y="1184670"/>
            <a:ext cx="8292356" cy="4101703"/>
          </a:xfrm>
        </p:spPr>
        <p:txBody>
          <a:bodyPr>
            <a:normAutofit fontScale="92500" lnSpcReduction="10000"/>
          </a:bodyPr>
          <a:lstStyle/>
          <a:p>
            <a:pPr marL="0" indent="0">
              <a:buNone/>
            </a:pPr>
            <a:r>
              <a:rPr lang="en-US" sz="2200" b="1" dirty="0">
                <a:solidFill>
                  <a:schemeClr val="accent1"/>
                </a:solidFill>
              </a:rPr>
              <a:t>4</a:t>
            </a:r>
            <a:r>
              <a:rPr lang="en-US" sz="2400" b="1" dirty="0">
                <a:solidFill>
                  <a:schemeClr val="accent1"/>
                </a:solidFill>
              </a:rPr>
              <a:t>.</a:t>
            </a:r>
            <a:r>
              <a:rPr lang="en-US" sz="3200" b="1" dirty="0">
                <a:solidFill>
                  <a:schemeClr val="accent1"/>
                </a:solidFill>
              </a:rPr>
              <a:t> </a:t>
            </a:r>
            <a:r>
              <a:rPr lang="en-US" sz="2200" b="1" dirty="0">
                <a:solidFill>
                  <a:schemeClr val="accent1"/>
                </a:solidFill>
              </a:rPr>
              <a:t>EDUCATIONAL</a:t>
            </a:r>
            <a:r>
              <a:rPr lang="en-US" sz="3200" b="1" dirty="0">
                <a:solidFill>
                  <a:schemeClr val="accent1"/>
                </a:solidFill>
              </a:rPr>
              <a:t> </a:t>
            </a:r>
            <a:r>
              <a:rPr lang="en-US" sz="2200" b="1" dirty="0">
                <a:solidFill>
                  <a:schemeClr val="accent1"/>
                </a:solidFill>
              </a:rPr>
              <a:t>INSTITUTIONS</a:t>
            </a:r>
            <a:r>
              <a:rPr lang="en-US" sz="2400" b="1" dirty="0">
                <a:solidFill>
                  <a:schemeClr val="accent1"/>
                </a:solidFill>
              </a:rPr>
              <a:t>:</a:t>
            </a:r>
          </a:p>
          <a:p>
            <a:pPr marL="0" indent="0">
              <a:buNone/>
            </a:pPr>
            <a:r>
              <a:rPr lang="en-US" dirty="0"/>
              <a:t>        * To monitor computer usage in schools and colleges to ensure that students are using resources for educational purposes.
        * To prevent cyberbullying and access to harmful content.</a:t>
            </a:r>
          </a:p>
          <a:p>
            <a:pPr marL="0" indent="0">
              <a:buNone/>
            </a:pPr>
            <a:r>
              <a:rPr lang="en-US" sz="2000" dirty="0"/>
              <a:t> </a:t>
            </a:r>
            <a:r>
              <a:rPr lang="en-US" sz="2200" b="1" dirty="0">
                <a:solidFill>
                  <a:schemeClr val="accent1"/>
                </a:solidFill>
              </a:rPr>
              <a:t>5.</a:t>
            </a:r>
            <a:r>
              <a:rPr lang="en-US" sz="2000" dirty="0"/>
              <a:t> </a:t>
            </a:r>
            <a:r>
              <a:rPr lang="en-US" sz="2200" b="1" dirty="0">
                <a:solidFill>
                  <a:schemeClr val="accent1"/>
                </a:solidFill>
              </a:rPr>
              <a:t>LOW</a:t>
            </a:r>
            <a:r>
              <a:rPr lang="en-US" sz="2000" dirty="0">
                <a:solidFill>
                  <a:schemeClr val="accent1"/>
                </a:solidFill>
              </a:rPr>
              <a:t> </a:t>
            </a:r>
            <a:r>
              <a:rPr lang="en-US" sz="2200" b="1" dirty="0">
                <a:solidFill>
                  <a:schemeClr val="accent1"/>
                </a:solidFill>
              </a:rPr>
              <a:t>ENFORCEMENT</a:t>
            </a:r>
            <a:r>
              <a:rPr lang="en-US" sz="2000" dirty="0">
                <a:solidFill>
                  <a:schemeClr val="accent1"/>
                </a:solidFill>
              </a:rPr>
              <a:t> </a:t>
            </a:r>
            <a:r>
              <a:rPr lang="en-US" sz="2200" b="1" dirty="0">
                <a:solidFill>
                  <a:schemeClr val="accent1"/>
                </a:solidFill>
              </a:rPr>
              <a:t>AGENCIES</a:t>
            </a:r>
            <a:r>
              <a:rPr lang="en-US" sz="2000" b="1" dirty="0">
                <a:solidFill>
                  <a:schemeClr val="accent1"/>
                </a:solidFill>
              </a:rPr>
              <a:t>:</a:t>
            </a:r>
            <a:endParaRPr lang="en-US" sz="2200" b="1" dirty="0"/>
          </a:p>
          <a:p>
            <a:pPr marL="0" indent="0">
              <a:buNone/>
            </a:pPr>
            <a:r>
              <a:rPr lang="en-US" dirty="0"/>
              <a:t>        * To track  and gather evidence against individuals involved in cybercrimes. </a:t>
            </a:r>
          </a:p>
          <a:p>
            <a:pPr marL="0" indent="0">
              <a:buNone/>
            </a:pPr>
            <a:r>
              <a:rPr lang="en-US" dirty="0"/>
              <a:t>        * To monitor suspects under investigation in accordance with legal regulations.
</a:t>
            </a:r>
            <a:r>
              <a:rPr lang="en-US" sz="2200" b="1" dirty="0">
                <a:solidFill>
                  <a:schemeClr val="accent1"/>
                </a:solidFill>
              </a:rPr>
              <a:t> 6. INDIVIDUALS:</a:t>
            </a:r>
            <a:r>
              <a:rPr lang="en-US" dirty="0"/>
              <a:t>
       * To monitor personal devices for unauthorized access or to keep track of their own activities for productivity reasons.</a:t>
            </a:r>
          </a:p>
        </p:txBody>
      </p:sp>
    </p:spTree>
    <p:extLst>
      <p:ext uri="{BB962C8B-B14F-4D97-AF65-F5344CB8AC3E}">
        <p14:creationId xmlns:p14="http://schemas.microsoft.com/office/powerpoint/2010/main" val="3925233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3B332-6AE4-C528-A9C0-94F28AEE817F}"/>
              </a:ext>
            </a:extLst>
          </p:cNvPr>
          <p:cNvSpPr>
            <a:spLocks noGrp="1"/>
          </p:cNvSpPr>
          <p:nvPr>
            <p:ph type="title"/>
          </p:nvPr>
        </p:nvSpPr>
        <p:spPr>
          <a:xfrm>
            <a:off x="677334" y="561974"/>
            <a:ext cx="10837332" cy="2378869"/>
          </a:xfrm>
        </p:spPr>
        <p:txBody>
          <a:bodyPr/>
          <a:lstStyle/>
          <a:p>
            <a:r>
              <a:rPr lang="en-US" b="1" u="sng" dirty="0"/>
              <a:t>YOUR SOLUTION AND </a:t>
            </a:r>
            <a:br>
              <a:rPr lang="en-US" b="1" u="sng" dirty="0"/>
            </a:br>
            <a:r>
              <a:rPr lang="en-US" b="1" dirty="0"/>
              <a:t>                </a:t>
            </a:r>
            <a:r>
              <a:rPr lang="en-US" b="1" u="sng" dirty="0"/>
              <a:t>ITS VALUE  PROPOSITION </a:t>
            </a:r>
            <a:endParaRPr lang="en-US" b="1" dirty="0"/>
          </a:p>
        </p:txBody>
      </p:sp>
      <p:sp>
        <p:nvSpPr>
          <p:cNvPr id="3" name="Content Placeholder 2">
            <a:extLst>
              <a:ext uri="{FF2B5EF4-FFF2-40B4-BE49-F238E27FC236}">
                <a16:creationId xmlns:a16="http://schemas.microsoft.com/office/drawing/2014/main" id="{368206D3-D7EA-CBB3-EE5E-5B7DCEB9B259}"/>
              </a:ext>
            </a:extLst>
          </p:cNvPr>
          <p:cNvSpPr>
            <a:spLocks noGrp="1"/>
          </p:cNvSpPr>
          <p:nvPr>
            <p:ph idx="1"/>
          </p:nvPr>
        </p:nvSpPr>
        <p:spPr>
          <a:xfrm rot="10800000" flipV="1">
            <a:off x="2037937" y="2619374"/>
            <a:ext cx="5665407" cy="3877483"/>
          </a:xfrm>
        </p:spPr>
        <p:txBody>
          <a:bodyPr>
            <a:noAutofit/>
          </a:bodyPr>
          <a:lstStyle/>
          <a:p>
            <a:pPr marL="0" indent="0">
              <a:buNone/>
            </a:pPr>
            <a:r>
              <a:rPr lang="en-US" dirty="0"/>
              <a:t>Secure Key Logger is a sophisticated, secure, and ethical keystroke logging application designed to cater to various user needs, including parental control, employee monitoring, cybersecurity threat detection, and personal productivity tracking. It offers comprehensive monitoring capabilities while prioritizing data security, user privacy, and legal compliance.</a:t>
            </a:r>
          </a:p>
        </p:txBody>
      </p:sp>
    </p:spTree>
    <p:extLst>
      <p:ext uri="{BB962C8B-B14F-4D97-AF65-F5344CB8AC3E}">
        <p14:creationId xmlns:p14="http://schemas.microsoft.com/office/powerpoint/2010/main" val="38906984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Student Name:- KOLLU KANAKAMAHALAKSHMI             Final project :-key logger </vt:lpstr>
      <vt:lpstr>PROJECT TITLE</vt:lpstr>
      <vt:lpstr>AGENDA</vt:lpstr>
      <vt:lpstr>PROBLEM STATEMENT </vt:lpstr>
      <vt:lpstr>PowerPoint Presentation</vt:lpstr>
      <vt:lpstr>PROJECT VIEW</vt:lpstr>
      <vt:lpstr>WHO ARE THE END USERS?</vt:lpstr>
      <vt:lpstr>PowerPoint Presentation</vt:lpstr>
      <vt:lpstr>YOUR SOLUTION AND                  ITS VALUE  PROPOSITION </vt:lpstr>
      <vt:lpstr>THE WOW IN YOUR SOLUTION </vt:lpstr>
      <vt:lpstr>MODELLING</vt:lpstr>
      <vt:lpstr>RESULTS </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KOLLU KANAKAMAHALAKSHMI             Final project :-key logger </dc:title>
  <dc:creator>kanakamahalakshmik08@gmail.com</dc:creator>
  <cp:lastModifiedBy>kanakamahalakshmik08@gmail.com</cp:lastModifiedBy>
  <cp:revision>8</cp:revision>
  <dcterms:created xsi:type="dcterms:W3CDTF">2024-06-11T02:51:35Z</dcterms:created>
  <dcterms:modified xsi:type="dcterms:W3CDTF">2024-06-14T08:09:50Z</dcterms:modified>
</cp:coreProperties>
</file>