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61" r:id="rId6"/>
    <p:sldId id="258" r:id="rId7"/>
    <p:sldId id="26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83" r:id="rId26"/>
    <p:sldId id="292" r:id="rId27"/>
    <p:sldId id="293" r:id="rId28"/>
    <p:sldId id="294" r:id="rId29"/>
    <p:sldId id="289" r:id="rId30"/>
    <p:sldId id="290" r:id="rId31"/>
    <p:sldId id="284" r:id="rId32"/>
    <p:sldId id="285" r:id="rId33"/>
    <p:sldId id="286" r:id="rId34"/>
    <p:sldId id="279" r:id="rId35"/>
    <p:sldId id="280" r:id="rId36"/>
    <p:sldId id="281" r:id="rId37"/>
    <p:sldId id="282" r:id="rId38"/>
    <p:sldId id="287" r:id="rId39"/>
    <p:sldId id="291"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endParaRPr lang="en-US"/>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8A87A34-81AB-432B-8DAE-1953F412C126}" type="datetimeFigureOut">
              <a:rPr lang="en-US" smtClean="0"/>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D22F896-40B5-4ADD-8801-0D06FADFA095}"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9.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4130" y="457200"/>
            <a:ext cx="10500852" cy="1863214"/>
          </a:xfrm>
        </p:spPr>
        <p:txBody>
          <a:bodyPr>
            <a:normAutofit/>
          </a:bodyPr>
          <a:lstStyle/>
          <a:p>
            <a:r>
              <a:rPr lang="en-US" dirty="0"/>
              <a:t>UPI FRAUD DETECTION USING MACHINE LEARNING ALGORITHM</a:t>
            </a:r>
            <a:endParaRPr lang="en-US" dirty="0"/>
          </a:p>
        </p:txBody>
      </p:sp>
      <p:sp>
        <p:nvSpPr>
          <p:cNvPr id="3" name="Subtitle 2"/>
          <p:cNvSpPr>
            <a:spLocks noGrp="1"/>
          </p:cNvSpPr>
          <p:nvPr>
            <p:ph type="subTitle" idx="1"/>
          </p:nvPr>
        </p:nvSpPr>
        <p:spPr>
          <a:xfrm>
            <a:off x="1769151" y="4588715"/>
            <a:ext cx="9692164" cy="1863214"/>
          </a:xfrm>
        </p:spPr>
        <p:txBody>
          <a:bodyPr>
            <a:normAutofit lnSpcReduction="10000"/>
          </a:bodyPr>
          <a:lstStyle/>
          <a:p>
            <a:pPr algn="l"/>
            <a:r>
              <a:rPr lang="en-US" dirty="0">
                <a:solidFill>
                  <a:schemeClr val="tx1"/>
                </a:solidFill>
              </a:rPr>
              <a:t>INTERNAL GUIDE:                                                        PRESENTED BY:</a:t>
            </a:r>
            <a:endParaRPr lang="en-US" dirty="0">
              <a:solidFill>
                <a:schemeClr val="tx1"/>
              </a:solidFill>
            </a:endParaRPr>
          </a:p>
          <a:p>
            <a:pPr algn="l"/>
            <a:r>
              <a:rPr lang="en-US" dirty="0">
                <a:solidFill>
                  <a:schemeClr val="tx1"/>
                </a:solidFill>
              </a:rPr>
              <a:t>MS. RAYUDU SOWMYA                                              KOLLU SRAVANI</a:t>
            </a:r>
            <a:endParaRPr lang="en-US" dirty="0">
              <a:solidFill>
                <a:schemeClr val="tx1"/>
              </a:solidFill>
            </a:endParaRPr>
          </a:p>
          <a:p>
            <a:pPr algn="l"/>
            <a:r>
              <a:rPr lang="en-US" dirty="0">
                <a:solidFill>
                  <a:schemeClr val="tx1"/>
                </a:solidFill>
              </a:rPr>
              <a:t>                                                                                    23A910092(ADTP)</a:t>
            </a:r>
            <a:endParaRPr lang="en-US" dirty="0">
              <a:solidFill>
                <a:schemeClr val="tx1"/>
              </a:solidFill>
            </a:endParaRPr>
          </a:p>
          <a:p>
            <a:pPr algn="l"/>
            <a:r>
              <a:rPr lang="en-US" dirty="0">
                <a:solidFill>
                  <a:schemeClr val="tx1"/>
                </a:solidFill>
              </a:rPr>
              <a:t>                                                                           Aditya  Engineering College</a:t>
            </a:r>
            <a:endParaRPr lang="en-US" dirty="0">
              <a:solidFill>
                <a:schemeClr val="tx1"/>
              </a:solidFill>
            </a:endParaRPr>
          </a:p>
          <a:p>
            <a:pPr algn="l"/>
            <a:endParaRPr lang="en-US" dirty="0">
              <a:solidFill>
                <a:schemeClr val="tx1"/>
              </a:solidFill>
            </a:endParaRPr>
          </a:p>
          <a:p>
            <a:pPr algn="l"/>
            <a:endParaRPr lang="en-US" dirty="0">
              <a:solidFill>
                <a:schemeClr val="tx1"/>
              </a:solidFill>
            </a:endParaRP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517" y="891458"/>
            <a:ext cx="8534401" cy="687439"/>
          </a:xfrm>
        </p:spPr>
        <p:txBody>
          <a:bodyPr/>
          <a:lstStyle/>
          <a:p>
            <a:pPr algn="ctr"/>
            <a:r>
              <a:rPr lang="en-US" dirty="0"/>
              <a:t>FUNCTIONAL REQUIREMENTS</a:t>
            </a:r>
            <a:endParaRPr lang="en-US" dirty="0"/>
          </a:p>
        </p:txBody>
      </p:sp>
      <p:sp>
        <p:nvSpPr>
          <p:cNvPr id="3" name="Text Placeholder 2"/>
          <p:cNvSpPr>
            <a:spLocks noGrp="1"/>
          </p:cNvSpPr>
          <p:nvPr>
            <p:ph type="body" idx="1"/>
          </p:nvPr>
        </p:nvSpPr>
        <p:spPr>
          <a:xfrm>
            <a:off x="1459220" y="1782168"/>
            <a:ext cx="8805657" cy="3733799"/>
          </a:xfrm>
        </p:spPr>
        <p:txBody>
          <a:bodyPr>
            <a:normAutofit fontScale="92500" lnSpcReduction="10000"/>
          </a:bodyPr>
          <a:lstStyle/>
          <a:p>
            <a:endParaRPr lang="en-US" dirty="0">
              <a:solidFill>
                <a:schemeClr val="tx1"/>
              </a:solidFill>
            </a:endParaRPr>
          </a:p>
          <a:p>
            <a:pPr marL="285750" indent="-285750">
              <a:lnSpc>
                <a:spcPct val="107000"/>
              </a:lnSpc>
              <a:spcAft>
                <a:spcPts val="800"/>
              </a:spcAft>
              <a:buFont typeface="Arial" panose="020B0604020202020204" pitchFamily="34" charset="0"/>
              <a:buChar char="•"/>
            </a:pPr>
            <a:r>
              <a:rPr lang="en-US" sz="180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The system should be capable of ingesting large volumes of transaction data from various sources</a:t>
            </a:r>
            <a:endParaRPr lang="en-US" sz="1800" kern="100" dirty="0">
              <a:solidFill>
                <a:schemeClr val="tx1"/>
              </a:solidFill>
              <a:effectLst/>
              <a:latin typeface="Times New Roman" panose="02020603050405020304" pitchFamily="18"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Relevant features should be extracted from raw transaction data to improve model performance.</a:t>
            </a:r>
            <a:endParaRPr lang="en-US" sz="180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endParaRPr>
          </a:p>
          <a:p>
            <a:pPr marL="342900" marR="928370" lvl="0" indent="-342900">
              <a:lnSpc>
                <a:spcPct val="140000"/>
              </a:lnSpc>
              <a:spcBef>
                <a:spcPts val="690"/>
              </a:spcBef>
              <a:buFont typeface="Symbol" panose="05050102010706020507" pitchFamily="18" charset="2"/>
              <a:buChar char=""/>
            </a:pPr>
            <a:r>
              <a:rPr lang="en-US" sz="1800" dirty="0">
                <a:solidFill>
                  <a:schemeClr val="tx1"/>
                </a:solidFill>
                <a:effectLst/>
                <a:latin typeface="Times New Roman" panose="02020603050405020304" pitchFamily="18" charset="0"/>
              </a:rPr>
              <a:t>Machine learning models for fraud pattern recognition </a:t>
            </a:r>
            <a:endParaRPr lang="en-US" sz="1800" dirty="0">
              <a:solidFill>
                <a:schemeClr val="tx1"/>
              </a:solidFill>
              <a:effectLst/>
              <a:latin typeface="Times New Roman" panose="02020603050405020304" pitchFamily="18" charset="0"/>
            </a:endParaRPr>
          </a:p>
          <a:p>
            <a:pPr marL="342900" marR="928370" lvl="0" indent="-342900">
              <a:lnSpc>
                <a:spcPct val="140000"/>
              </a:lnSpc>
              <a:spcBef>
                <a:spcPts val="690"/>
              </a:spcBef>
              <a:buFont typeface="Symbol" panose="05050102010706020507" pitchFamily="18" charset="2"/>
              <a:buChar char=""/>
            </a:pPr>
            <a:r>
              <a:rPr lang="en-US" sz="1800" dirty="0">
                <a:solidFill>
                  <a:schemeClr val="tx1"/>
                </a:solidFill>
                <a:effectLst/>
                <a:latin typeface="Times New Roman" panose="02020603050405020304" pitchFamily="18" charset="0"/>
              </a:rPr>
              <a:t>User interface for monitoring and investigation </a:t>
            </a:r>
            <a:endParaRPr lang="en-US" sz="1800" kern="100" dirty="0">
              <a:solidFill>
                <a:schemeClr val="tx1"/>
              </a:solidFill>
              <a:effectLst/>
              <a:latin typeface="Times New Roman" panose="02020603050405020304" pitchFamily="18"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Machine learning algorithms should be trained on historical transaction data, labeled as fraudulent or legitimate.</a:t>
            </a:r>
            <a:endParaRPr lang="en-US" sz="1800" kern="100" dirty="0">
              <a:solidFill>
                <a:schemeClr val="tx1"/>
              </a:solidFill>
              <a:effectLst/>
              <a:latin typeface="Times New Roman" panose="02020603050405020304" pitchFamily="18"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US" sz="1800" kern="1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The system should detect the fraud or not.</a:t>
            </a:r>
            <a:endParaRPr lang="en-US" sz="1800" kern="100" dirty="0">
              <a:solidFill>
                <a:schemeClr val="tx1"/>
              </a:solidFill>
              <a:effectLst/>
              <a:latin typeface="Times New Roman" panose="02020603050405020304" pitchFamily="18" charset="0"/>
              <a:cs typeface="Times New Roman" panose="02020603050405020304" pitchFamily="18" charset="0"/>
            </a:endParaRPr>
          </a:p>
          <a:p>
            <a:endParaRPr lang="en-US" dirty="0">
              <a:solidFill>
                <a:schemeClr val="tx1"/>
              </a:solidFill>
            </a:endParaRPr>
          </a:p>
        </p:txBody>
      </p:sp>
      <p:sp>
        <p:nvSpPr>
          <p:cNvPr id="8" name="Rectangle 5"/>
          <p:cNvSpPr>
            <a:spLocks noChangeArrowheads="1"/>
          </p:cNvSpPr>
          <p:nvPr/>
        </p:nvSpPr>
        <p:spPr bwMode="auto">
          <a:xfrm>
            <a:off x="884904" y="3649068"/>
            <a:ext cx="995429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457200" marR="0" lvl="1"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6224" y="207296"/>
            <a:ext cx="10003453" cy="766098"/>
          </a:xfrm>
        </p:spPr>
        <p:txBody>
          <a:bodyPr>
            <a:noAutofit/>
          </a:bodyPr>
          <a:lstStyle/>
          <a:p>
            <a:pPr algn="ctr"/>
            <a:r>
              <a:rPr lang="en-US" dirty="0"/>
              <a:t>SYSTEM REQUIREMENTS SPECIFICATION</a:t>
            </a:r>
            <a:endParaRPr lang="en-US" dirty="0"/>
          </a:p>
        </p:txBody>
      </p:sp>
      <p:sp>
        <p:nvSpPr>
          <p:cNvPr id="3" name="Text Placeholder 2"/>
          <p:cNvSpPr>
            <a:spLocks noGrp="1"/>
          </p:cNvSpPr>
          <p:nvPr>
            <p:ph type="body" idx="1"/>
          </p:nvPr>
        </p:nvSpPr>
        <p:spPr>
          <a:xfrm>
            <a:off x="1490459" y="1721465"/>
            <a:ext cx="8534400" cy="4197554"/>
          </a:xfrm>
        </p:spPr>
        <p:txBody>
          <a:bodyPr>
            <a:normAutofit fontScale="77500" lnSpcReduction="20000"/>
          </a:bodyPr>
          <a:lstStyle/>
          <a:p>
            <a:pPr marL="1371600" lvl="2" indent="-457200" algn="just">
              <a:buFont typeface="Wingdings" panose="05000000000000000000" pitchFamily="2" charset="2"/>
              <a:buChar char="§"/>
            </a:pPr>
            <a:r>
              <a:rPr lang="en-US" sz="2600" b="1" spc="-10" dirty="0">
                <a:solidFill>
                  <a:schemeClr val="tx1">
                    <a:lumMod val="95000"/>
                  </a:schemeClr>
                </a:solidFill>
                <a:effectLst/>
                <a:latin typeface="Times New Roman" panose="02020603050405020304" pitchFamily="18" charset="0"/>
              </a:rPr>
              <a:t>Hardware</a:t>
            </a:r>
            <a:r>
              <a:rPr lang="en-US" sz="2600" b="1" spc="-65" dirty="0">
                <a:solidFill>
                  <a:schemeClr val="tx1">
                    <a:lumMod val="95000"/>
                  </a:schemeClr>
                </a:solidFill>
                <a:effectLst/>
                <a:latin typeface="Times New Roman" panose="02020603050405020304" pitchFamily="18" charset="0"/>
              </a:rPr>
              <a:t> </a:t>
            </a:r>
            <a:r>
              <a:rPr lang="en-US" sz="2600" b="1" spc="-10" dirty="0">
                <a:solidFill>
                  <a:schemeClr val="tx1">
                    <a:lumMod val="95000"/>
                  </a:schemeClr>
                </a:solidFill>
                <a:effectLst/>
                <a:latin typeface="Times New Roman" panose="02020603050405020304" pitchFamily="18" charset="0"/>
              </a:rPr>
              <a:t>Requirements:</a:t>
            </a:r>
            <a:endParaRPr lang="en-US" sz="2600" b="1" spc="-15" dirty="0">
              <a:solidFill>
                <a:schemeClr val="tx1">
                  <a:lumMod val="95000"/>
                </a:schemeClr>
              </a:solidFill>
              <a:effectLst/>
              <a:latin typeface="Times New Roman" panose="02020603050405020304" pitchFamily="18" charset="0"/>
            </a:endParaRPr>
          </a:p>
          <a:p>
            <a:pPr marL="0" marR="0" algn="just">
              <a:spcBef>
                <a:spcPts val="50"/>
              </a:spcBef>
            </a:pPr>
            <a:r>
              <a:rPr lang="en-US" sz="2600" b="1" dirty="0">
                <a:solidFill>
                  <a:schemeClr val="tx1">
                    <a:lumMod val="95000"/>
                  </a:schemeClr>
                </a:solidFill>
                <a:effectLst/>
                <a:latin typeface="Times New Roman" panose="02020603050405020304" pitchFamily="18" charset="0"/>
              </a:rPr>
              <a:t> </a:t>
            </a:r>
            <a:endParaRPr lang="en-US" sz="2600" dirty="0">
              <a:solidFill>
                <a:schemeClr val="tx1">
                  <a:lumMod val="95000"/>
                </a:schemeClr>
              </a:solidFill>
              <a:effectLst/>
              <a:latin typeface="Times New Roman" panose="02020603050405020304" pitchFamily="18" charset="0"/>
            </a:endParaRPr>
          </a:p>
          <a:p>
            <a:pPr marL="1206500" marR="0" algn="just"/>
            <a:r>
              <a:rPr lang="en-US" sz="2600" dirty="0">
                <a:solidFill>
                  <a:schemeClr val="tx1">
                    <a:lumMod val="95000"/>
                  </a:schemeClr>
                </a:solidFill>
                <a:effectLst/>
                <a:latin typeface="Times New Roman" panose="02020603050405020304" pitchFamily="18" charset="0"/>
              </a:rPr>
              <a:t>        Speed	            :	  2.40</a:t>
            </a:r>
            <a:r>
              <a:rPr lang="en-US" sz="2600" spc="-65" dirty="0">
                <a:solidFill>
                  <a:schemeClr val="tx1">
                    <a:lumMod val="95000"/>
                  </a:schemeClr>
                </a:solidFill>
                <a:effectLst/>
                <a:latin typeface="Times New Roman" panose="02020603050405020304" pitchFamily="18" charset="0"/>
              </a:rPr>
              <a:t> </a:t>
            </a:r>
            <a:r>
              <a:rPr lang="en-US" sz="2600" dirty="0">
                <a:solidFill>
                  <a:schemeClr val="tx1">
                    <a:lumMod val="95000"/>
                  </a:schemeClr>
                </a:solidFill>
                <a:effectLst/>
                <a:latin typeface="Times New Roman" panose="02020603050405020304" pitchFamily="18" charset="0"/>
              </a:rPr>
              <a:t>GHz</a:t>
            </a:r>
            <a:endParaRPr lang="en-US" sz="2600" dirty="0">
              <a:solidFill>
                <a:schemeClr val="tx1">
                  <a:lumMod val="95000"/>
                </a:schemeClr>
              </a:solidFill>
              <a:effectLst/>
              <a:latin typeface="Times New Roman" panose="02020603050405020304" pitchFamily="18" charset="0"/>
            </a:endParaRPr>
          </a:p>
          <a:p>
            <a:pPr marL="1206500" marR="0" algn="just">
              <a:spcBef>
                <a:spcPts val="785"/>
              </a:spcBef>
            </a:pPr>
            <a:r>
              <a:rPr lang="en-US" sz="2600" dirty="0">
                <a:solidFill>
                  <a:schemeClr val="tx1">
                    <a:lumMod val="95000"/>
                  </a:schemeClr>
                </a:solidFill>
                <a:effectLst/>
                <a:latin typeface="Times New Roman" panose="02020603050405020304" pitchFamily="18" charset="0"/>
              </a:rPr>
              <a:t>        RAM	            :	  8GB</a:t>
            </a:r>
            <a:endParaRPr lang="en-US" sz="2600" dirty="0">
              <a:solidFill>
                <a:schemeClr val="tx1">
                  <a:lumMod val="95000"/>
                </a:schemeClr>
              </a:solidFill>
              <a:effectLst/>
              <a:latin typeface="Times New Roman" panose="02020603050405020304" pitchFamily="18" charset="0"/>
            </a:endParaRPr>
          </a:p>
          <a:p>
            <a:pPr marL="1206500" marR="0" algn="just">
              <a:spcBef>
                <a:spcPts val="770"/>
              </a:spcBef>
            </a:pPr>
            <a:r>
              <a:rPr lang="en-US" sz="2600" spc="-20" dirty="0">
                <a:solidFill>
                  <a:schemeClr val="tx1">
                    <a:lumMod val="95000"/>
                  </a:schemeClr>
                </a:solidFill>
                <a:effectLst/>
                <a:latin typeface="Times New Roman" panose="02020603050405020304" pitchFamily="18" charset="0"/>
              </a:rPr>
              <a:t>        Hard</a:t>
            </a:r>
            <a:r>
              <a:rPr lang="en-US" sz="2600" spc="-55" dirty="0">
                <a:solidFill>
                  <a:schemeClr val="tx1">
                    <a:lumMod val="95000"/>
                  </a:schemeClr>
                </a:solidFill>
                <a:effectLst/>
                <a:latin typeface="Times New Roman" panose="02020603050405020304" pitchFamily="18" charset="0"/>
              </a:rPr>
              <a:t> </a:t>
            </a:r>
            <a:r>
              <a:rPr lang="en-US" sz="2600" spc="-20" dirty="0">
                <a:solidFill>
                  <a:schemeClr val="tx1">
                    <a:lumMod val="95000"/>
                  </a:schemeClr>
                </a:solidFill>
                <a:effectLst/>
                <a:latin typeface="Times New Roman" panose="02020603050405020304" pitchFamily="18" charset="0"/>
              </a:rPr>
              <a:t>Disk	            </a:t>
            </a:r>
            <a:r>
              <a:rPr lang="en-US" sz="2600" dirty="0">
                <a:solidFill>
                  <a:schemeClr val="tx1">
                    <a:lumMod val="95000"/>
                  </a:schemeClr>
                </a:solidFill>
                <a:effectLst/>
                <a:latin typeface="Times New Roman" panose="02020603050405020304" pitchFamily="18" charset="0"/>
              </a:rPr>
              <a:t>:	  512</a:t>
            </a:r>
            <a:r>
              <a:rPr lang="en-US" sz="2600" spc="-50" dirty="0">
                <a:solidFill>
                  <a:schemeClr val="tx1">
                    <a:lumMod val="95000"/>
                  </a:schemeClr>
                </a:solidFill>
                <a:effectLst/>
                <a:latin typeface="Times New Roman" panose="02020603050405020304" pitchFamily="18" charset="0"/>
              </a:rPr>
              <a:t> </a:t>
            </a:r>
            <a:r>
              <a:rPr lang="en-US" sz="2600" dirty="0">
                <a:solidFill>
                  <a:schemeClr val="tx1">
                    <a:lumMod val="95000"/>
                  </a:schemeClr>
                </a:solidFill>
                <a:effectLst/>
                <a:latin typeface="Times New Roman" panose="02020603050405020304" pitchFamily="18" charset="0"/>
              </a:rPr>
              <a:t>GB</a:t>
            </a:r>
            <a:endParaRPr lang="en-US" sz="2600" dirty="0">
              <a:solidFill>
                <a:schemeClr val="tx1">
                  <a:lumMod val="95000"/>
                </a:schemeClr>
              </a:solidFill>
              <a:effectLst/>
              <a:latin typeface="Times New Roman" panose="02020603050405020304" pitchFamily="18" charset="0"/>
            </a:endParaRPr>
          </a:p>
          <a:p>
            <a:pPr marL="1206500" marR="0" algn="just">
              <a:spcBef>
                <a:spcPts val="770"/>
              </a:spcBef>
            </a:pPr>
            <a:r>
              <a:rPr lang="en-US" sz="2600" dirty="0">
                <a:solidFill>
                  <a:schemeClr val="tx1">
                    <a:lumMod val="95000"/>
                  </a:schemeClr>
                </a:solidFill>
                <a:effectLst/>
                <a:latin typeface="Times New Roman" panose="02020603050405020304" pitchFamily="18" charset="0"/>
              </a:rPr>
              <a:t> </a:t>
            </a:r>
            <a:endParaRPr lang="en-US" sz="2600" dirty="0">
              <a:solidFill>
                <a:schemeClr val="tx1">
                  <a:lumMod val="95000"/>
                </a:schemeClr>
              </a:solidFill>
              <a:effectLst/>
              <a:latin typeface="Times New Roman" panose="02020603050405020304" pitchFamily="18" charset="0"/>
            </a:endParaRPr>
          </a:p>
          <a:p>
            <a:pPr marL="1371600" lvl="2" indent="-457200" algn="just">
              <a:spcBef>
                <a:spcPts val="755"/>
              </a:spcBef>
              <a:buFont typeface="Wingdings" panose="05000000000000000000" pitchFamily="2" charset="2"/>
              <a:buChar char="§"/>
            </a:pPr>
            <a:r>
              <a:rPr lang="en-US" sz="2600" b="1" spc="-20" dirty="0">
                <a:solidFill>
                  <a:schemeClr val="tx1">
                    <a:lumMod val="95000"/>
                  </a:schemeClr>
                </a:solidFill>
                <a:effectLst/>
                <a:latin typeface="Times New Roman" panose="02020603050405020304" pitchFamily="18" charset="0"/>
              </a:rPr>
              <a:t>Software</a:t>
            </a:r>
            <a:r>
              <a:rPr lang="en-US" sz="2600" b="1" spc="-10" dirty="0">
                <a:solidFill>
                  <a:schemeClr val="tx1">
                    <a:lumMod val="95000"/>
                  </a:schemeClr>
                </a:solidFill>
                <a:effectLst/>
                <a:latin typeface="Times New Roman" panose="02020603050405020304" pitchFamily="18" charset="0"/>
              </a:rPr>
              <a:t> </a:t>
            </a:r>
            <a:r>
              <a:rPr lang="en-US" sz="2600" b="1" spc="-20" dirty="0">
                <a:solidFill>
                  <a:schemeClr val="tx1">
                    <a:lumMod val="95000"/>
                  </a:schemeClr>
                </a:solidFill>
                <a:effectLst/>
                <a:latin typeface="Times New Roman" panose="02020603050405020304" pitchFamily="18" charset="0"/>
              </a:rPr>
              <a:t>Requirements:</a:t>
            </a:r>
            <a:endParaRPr lang="en-US" sz="2600" b="1" spc="-15" dirty="0">
              <a:solidFill>
                <a:schemeClr val="tx1">
                  <a:lumMod val="95000"/>
                </a:schemeClr>
              </a:solidFill>
              <a:effectLst/>
              <a:latin typeface="Times New Roman" panose="02020603050405020304" pitchFamily="18" charset="0"/>
            </a:endParaRPr>
          </a:p>
          <a:p>
            <a:pPr marL="1206500" marR="0" algn="just">
              <a:spcBef>
                <a:spcPts val="745"/>
              </a:spcBef>
            </a:pPr>
            <a:r>
              <a:rPr lang="en-US" sz="2600" dirty="0">
                <a:solidFill>
                  <a:schemeClr val="tx1">
                    <a:lumMod val="95000"/>
                  </a:schemeClr>
                </a:solidFill>
                <a:effectLst/>
                <a:latin typeface="Times New Roman" panose="02020603050405020304" pitchFamily="18" charset="0"/>
              </a:rPr>
              <a:t>       Operating</a:t>
            </a:r>
            <a:r>
              <a:rPr lang="en-US" sz="2600" spc="-60" dirty="0">
                <a:solidFill>
                  <a:schemeClr val="tx1">
                    <a:lumMod val="95000"/>
                  </a:schemeClr>
                </a:solidFill>
                <a:effectLst/>
                <a:latin typeface="Times New Roman" panose="02020603050405020304" pitchFamily="18" charset="0"/>
              </a:rPr>
              <a:t> </a:t>
            </a:r>
            <a:r>
              <a:rPr lang="en-US" sz="2600" dirty="0">
                <a:solidFill>
                  <a:schemeClr val="tx1">
                    <a:lumMod val="95000"/>
                  </a:schemeClr>
                </a:solidFill>
                <a:effectLst/>
                <a:latin typeface="Times New Roman" panose="02020603050405020304" pitchFamily="18" charset="0"/>
              </a:rPr>
              <a:t>System	:	</a:t>
            </a:r>
            <a:r>
              <a:rPr lang="en-US" sz="2600" spc="-5" dirty="0">
                <a:solidFill>
                  <a:schemeClr val="tx1">
                    <a:lumMod val="95000"/>
                  </a:schemeClr>
                </a:solidFill>
                <a:effectLst/>
                <a:latin typeface="Times New Roman" panose="02020603050405020304" pitchFamily="18" charset="0"/>
              </a:rPr>
              <a:t>Windows</a:t>
            </a:r>
            <a:r>
              <a:rPr lang="en-US" sz="2600" spc="-70" dirty="0">
                <a:solidFill>
                  <a:schemeClr val="tx1">
                    <a:lumMod val="95000"/>
                  </a:schemeClr>
                </a:solidFill>
                <a:effectLst/>
                <a:latin typeface="Times New Roman" panose="02020603050405020304" pitchFamily="18" charset="0"/>
              </a:rPr>
              <a:t> </a:t>
            </a:r>
            <a:r>
              <a:rPr lang="en-US" sz="2600" dirty="0">
                <a:solidFill>
                  <a:schemeClr val="tx1">
                    <a:lumMod val="95000"/>
                  </a:schemeClr>
                </a:solidFill>
                <a:effectLst/>
                <a:latin typeface="Times New Roman" panose="02020603050405020304" pitchFamily="18" charset="0"/>
              </a:rPr>
              <a:t>11</a:t>
            </a:r>
            <a:endParaRPr lang="en-US" sz="2600" dirty="0">
              <a:solidFill>
                <a:schemeClr val="tx1">
                  <a:lumMod val="95000"/>
                </a:schemeClr>
              </a:solidFill>
              <a:effectLst/>
              <a:latin typeface="Times New Roman" panose="02020603050405020304" pitchFamily="18" charset="0"/>
            </a:endParaRPr>
          </a:p>
          <a:p>
            <a:pPr marL="1206500" marR="0" algn="just">
              <a:spcBef>
                <a:spcPts val="780"/>
              </a:spcBef>
            </a:pPr>
            <a:r>
              <a:rPr lang="en-US" sz="2600" dirty="0">
                <a:solidFill>
                  <a:schemeClr val="tx1">
                    <a:lumMod val="95000"/>
                  </a:schemeClr>
                </a:solidFill>
                <a:effectLst/>
                <a:latin typeface="Times New Roman" panose="02020603050405020304" pitchFamily="18" charset="0"/>
              </a:rPr>
              <a:t>       Technology	       :	</a:t>
            </a:r>
            <a:r>
              <a:rPr lang="en-US" sz="2600" spc="-10" dirty="0">
                <a:solidFill>
                  <a:schemeClr val="tx1">
                    <a:lumMod val="95000"/>
                  </a:schemeClr>
                </a:solidFill>
                <a:effectLst/>
                <a:latin typeface="Times New Roman" panose="02020603050405020304" pitchFamily="18" charset="0"/>
              </a:rPr>
              <a:t>Python</a:t>
            </a:r>
            <a:r>
              <a:rPr lang="en-US" sz="2600" spc="-65" dirty="0">
                <a:solidFill>
                  <a:schemeClr val="tx1">
                    <a:lumMod val="95000"/>
                  </a:schemeClr>
                </a:solidFill>
                <a:effectLst/>
                <a:latin typeface="Times New Roman" panose="02020603050405020304" pitchFamily="18" charset="0"/>
              </a:rPr>
              <a:t> </a:t>
            </a:r>
            <a:r>
              <a:rPr lang="en-US" sz="2600" spc="-5" dirty="0">
                <a:solidFill>
                  <a:schemeClr val="tx1">
                    <a:lumMod val="95000"/>
                  </a:schemeClr>
                </a:solidFill>
                <a:effectLst/>
                <a:latin typeface="Times New Roman" panose="02020603050405020304" pitchFamily="18" charset="0"/>
              </a:rPr>
              <a:t>3.10</a:t>
            </a:r>
            <a:endParaRPr lang="en-US" sz="2600" spc="-5" dirty="0">
              <a:solidFill>
                <a:schemeClr val="tx1">
                  <a:lumMod val="95000"/>
                </a:schemeClr>
              </a:solidFill>
              <a:effectLst/>
              <a:latin typeface="Times New Roman" panose="02020603050405020304" pitchFamily="18" charset="0"/>
            </a:endParaRPr>
          </a:p>
          <a:p>
            <a:pPr marL="1206500" marR="0">
              <a:spcBef>
                <a:spcPts val="780"/>
              </a:spcBef>
            </a:pPr>
            <a:r>
              <a:rPr lang="en-US" sz="2600" dirty="0">
                <a:solidFill>
                  <a:schemeClr val="tx1">
                    <a:lumMod val="95000"/>
                  </a:schemeClr>
                </a:solidFill>
                <a:effectLst/>
                <a:latin typeface="Times New Roman" panose="02020603050405020304" pitchFamily="18" charset="0"/>
              </a:rPr>
              <a:t>       Tools	                     :	</a:t>
            </a:r>
            <a:r>
              <a:rPr lang="en-US" sz="2600" spc="-10" dirty="0">
                <a:solidFill>
                  <a:schemeClr val="tx1">
                    <a:lumMod val="95000"/>
                  </a:schemeClr>
                </a:solidFill>
                <a:effectLst/>
                <a:latin typeface="Times New Roman" panose="02020603050405020304" pitchFamily="18" charset="0"/>
              </a:rPr>
              <a:t>Visual</a:t>
            </a:r>
            <a:r>
              <a:rPr lang="en-US" sz="2600" spc="-80" dirty="0">
                <a:solidFill>
                  <a:schemeClr val="tx1">
                    <a:lumMod val="95000"/>
                  </a:schemeClr>
                </a:solidFill>
                <a:latin typeface="Times New Roman" panose="02020603050405020304" pitchFamily="18" charset="0"/>
              </a:rPr>
              <a:t> Studio Code</a:t>
            </a:r>
            <a:br>
              <a:rPr lang="en-US" sz="1200" dirty="0">
                <a:effectLst/>
                <a:latin typeface="Times New Roman" panose="02020603050405020304" pitchFamily="18" charset="0"/>
              </a:rPr>
            </a:br>
            <a:endParaRPr lang="en-US" sz="1200" dirty="0">
              <a:effectLst/>
              <a:latin typeface="Times New Roman" panose="02020603050405020304" pitchFamily="18" charset="0"/>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1967" y="2412725"/>
            <a:ext cx="8534400" cy="1507067"/>
          </a:xfrm>
        </p:spPr>
        <p:txBody>
          <a:bodyPr>
            <a:normAutofit/>
          </a:bodyPr>
          <a:lstStyle/>
          <a:p>
            <a:pPr algn="ctr"/>
            <a:r>
              <a:rPr lang="en-US" sz="4800" b="1" dirty="0">
                <a:solidFill>
                  <a:srgbClr val="FFFFFF"/>
                </a:solidFill>
                <a:effectLst/>
                <a:latin typeface="TimesNewRomanPS-BoldMT"/>
              </a:rPr>
              <a:t>MODULES</a:t>
            </a:r>
            <a:endParaRPr lang="en-US" sz="4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75635"/>
            <a:ext cx="8534401" cy="775929"/>
          </a:xfrm>
        </p:spPr>
        <p:txBody>
          <a:bodyPr>
            <a:normAutofit/>
          </a:bodyPr>
          <a:lstStyle/>
          <a:p>
            <a:r>
              <a:rPr lang="en-US" sz="3200" b="1" dirty="0">
                <a:solidFill>
                  <a:srgbClr val="FFFFFF"/>
                </a:solidFill>
                <a:effectLst/>
                <a:latin typeface="TimesNewRomanPS-BoldMT"/>
              </a:rPr>
              <a:t>Modules Description:</a:t>
            </a:r>
            <a:endParaRPr lang="en-US" sz="3200" dirty="0"/>
          </a:p>
        </p:txBody>
      </p:sp>
      <p:sp>
        <p:nvSpPr>
          <p:cNvPr id="3" name="Text Placeholder 2"/>
          <p:cNvSpPr>
            <a:spLocks noGrp="1"/>
          </p:cNvSpPr>
          <p:nvPr>
            <p:ph type="body" idx="1"/>
          </p:nvPr>
        </p:nvSpPr>
        <p:spPr>
          <a:xfrm>
            <a:off x="1248697" y="1930399"/>
            <a:ext cx="8137064" cy="3408517"/>
          </a:xfrm>
        </p:spPr>
        <p:txBody>
          <a:bodyPr>
            <a:noAutofit/>
          </a:bodyPr>
          <a:lstStyle/>
          <a:p>
            <a:pPr>
              <a:lnSpc>
                <a:spcPct val="150000"/>
              </a:lnSpc>
            </a:pPr>
            <a:r>
              <a:rPr lang="en-US" dirty="0">
                <a:solidFill>
                  <a:srgbClr val="FFFFFF"/>
                </a:solidFill>
                <a:effectLst/>
                <a:latin typeface="Times New Roman" panose="02020603050405020304" pitchFamily="18" charset="0"/>
              </a:rPr>
              <a:t>Modules includes in this project: </a:t>
            </a:r>
            <a:endParaRPr lang="en-US" dirty="0"/>
          </a:p>
          <a:p>
            <a:pPr>
              <a:lnSpc>
                <a:spcPct val="150000"/>
              </a:lnSpc>
            </a:pPr>
            <a:r>
              <a:rPr lang="en-US" dirty="0">
                <a:solidFill>
                  <a:srgbClr val="FFFFFF"/>
                </a:solidFill>
                <a:effectLst/>
                <a:latin typeface="Times New Roman" panose="02020603050405020304" pitchFamily="18" charset="0"/>
              </a:rPr>
              <a:t>1. Data Collection </a:t>
            </a:r>
            <a:endParaRPr lang="en-US" dirty="0"/>
          </a:p>
          <a:p>
            <a:pPr>
              <a:lnSpc>
                <a:spcPct val="150000"/>
              </a:lnSpc>
            </a:pPr>
            <a:r>
              <a:rPr lang="en-US" dirty="0">
                <a:solidFill>
                  <a:srgbClr val="FFFFFF"/>
                </a:solidFill>
                <a:effectLst/>
                <a:latin typeface="Times New Roman" panose="02020603050405020304" pitchFamily="18" charset="0"/>
              </a:rPr>
              <a:t>2. Preprocessing </a:t>
            </a:r>
            <a:endParaRPr lang="en-US" dirty="0"/>
          </a:p>
          <a:p>
            <a:pPr>
              <a:lnSpc>
                <a:spcPct val="150000"/>
              </a:lnSpc>
            </a:pPr>
            <a:r>
              <a:rPr lang="en-US" dirty="0">
                <a:solidFill>
                  <a:srgbClr val="FFFFFF"/>
                </a:solidFill>
                <a:effectLst/>
                <a:latin typeface="Times New Roman" panose="02020603050405020304" pitchFamily="18" charset="0"/>
              </a:rPr>
              <a:t>3. Feature Extraction </a:t>
            </a:r>
            <a:endParaRPr lang="en-US" dirty="0"/>
          </a:p>
          <a:p>
            <a:pPr>
              <a:lnSpc>
                <a:spcPct val="150000"/>
              </a:lnSpc>
            </a:pPr>
            <a:r>
              <a:rPr lang="en-US" dirty="0">
                <a:solidFill>
                  <a:srgbClr val="FFFFFF"/>
                </a:solidFill>
                <a:effectLst/>
                <a:latin typeface="Times New Roman" panose="02020603050405020304" pitchFamily="18" charset="0"/>
              </a:rPr>
              <a:t>4. Model Training </a:t>
            </a:r>
            <a:endParaRPr lang="en-US" dirty="0"/>
          </a:p>
          <a:p>
            <a:pPr>
              <a:lnSpc>
                <a:spcPct val="150000"/>
              </a:lnSpc>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441633"/>
            <a:ext cx="8534401" cy="628445"/>
          </a:xfrm>
        </p:spPr>
        <p:txBody>
          <a:bodyPr>
            <a:normAutofit fontScale="90000"/>
          </a:bodyPr>
          <a:lstStyle/>
          <a:p>
            <a:r>
              <a:rPr lang="en-US" b="1" dirty="0"/>
              <a:t>Data Collection :</a:t>
            </a:r>
            <a:endParaRPr lang="en-US" dirty="0"/>
          </a:p>
        </p:txBody>
      </p:sp>
      <p:sp>
        <p:nvSpPr>
          <p:cNvPr id="3" name="Text Placeholder 2"/>
          <p:cNvSpPr>
            <a:spLocks noGrp="1"/>
          </p:cNvSpPr>
          <p:nvPr>
            <p:ph type="body" idx="1"/>
          </p:nvPr>
        </p:nvSpPr>
        <p:spPr>
          <a:xfrm>
            <a:off x="684213" y="1070078"/>
            <a:ext cx="8534400" cy="3973869"/>
          </a:xfrm>
        </p:spPr>
        <p:txBody>
          <a:bodyPr>
            <a:normAutofit fontScale="92500" lnSpcReduction="10000"/>
          </a:bodyPr>
          <a:lstStyle/>
          <a:p>
            <a:pPr algn="just">
              <a:lnSpc>
                <a:spcPct val="160000"/>
              </a:lnSpc>
            </a:pPr>
            <a:endParaRPr lang="en-US" dirty="0">
              <a:solidFill>
                <a:schemeClr val="tx1">
                  <a:lumMod val="95000"/>
                </a:schemeClr>
              </a:solidFill>
            </a:endParaRPr>
          </a:p>
          <a:p>
            <a:pPr algn="just">
              <a:lnSpc>
                <a:spcPct val="160000"/>
              </a:lnSpc>
            </a:pPr>
            <a:r>
              <a:rPr lang="en-US" dirty="0">
                <a:solidFill>
                  <a:schemeClr val="tx1">
                    <a:lumMod val="95000"/>
                  </a:schemeClr>
                </a:solidFill>
              </a:rPr>
              <a:t>Module gathers transaction data, including details like user information, transaction amount, and timestamps.</a:t>
            </a:r>
            <a:endParaRPr lang="en-US" dirty="0">
              <a:solidFill>
                <a:schemeClr val="tx1">
                  <a:lumMod val="95000"/>
                </a:schemeClr>
              </a:solidFill>
            </a:endParaRPr>
          </a:p>
          <a:p>
            <a:pPr algn="just">
              <a:lnSpc>
                <a:spcPct val="160000"/>
              </a:lnSpc>
            </a:pPr>
            <a:endParaRPr lang="en-US" dirty="0">
              <a:solidFill>
                <a:schemeClr val="tx1">
                  <a:lumMod val="95000"/>
                </a:schemeClr>
              </a:solidFill>
            </a:endParaRPr>
          </a:p>
          <a:p>
            <a:pPr algn="just">
              <a:lnSpc>
                <a:spcPct val="150000"/>
              </a:lnSpc>
            </a:pPr>
            <a:r>
              <a:rPr lang="en-US" sz="3200" b="1" dirty="0">
                <a:solidFill>
                  <a:schemeClr val="tx1">
                    <a:lumMod val="95000"/>
                  </a:schemeClr>
                </a:solidFill>
              </a:rPr>
              <a:t>PREPROCESSING :</a:t>
            </a:r>
            <a:endParaRPr lang="en-US" sz="3200" b="1" dirty="0">
              <a:solidFill>
                <a:schemeClr val="tx1">
                  <a:lumMod val="95000"/>
                </a:schemeClr>
              </a:solidFill>
            </a:endParaRPr>
          </a:p>
          <a:p>
            <a:pPr algn="just">
              <a:lnSpc>
                <a:spcPct val="150000"/>
              </a:lnSpc>
            </a:pPr>
            <a:r>
              <a:rPr lang="en-US" dirty="0">
                <a:solidFill>
                  <a:schemeClr val="tx1">
                    <a:lumMod val="95000"/>
                  </a:schemeClr>
                </a:solidFill>
              </a:rPr>
              <a:t>In preprocessing, cleans the data by handling missing values, normalizing numerical features, and encoding categorical variables to make it ready for analysis</a:t>
            </a:r>
            <a:r>
              <a:rPr lang="en-US" dirty="0"/>
              <a:t>. </a:t>
            </a:r>
            <a:endParaRPr lang="en-US" dirty="0">
              <a:solidFill>
                <a:schemeClr val="tx1">
                  <a:lumMod val="9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0" y="679245"/>
            <a:ext cx="8534401" cy="716935"/>
          </a:xfrm>
        </p:spPr>
        <p:txBody>
          <a:bodyPr>
            <a:normAutofit/>
          </a:bodyPr>
          <a:lstStyle/>
          <a:p>
            <a:r>
              <a:rPr lang="en-US" sz="3200" b="1" dirty="0"/>
              <a:t>FEATURE EXTRACTION:</a:t>
            </a:r>
            <a:endParaRPr lang="en-US" sz="3200" b="1" dirty="0"/>
          </a:p>
        </p:txBody>
      </p:sp>
      <p:sp>
        <p:nvSpPr>
          <p:cNvPr id="3" name="Text Placeholder 2"/>
          <p:cNvSpPr>
            <a:spLocks noGrp="1"/>
          </p:cNvSpPr>
          <p:nvPr>
            <p:ph type="body" idx="1"/>
          </p:nvPr>
        </p:nvSpPr>
        <p:spPr>
          <a:xfrm>
            <a:off x="566226" y="1546122"/>
            <a:ext cx="8534400" cy="3881284"/>
          </a:xfrm>
        </p:spPr>
        <p:txBody>
          <a:bodyPr>
            <a:normAutofit/>
          </a:bodyPr>
          <a:lstStyle/>
          <a:p>
            <a:pPr lvl="1">
              <a:lnSpc>
                <a:spcPct val="150000"/>
              </a:lnSpc>
            </a:pPr>
            <a:r>
              <a:rPr lang="en-US" dirty="0">
                <a:solidFill>
                  <a:schemeClr val="tx1">
                    <a:lumMod val="95000"/>
                  </a:schemeClr>
                </a:solidFill>
                <a:latin typeface="Times New Roman" panose="02020603050405020304" pitchFamily="18" charset="0"/>
                <a:cs typeface="Times New Roman" panose="02020603050405020304" pitchFamily="18" charset="0"/>
              </a:rPr>
              <a:t>Focuses on identifying important patterns and features, such as transaction frequency and geographic location, which are essential for distinguishing between legitimate and fraudulent transactions.</a:t>
            </a:r>
            <a:endParaRPr lang="en-US" dirty="0">
              <a:solidFill>
                <a:schemeClr val="tx1">
                  <a:lumMod val="95000"/>
                </a:schemeClr>
              </a:solidFill>
              <a:latin typeface="Times New Roman" panose="02020603050405020304" pitchFamily="18" charset="0"/>
              <a:cs typeface="Times New Roman" panose="02020603050405020304" pitchFamily="18" charset="0"/>
            </a:endParaRPr>
          </a:p>
          <a:p>
            <a:pPr lvl="1">
              <a:lnSpc>
                <a:spcPct val="150000"/>
              </a:lnSpc>
            </a:pPr>
            <a:r>
              <a:rPr lang="en-US" sz="3200" b="1" dirty="0">
                <a:solidFill>
                  <a:schemeClr val="tx1">
                    <a:lumMod val="95000"/>
                  </a:schemeClr>
                </a:solidFill>
                <a:latin typeface="Times New Roman" panose="02020603050405020304" pitchFamily="18" charset="0"/>
                <a:cs typeface="Times New Roman" panose="02020603050405020304" pitchFamily="18" charset="0"/>
              </a:rPr>
              <a:t>MODEL TRAINING:</a:t>
            </a:r>
            <a:endParaRPr lang="en-US" sz="3200" b="1" dirty="0">
              <a:solidFill>
                <a:schemeClr val="tx1">
                  <a:lumMod val="95000"/>
                </a:schemeClr>
              </a:solidFill>
              <a:latin typeface="Times New Roman" panose="02020603050405020304" pitchFamily="18" charset="0"/>
              <a:cs typeface="Times New Roman" panose="02020603050405020304" pitchFamily="18" charset="0"/>
            </a:endParaRPr>
          </a:p>
          <a:p>
            <a:pPr lvl="1">
              <a:lnSpc>
                <a:spcPct val="150000"/>
              </a:lnSpc>
            </a:pPr>
            <a:r>
              <a:rPr lang="en-US" dirty="0">
                <a:latin typeface="Times New Roman" panose="02020603050405020304" pitchFamily="18" charset="0"/>
                <a:cs typeface="Times New Roman" panose="02020603050405020304" pitchFamily="18" charset="0"/>
              </a:rPr>
              <a:t>Model training uses machine learning algorithms to train a classifier that can accurately predict fraud.</a:t>
            </a:r>
            <a:endParaRPr lang="en-US" dirty="0">
              <a:solidFill>
                <a:schemeClr val="tx1">
                  <a:lumMod val="9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8948" y="2225913"/>
            <a:ext cx="8534400" cy="1507067"/>
          </a:xfrm>
        </p:spPr>
        <p:txBody>
          <a:bodyPr>
            <a:normAutofit/>
          </a:bodyPr>
          <a:lstStyle/>
          <a:p>
            <a:pPr algn="ctr"/>
            <a:r>
              <a:rPr lang="en-US" b="1" dirty="0">
                <a:solidFill>
                  <a:srgbClr val="FFFFFF"/>
                </a:solidFill>
                <a:effectLst/>
                <a:latin typeface="TimesNewRomanPS-BoldMT"/>
              </a:rPr>
              <a:t>UML DIAGRAMS</a:t>
            </a:r>
            <a:endParaRPr 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741" y="554429"/>
            <a:ext cx="8534400" cy="1117055"/>
          </a:xfrm>
        </p:spPr>
        <p:txBody>
          <a:bodyPr>
            <a:normAutofit/>
          </a:bodyPr>
          <a:lstStyle/>
          <a:p>
            <a:r>
              <a:rPr lang="en-US" sz="3200" b="1" dirty="0">
                <a:solidFill>
                  <a:srgbClr val="FFFFFF"/>
                </a:solidFill>
                <a:effectLst/>
                <a:latin typeface="TimesNewRomanPS-BoldMT"/>
              </a:rPr>
              <a:t>USECASE DIAGRAM FOR SYSTEM</a:t>
            </a:r>
            <a:endParaRPr lang="en-US" sz="3200" dirty="0"/>
          </a:p>
        </p:txBody>
      </p:sp>
      <p:pic>
        <p:nvPicPr>
          <p:cNvPr id="102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51722" y="1679104"/>
            <a:ext cx="7534275" cy="4581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767" y="279127"/>
            <a:ext cx="8534400" cy="1087558"/>
          </a:xfrm>
        </p:spPr>
        <p:txBody>
          <a:bodyPr>
            <a:normAutofit/>
          </a:bodyPr>
          <a:lstStyle/>
          <a:p>
            <a:r>
              <a:rPr lang="en-US" sz="3200" b="1" dirty="0">
                <a:solidFill>
                  <a:srgbClr val="FFFFFF"/>
                </a:solidFill>
                <a:effectLst/>
                <a:latin typeface="TimesNewRomanPS-BoldMT"/>
              </a:rPr>
              <a:t>CLASS DIAGRAM FOR SYSTEM</a:t>
            </a:r>
            <a:endParaRPr lang="en-US" sz="3200" dirty="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152497" y="2064160"/>
            <a:ext cx="6962775" cy="3771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0754" y="456107"/>
            <a:ext cx="8534400" cy="841752"/>
          </a:xfrm>
        </p:spPr>
        <p:txBody>
          <a:bodyPr>
            <a:normAutofit/>
          </a:bodyPr>
          <a:lstStyle/>
          <a:p>
            <a:r>
              <a:rPr lang="en-US" sz="3200" b="1" dirty="0">
                <a:solidFill>
                  <a:srgbClr val="FFFFFF"/>
                </a:solidFill>
                <a:effectLst/>
                <a:latin typeface="TimesNewRomanPS-BoldMT"/>
              </a:rPr>
              <a:t>SEQUENCE DIAGRAM FOR SYSTEM</a:t>
            </a:r>
            <a:endParaRPr lang="en-US" sz="3200" dirty="0"/>
          </a:p>
        </p:txBody>
      </p:sp>
      <p:pic>
        <p:nvPicPr>
          <p:cNvPr id="4" name="Picture 3"/>
          <p:cNvPicPr>
            <a:picLocks noChangeAspect="1"/>
          </p:cNvPicPr>
          <p:nvPr/>
        </p:nvPicPr>
        <p:blipFill>
          <a:blip r:embed="rId1"/>
          <a:stretch>
            <a:fillRect/>
          </a:stretch>
        </p:blipFill>
        <p:spPr>
          <a:xfrm>
            <a:off x="1946059" y="1411084"/>
            <a:ext cx="8534399" cy="518712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244" y="349045"/>
            <a:ext cx="9733512" cy="781665"/>
          </a:xfrm>
        </p:spPr>
        <p:txBody>
          <a:bodyPr>
            <a:normAutofit/>
          </a:bodyPr>
          <a:lstStyle/>
          <a:p>
            <a:pPr algn="ctr"/>
            <a:r>
              <a:rPr lang="en-US" dirty="0"/>
              <a:t>CONTENTS</a:t>
            </a:r>
            <a:endParaRPr lang="en-US" dirty="0"/>
          </a:p>
        </p:txBody>
      </p:sp>
      <p:sp>
        <p:nvSpPr>
          <p:cNvPr id="3" name="Text Placeholder 2"/>
          <p:cNvSpPr>
            <a:spLocks noGrp="1"/>
          </p:cNvSpPr>
          <p:nvPr>
            <p:ph type="body" idx="1"/>
          </p:nvPr>
        </p:nvSpPr>
        <p:spPr>
          <a:xfrm>
            <a:off x="1229244" y="1386348"/>
            <a:ext cx="9733512" cy="5122607"/>
          </a:xfrm>
        </p:spPr>
        <p:txBody>
          <a:bodyPr>
            <a:normAutofit/>
          </a:bodyPr>
          <a:lstStyle/>
          <a:p>
            <a:pPr marL="342900" indent="-342900" algn="l">
              <a:buFont typeface="Wingdings" panose="05000000000000000000" pitchFamily="2" charset="2"/>
              <a:buChar char="§"/>
            </a:pPr>
            <a:r>
              <a:rPr lang="en-US" dirty="0">
                <a:solidFill>
                  <a:schemeClr val="tx1">
                    <a:lumMod val="95000"/>
                  </a:schemeClr>
                </a:solidFill>
                <a:latin typeface="Times New Roman" panose="02020603050405020304" pitchFamily="18" charset="0"/>
                <a:cs typeface="Times New Roman" panose="02020603050405020304" pitchFamily="18" charset="0"/>
              </a:rPr>
              <a:t>Abstract</a:t>
            </a:r>
            <a:endParaRPr lang="en-US" dirty="0">
              <a:solidFill>
                <a:schemeClr val="tx1">
                  <a:lumMod val="95000"/>
                </a:schemeClr>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US" dirty="0">
                <a:solidFill>
                  <a:schemeClr val="tx1">
                    <a:lumMod val="95000"/>
                  </a:schemeClr>
                </a:solidFill>
                <a:latin typeface="Times New Roman" panose="02020603050405020304" pitchFamily="18" charset="0"/>
                <a:cs typeface="Times New Roman" panose="02020603050405020304" pitchFamily="18" charset="0"/>
              </a:rPr>
              <a:t>Existing System and Disadvantages</a:t>
            </a:r>
            <a:endParaRPr lang="en-US" dirty="0">
              <a:solidFill>
                <a:schemeClr val="tx1">
                  <a:lumMod val="95000"/>
                </a:schemeClr>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US" dirty="0">
                <a:solidFill>
                  <a:schemeClr val="tx1">
                    <a:lumMod val="95000"/>
                  </a:schemeClr>
                </a:solidFill>
                <a:latin typeface="Times New Roman" panose="02020603050405020304" pitchFamily="18" charset="0"/>
                <a:cs typeface="Times New Roman" panose="02020603050405020304" pitchFamily="18" charset="0"/>
              </a:rPr>
              <a:t>Proposed System and Advantages</a:t>
            </a:r>
            <a:endParaRPr lang="en-US" dirty="0">
              <a:solidFill>
                <a:schemeClr val="tx1">
                  <a:lumMod val="95000"/>
                </a:schemeClr>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US" dirty="0">
                <a:solidFill>
                  <a:schemeClr val="tx1">
                    <a:lumMod val="95000"/>
                  </a:schemeClr>
                </a:solidFill>
                <a:latin typeface="Times New Roman" panose="02020603050405020304" pitchFamily="18" charset="0"/>
                <a:cs typeface="Times New Roman" panose="02020603050405020304" pitchFamily="18" charset="0"/>
              </a:rPr>
              <a:t>Algorithm and Description</a:t>
            </a:r>
            <a:endParaRPr lang="en-US" dirty="0">
              <a:solidFill>
                <a:schemeClr val="tx1">
                  <a:lumMod val="95000"/>
                </a:schemeClr>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US" dirty="0">
                <a:solidFill>
                  <a:schemeClr val="tx1">
                    <a:lumMod val="95000"/>
                  </a:schemeClr>
                </a:solidFill>
                <a:latin typeface="Times New Roman" panose="02020603050405020304" pitchFamily="18" charset="0"/>
                <a:cs typeface="Times New Roman" panose="02020603050405020304" pitchFamily="18" charset="0"/>
              </a:rPr>
              <a:t>System Architecture</a:t>
            </a:r>
            <a:endParaRPr lang="en-US" dirty="0">
              <a:solidFill>
                <a:schemeClr val="tx1">
                  <a:lumMod val="95000"/>
                </a:schemeClr>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US" dirty="0">
                <a:solidFill>
                  <a:schemeClr val="tx1">
                    <a:lumMod val="95000"/>
                  </a:schemeClr>
                </a:solidFill>
                <a:latin typeface="Times New Roman" panose="02020603050405020304" pitchFamily="18" charset="0"/>
                <a:cs typeface="Times New Roman" panose="02020603050405020304" pitchFamily="18" charset="0"/>
              </a:rPr>
              <a:t>Functional Requirements</a:t>
            </a:r>
            <a:endParaRPr lang="en-US" dirty="0">
              <a:solidFill>
                <a:schemeClr val="tx1">
                  <a:lumMod val="95000"/>
                </a:schemeClr>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US" dirty="0">
                <a:solidFill>
                  <a:schemeClr val="tx1">
                    <a:lumMod val="95000"/>
                  </a:schemeClr>
                </a:solidFill>
                <a:latin typeface="Times New Roman" panose="02020603050405020304" pitchFamily="18" charset="0"/>
                <a:cs typeface="Times New Roman" panose="02020603050405020304" pitchFamily="18" charset="0"/>
              </a:rPr>
              <a:t>System Requirements Specification</a:t>
            </a:r>
            <a:endParaRPr lang="en-US" dirty="0">
              <a:solidFill>
                <a:schemeClr val="tx1">
                  <a:lumMod val="95000"/>
                </a:schemeClr>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US" dirty="0">
                <a:solidFill>
                  <a:schemeClr val="tx1">
                    <a:lumMod val="95000"/>
                  </a:schemeClr>
                </a:solidFill>
                <a:latin typeface="Times New Roman" panose="02020603050405020304" pitchFamily="18" charset="0"/>
                <a:cs typeface="Times New Roman" panose="02020603050405020304" pitchFamily="18" charset="0"/>
              </a:rPr>
              <a:t>Modules</a:t>
            </a:r>
            <a:endParaRPr lang="en-US" dirty="0">
              <a:solidFill>
                <a:schemeClr val="tx1">
                  <a:lumMod val="95000"/>
                </a:schemeClr>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US" dirty="0">
                <a:solidFill>
                  <a:schemeClr val="tx1">
                    <a:lumMod val="95000"/>
                  </a:schemeClr>
                </a:solidFill>
                <a:latin typeface="Times New Roman" panose="02020603050405020304" pitchFamily="18" charset="0"/>
                <a:cs typeface="Times New Roman" panose="02020603050405020304" pitchFamily="18" charset="0"/>
              </a:rPr>
              <a:t>UML Diagrams</a:t>
            </a:r>
            <a:endParaRPr lang="en-US" dirty="0">
              <a:solidFill>
                <a:schemeClr val="tx1">
                  <a:lumMod val="95000"/>
                </a:schemeClr>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US" dirty="0">
                <a:solidFill>
                  <a:schemeClr val="tx1">
                    <a:lumMod val="95000"/>
                  </a:schemeClr>
                </a:solidFill>
                <a:latin typeface="Times New Roman" panose="02020603050405020304" pitchFamily="18" charset="0"/>
                <a:cs typeface="Times New Roman" panose="02020603050405020304" pitchFamily="18" charset="0"/>
              </a:rPr>
              <a:t>Screenshots</a:t>
            </a:r>
            <a:endParaRPr lang="en-US" dirty="0">
              <a:solidFill>
                <a:schemeClr val="tx1">
                  <a:lumMod val="95000"/>
                </a:schemeClr>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r>
              <a:rPr lang="en-US" dirty="0">
                <a:solidFill>
                  <a:schemeClr val="tx1">
                    <a:lumMod val="95000"/>
                  </a:schemeClr>
                </a:solidFill>
                <a:latin typeface="Times New Roman" panose="02020603050405020304" pitchFamily="18" charset="0"/>
                <a:cs typeface="Times New Roman" panose="02020603050405020304" pitchFamily="18" charset="0"/>
              </a:rPr>
              <a:t>Conclusion</a:t>
            </a:r>
            <a:endParaRPr lang="en-US" dirty="0">
              <a:solidFill>
                <a:schemeClr val="tx1">
                  <a:lumMod val="95000"/>
                </a:schemeClr>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endParaRPr lang="en-US" dirty="0"/>
          </a:p>
          <a:p>
            <a:pPr marL="342900" indent="-342900" algn="l">
              <a:buFont typeface="Wingdings" panose="05000000000000000000" pitchFamily="2" charset="2"/>
              <a:buChar char="§"/>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934" y="456107"/>
            <a:ext cx="9226704" cy="763094"/>
          </a:xfrm>
        </p:spPr>
        <p:txBody>
          <a:bodyPr>
            <a:normAutofit/>
          </a:bodyPr>
          <a:lstStyle/>
          <a:p>
            <a:r>
              <a:rPr lang="en-US" sz="3200" b="1" dirty="0">
                <a:solidFill>
                  <a:srgbClr val="FFFFFF"/>
                </a:solidFill>
                <a:effectLst/>
                <a:latin typeface="TimesNewRomanPS-BoldMT"/>
              </a:rPr>
              <a:t>COLLABORATION DIAGRAM FOR SYSTEM</a:t>
            </a:r>
            <a:endParaRPr lang="en-US" sz="3200" dirty="0"/>
          </a:p>
        </p:txBody>
      </p:sp>
      <p:pic>
        <p:nvPicPr>
          <p:cNvPr id="4" name="Picture 3"/>
          <p:cNvPicPr>
            <a:picLocks noChangeAspect="1"/>
          </p:cNvPicPr>
          <p:nvPr/>
        </p:nvPicPr>
        <p:blipFill>
          <a:blip r:embed="rId1"/>
          <a:stretch>
            <a:fillRect/>
          </a:stretch>
        </p:blipFill>
        <p:spPr>
          <a:xfrm>
            <a:off x="2156862" y="1618997"/>
            <a:ext cx="8196505" cy="411320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599" y="357783"/>
            <a:ext cx="8534400" cy="792591"/>
          </a:xfrm>
        </p:spPr>
        <p:txBody>
          <a:bodyPr>
            <a:normAutofit/>
          </a:bodyPr>
          <a:lstStyle/>
          <a:p>
            <a:r>
              <a:rPr lang="en-US" sz="3200" b="1" dirty="0">
                <a:solidFill>
                  <a:srgbClr val="FFFFFF"/>
                </a:solidFill>
                <a:effectLst/>
                <a:latin typeface="TimesNewRomanPS-BoldMT"/>
              </a:rPr>
              <a:t>ACTIVITY DIAGRAM FOR SYSTEM</a:t>
            </a:r>
            <a:endParaRPr lang="en-US" sz="3200" dirty="0"/>
          </a:p>
        </p:txBody>
      </p:sp>
      <p:pic>
        <p:nvPicPr>
          <p:cNvPr id="4" name="Picture 3"/>
          <p:cNvPicPr>
            <a:picLocks noChangeAspect="1"/>
          </p:cNvPicPr>
          <p:nvPr/>
        </p:nvPicPr>
        <p:blipFill>
          <a:blip r:embed="rId1"/>
          <a:stretch>
            <a:fillRect/>
          </a:stretch>
        </p:blipFill>
        <p:spPr>
          <a:xfrm>
            <a:off x="3657259" y="1287698"/>
            <a:ext cx="4877481" cy="527893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9451" y="2255409"/>
            <a:ext cx="8534400" cy="1507067"/>
          </a:xfrm>
        </p:spPr>
        <p:txBody>
          <a:bodyPr>
            <a:normAutofit/>
          </a:bodyPr>
          <a:lstStyle/>
          <a:p>
            <a:pPr algn="ctr"/>
            <a:r>
              <a:rPr lang="en-US" b="1" dirty="0">
                <a:solidFill>
                  <a:srgbClr val="FFFFFF"/>
                </a:solidFill>
                <a:effectLst/>
                <a:latin typeface="TimesNewRomanPS-BoldMT"/>
              </a:rPr>
              <a:t>SCREENSHOTS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742203" y="1944333"/>
            <a:ext cx="10707594" cy="245068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981369" y="1004903"/>
            <a:ext cx="8077031" cy="509109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2100227" y="540938"/>
            <a:ext cx="7722198" cy="577612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332049" y="2147708"/>
            <a:ext cx="9783540" cy="2562583"/>
          </a:xfrm>
          <a:prstGeom prst="rect">
            <a:avLst/>
          </a:prstGeom>
        </p:spPr>
      </p:pic>
      <p:pic>
        <p:nvPicPr>
          <p:cNvPr id="5" name="Picture 4"/>
          <p:cNvPicPr>
            <a:picLocks noChangeAspect="1"/>
          </p:cNvPicPr>
          <p:nvPr/>
        </p:nvPicPr>
        <p:blipFill>
          <a:blip r:embed="rId2"/>
          <a:stretch>
            <a:fillRect/>
          </a:stretch>
        </p:blipFill>
        <p:spPr>
          <a:xfrm>
            <a:off x="1332049" y="223389"/>
            <a:ext cx="9783540" cy="192431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3595338" y="2015613"/>
            <a:ext cx="5224197" cy="236602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1366684" y="1190337"/>
            <a:ext cx="9212826" cy="4477326"/>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rcRect l="1532" t="2806" r="2401" b="3205"/>
          <a:stretch>
            <a:fillRect/>
          </a:stretch>
        </p:blipFill>
        <p:spPr>
          <a:xfrm>
            <a:off x="1160206" y="511277"/>
            <a:ext cx="9783098" cy="581086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4650" y="315451"/>
            <a:ext cx="8534401" cy="736600"/>
          </a:xfrm>
        </p:spPr>
        <p:txBody>
          <a:bodyPr>
            <a:normAutofit/>
          </a:bodyPr>
          <a:lstStyle/>
          <a:p>
            <a:pPr algn="ctr"/>
            <a:r>
              <a:rPr lang="en-US" dirty="0"/>
              <a:t>ABSTRACT</a:t>
            </a:r>
            <a:endParaRPr lang="en-US" dirty="0"/>
          </a:p>
        </p:txBody>
      </p:sp>
      <p:sp>
        <p:nvSpPr>
          <p:cNvPr id="3" name="Text Placeholder 2"/>
          <p:cNvSpPr>
            <a:spLocks noGrp="1"/>
          </p:cNvSpPr>
          <p:nvPr>
            <p:ph type="body" idx="1"/>
          </p:nvPr>
        </p:nvSpPr>
        <p:spPr>
          <a:xfrm>
            <a:off x="1529787" y="1860754"/>
            <a:ext cx="8534400" cy="3684639"/>
          </a:xfrm>
        </p:spPr>
        <p:txBody>
          <a:bodyPr>
            <a:normAutofit fontScale="70000" lnSpcReduction="20000"/>
          </a:bodyPr>
          <a:lstStyle/>
          <a:p>
            <a:pPr algn="just">
              <a:lnSpc>
                <a:spcPct val="170000"/>
              </a:lnSpc>
            </a:pPr>
            <a:r>
              <a:rPr lang="en-US" sz="2600" dirty="0">
                <a:solidFill>
                  <a:schemeClr val="tx1">
                    <a:lumMod val="95000"/>
                  </a:schemeClr>
                </a:solidFill>
                <a:effectLst/>
                <a:latin typeface="Times New Roman" panose="02020603050405020304" pitchFamily="18" charset="0"/>
              </a:rPr>
              <a:t>	This project is UPI Fraud detection which is used to </a:t>
            </a:r>
            <a:r>
              <a:rPr lang="en-US" sz="2600" dirty="0">
                <a:solidFill>
                  <a:schemeClr val="tx1">
                    <a:lumMod val="95000"/>
                  </a:schemeClr>
                </a:solidFill>
                <a:latin typeface="Times New Roman" panose="02020603050405020304" pitchFamily="18" charset="0"/>
              </a:rPr>
              <a:t>reduce the </a:t>
            </a:r>
            <a:r>
              <a:rPr lang="en-US" sz="2600" dirty="0" err="1">
                <a:solidFill>
                  <a:schemeClr val="tx1">
                    <a:lumMod val="95000"/>
                  </a:schemeClr>
                </a:solidFill>
                <a:latin typeface="Times New Roman" panose="02020603050405020304" pitchFamily="18" charset="0"/>
              </a:rPr>
              <a:t>upi</a:t>
            </a:r>
            <a:r>
              <a:rPr lang="en-US" sz="2600" dirty="0">
                <a:solidFill>
                  <a:schemeClr val="tx1">
                    <a:lumMod val="95000"/>
                  </a:schemeClr>
                </a:solidFill>
                <a:latin typeface="Times New Roman" panose="02020603050405020304" pitchFamily="18" charset="0"/>
              </a:rPr>
              <a:t> </a:t>
            </a:r>
            <a:r>
              <a:rPr lang="en-US" sz="2600">
                <a:solidFill>
                  <a:schemeClr val="tx1">
                    <a:lumMod val="95000"/>
                  </a:schemeClr>
                </a:solidFill>
                <a:latin typeface="Times New Roman" panose="02020603050405020304" pitchFamily="18" charset="0"/>
              </a:rPr>
              <a:t>fraud. </a:t>
            </a:r>
            <a:r>
              <a:rPr lang="en-US" sz="2600">
                <a:solidFill>
                  <a:schemeClr val="tx1">
                    <a:lumMod val="95000"/>
                  </a:schemeClr>
                </a:solidFill>
                <a:effectLst/>
                <a:latin typeface="Times New Roman" panose="02020603050405020304" pitchFamily="18" charset="0"/>
              </a:rPr>
              <a:t>Increase </a:t>
            </a:r>
            <a:r>
              <a:rPr lang="en-US" sz="2600" dirty="0">
                <a:solidFill>
                  <a:schemeClr val="tx1">
                    <a:lumMod val="95000"/>
                  </a:schemeClr>
                </a:solidFill>
                <a:effectLst/>
                <a:latin typeface="Times New Roman" panose="02020603050405020304" pitchFamily="18" charset="0"/>
              </a:rPr>
              <a:t>in UPI usage for online payments, cases of fraud associated with it are also rising. People can use UPIs for online transactions as it provides an efficient and easy-to-use facility. With the increase in usage of UPIs, the capacity of UPI misuse has also enhanced. UPI frauds cause significant financial losses for both UPI holders and financial companies.</a:t>
            </a:r>
            <a:r>
              <a:rPr lang="en-US" sz="2600" kern="100" dirty="0">
                <a:solidFill>
                  <a:schemeClr val="tx1">
                    <a:lumMod val="95000"/>
                  </a:schemeClr>
                </a:solidFill>
                <a:effectLst/>
                <a:latin typeface="Times New Roman" panose="02020603050405020304" pitchFamily="18" charset="0"/>
                <a:ea typeface="SimSun" panose="02010600030101010101" pitchFamily="2" charset="-122"/>
              </a:rPr>
              <a:t> </a:t>
            </a:r>
            <a:r>
              <a:rPr lang="en-US" sz="2600" dirty="0">
                <a:solidFill>
                  <a:schemeClr val="tx1">
                    <a:lumMod val="95000"/>
                  </a:schemeClr>
                </a:solidFill>
                <a:effectLst/>
                <a:latin typeface="Times New Roman" panose="02020603050405020304" pitchFamily="18" charset="0"/>
              </a:rPr>
              <a:t>To detect counterfeit transactions, three machine-learning algorithms were presented and implemented. The classification and prediction accuracy is not high. The existing UPI fraud detection have drawbacks ,such as low prediction accuracy.</a:t>
            </a:r>
            <a:endParaRPr lang="en-US" sz="2600" dirty="0">
              <a:solidFill>
                <a:schemeClr val="tx1">
                  <a:lumMod val="95000"/>
                </a:schemeClr>
              </a:solidFill>
              <a:effectLst/>
              <a:latin typeface="Times New Roman" panose="02020603050405020304" pitchFamily="18" charset="0"/>
            </a:endParaRP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rcRect l="1774" t="2395" r="2500" b="3598"/>
          <a:stretch>
            <a:fillRect/>
          </a:stretch>
        </p:blipFill>
        <p:spPr>
          <a:xfrm>
            <a:off x="216310" y="511277"/>
            <a:ext cx="11670890" cy="5761704"/>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rcRect l="2999" t="4390" r="2714" b="4313"/>
          <a:stretch>
            <a:fillRect/>
          </a:stretch>
        </p:blipFill>
        <p:spPr>
          <a:xfrm>
            <a:off x="1229032" y="530941"/>
            <a:ext cx="9763433" cy="5801033"/>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5928" y="5844185"/>
            <a:ext cx="8534400" cy="851584"/>
          </a:xfrm>
        </p:spPr>
        <p:txBody>
          <a:bodyPr>
            <a:normAutofit/>
          </a:bodyPr>
          <a:lstStyle/>
          <a:p>
            <a:pPr algn="ctr"/>
            <a:r>
              <a:rPr lang="en-US" sz="1800" b="1" dirty="0"/>
              <a:t>User interface</a:t>
            </a:r>
            <a:endParaRPr lang="en-US" sz="1800" b="1" dirty="0"/>
          </a:p>
        </p:txBody>
      </p:sp>
      <p:pic>
        <p:nvPicPr>
          <p:cNvPr id="5" name="Picture 4"/>
          <p:cNvPicPr>
            <a:picLocks noChangeAspect="1"/>
          </p:cNvPicPr>
          <p:nvPr/>
        </p:nvPicPr>
        <p:blipFill>
          <a:blip r:embed="rId1"/>
          <a:stretch>
            <a:fillRect/>
          </a:stretch>
        </p:blipFill>
        <p:spPr>
          <a:xfrm>
            <a:off x="631549" y="348466"/>
            <a:ext cx="10928902" cy="616106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8716" y="6037007"/>
            <a:ext cx="8534400" cy="353961"/>
          </a:xfrm>
        </p:spPr>
        <p:txBody>
          <a:bodyPr>
            <a:noAutofit/>
          </a:bodyPr>
          <a:lstStyle/>
          <a:p>
            <a:pPr algn="ctr"/>
            <a:r>
              <a:rPr lang="en-US" sz="1800" dirty="0"/>
              <a:t>Adding input</a:t>
            </a:r>
            <a:endParaRPr lang="en-US" sz="1800" dirty="0"/>
          </a:p>
        </p:txBody>
      </p:sp>
      <p:pic>
        <p:nvPicPr>
          <p:cNvPr id="5" name="Picture 4"/>
          <p:cNvPicPr>
            <a:picLocks noChangeAspect="1"/>
          </p:cNvPicPr>
          <p:nvPr/>
        </p:nvPicPr>
        <p:blipFill>
          <a:blip r:embed="rId1"/>
          <a:stretch>
            <a:fillRect/>
          </a:stretch>
        </p:blipFill>
        <p:spPr>
          <a:xfrm>
            <a:off x="589280" y="267030"/>
            <a:ext cx="11247120" cy="632394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501445" y="462915"/>
            <a:ext cx="10628671" cy="593189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371887" y="210492"/>
            <a:ext cx="11448225" cy="6437016"/>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8675" y="591877"/>
            <a:ext cx="5709921" cy="892794"/>
          </a:xfrm>
        </p:spPr>
        <p:txBody>
          <a:bodyPr/>
          <a:lstStyle/>
          <a:p>
            <a:r>
              <a:rPr lang="en-US" b="1" dirty="0"/>
              <a:t>CONCLUSION</a:t>
            </a:r>
            <a:endParaRPr lang="en-US" b="1" dirty="0"/>
          </a:p>
        </p:txBody>
      </p:sp>
      <p:sp>
        <p:nvSpPr>
          <p:cNvPr id="3" name="Text Placeholder 2"/>
          <p:cNvSpPr>
            <a:spLocks noGrp="1"/>
          </p:cNvSpPr>
          <p:nvPr>
            <p:ph type="body" idx="1"/>
          </p:nvPr>
        </p:nvSpPr>
        <p:spPr>
          <a:xfrm>
            <a:off x="1008675" y="1777181"/>
            <a:ext cx="8816045" cy="3231700"/>
          </a:xfrm>
        </p:spPr>
        <p:txBody>
          <a:bodyPr>
            <a:noAutofit/>
          </a:bodyPr>
          <a:lstStyle/>
          <a:p>
            <a:pPr algn="just">
              <a:lnSpc>
                <a:spcPct val="150000"/>
              </a:lnSpc>
            </a:pPr>
            <a:r>
              <a:rPr lang="en-US" sz="18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	</a:t>
            </a:r>
            <a:r>
              <a:rPr lang="en-US" dirty="0">
                <a:solidFill>
                  <a:schemeClr val="tx1"/>
                </a:solidFill>
                <a:effectLst/>
                <a:latin typeface="Times New Roman" panose="02020603050405020304" pitchFamily="18" charset="0"/>
                <a:cs typeface="Times New Roman" panose="02020603050405020304" pitchFamily="18" charset="0"/>
              </a:rPr>
              <a:t>In conclusion, developing and putting into action a UPI fraud detection system is a crucial step to make Unified Payments Interface transactions safer and more trustworthy. As digital payments become more widespread, it's essential to safeguard users and financial institutions from fraud. The proposed system, using advanced machine learning, aims not only to spot unusual transactions but also to adapt to new fraud patterns. By </a:t>
            </a:r>
            <a:r>
              <a:rPr lang="en-US" dirty="0" err="1">
                <a:solidFill>
                  <a:schemeClr val="tx1"/>
                </a:solidFill>
                <a:effectLst/>
                <a:latin typeface="Times New Roman" panose="02020603050405020304" pitchFamily="18" charset="0"/>
                <a:cs typeface="Times New Roman" panose="02020603050405020304" pitchFamily="18" charset="0"/>
              </a:rPr>
              <a:t>analysing</a:t>
            </a:r>
            <a:r>
              <a:rPr lang="en-US" dirty="0">
                <a:solidFill>
                  <a:schemeClr val="tx1"/>
                </a:solidFill>
                <a:effectLst/>
                <a:latin typeface="Times New Roman" panose="02020603050405020304" pitchFamily="18" charset="0"/>
                <a:cs typeface="Times New Roman" panose="02020603050405020304" pitchFamily="18" charset="0"/>
              </a:rPr>
              <a:t> past transaction data, the system intends </a:t>
            </a:r>
            <a:r>
              <a:rPr lang="en-US" dirty="0">
                <a:solidFill>
                  <a:schemeClr val="tx1"/>
                </a:solidFill>
                <a:latin typeface="Times New Roman" panose="02020603050405020304" pitchFamily="18" charset="0"/>
                <a:cs typeface="Times New Roman" panose="02020603050405020304" pitchFamily="18" charset="0"/>
              </a:rPr>
              <a:t>t</a:t>
            </a:r>
            <a:r>
              <a:rPr lang="en-US" dirty="0">
                <a:solidFill>
                  <a:schemeClr val="tx1"/>
                </a:solidFill>
                <a:effectLst/>
                <a:latin typeface="Times New Roman" panose="02020603050405020304" pitchFamily="18" charset="0"/>
                <a:cs typeface="Times New Roman" panose="02020603050405020304" pitchFamily="18" charset="0"/>
              </a:rPr>
              <a:t>o identify subtle signs of fraud, strengthening the overall security of UPI transactions. </a:t>
            </a:r>
            <a:endParaRPr lang="en-US" dirty="0">
              <a:solidFill>
                <a:schemeClr val="tx1"/>
              </a:solidFill>
              <a:effectLst/>
              <a:latin typeface="Times New Roman" panose="02020603050405020304" pitchFamily="18" charset="0"/>
              <a:cs typeface="Times New Roman" panose="02020603050405020304" pitchFamily="18" charset="0"/>
            </a:endParaRPr>
          </a:p>
          <a:p>
            <a:pPr indent="457200" algn="ctr">
              <a:lnSpc>
                <a:spcPct val="150000"/>
              </a:lnSpc>
            </a:pPr>
            <a:r>
              <a:rPr lang="en-US" sz="1800" b="1" cap="all" dirty="0">
                <a:effectLst/>
                <a:latin typeface="Times New Roman" panose="02020603050405020304" pitchFamily="18" charset="0"/>
              </a:rPr>
              <a:t> </a:t>
            </a:r>
            <a:endParaRPr lang="en-US" sz="1800" b="1" cap="all" dirty="0">
              <a:effectLst/>
              <a:latin typeface="Times New Roman" panose="02020603050405020304" pitchFamily="18" charset="0"/>
            </a:endParaRPr>
          </a:p>
        </p:txBody>
      </p:sp>
      <p:sp>
        <p:nvSpPr>
          <p:cNvPr id="4" name="Text Box 3"/>
          <p:cNvSpPr txBox="1"/>
          <p:nvPr/>
        </p:nvSpPr>
        <p:spPr>
          <a:xfrm>
            <a:off x="4439920" y="1166495"/>
            <a:ext cx="4064000" cy="368300"/>
          </a:xfrm>
          <a:prstGeom prst="rect">
            <a:avLst/>
          </a:prstGeom>
          <a:noFill/>
        </p:spPr>
        <p:txBody>
          <a:bodyPr wrap="square" rtlCol="0">
            <a:spAutoFit/>
          </a:bodyPr>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85364" y="2185219"/>
            <a:ext cx="8534400" cy="3340510"/>
          </a:xfrm>
        </p:spPr>
        <p:txBody>
          <a:bodyPr>
            <a:normAutofit/>
          </a:bodyPr>
          <a:lstStyle/>
          <a:p>
            <a:pPr algn="ctr"/>
            <a:r>
              <a:rPr lang="en-US" sz="9600" dirty="0">
                <a:solidFill>
                  <a:schemeClr val="tx1"/>
                </a:solidFill>
                <a:latin typeface="Brush Script MT" panose="03060802040406070304" pitchFamily="66" charset="0"/>
              </a:rPr>
              <a:t>Thank you</a:t>
            </a:r>
            <a:endParaRPr lang="en-US" sz="9600" dirty="0">
              <a:solidFill>
                <a:schemeClr val="tx1"/>
              </a:solidFill>
              <a:latin typeface="Brush Script MT" panose="03060802040406070304" pitchFamily="66"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244" y="667058"/>
            <a:ext cx="9733512" cy="738955"/>
          </a:xfrm>
        </p:spPr>
        <p:txBody>
          <a:bodyPr>
            <a:normAutofit/>
          </a:bodyPr>
          <a:lstStyle/>
          <a:p>
            <a:pPr algn="ctr"/>
            <a:r>
              <a:rPr lang="en-US" dirty="0"/>
              <a:t>EXISTING SYSTEM</a:t>
            </a:r>
            <a:endParaRPr lang="en-US" dirty="0"/>
          </a:p>
        </p:txBody>
      </p:sp>
      <p:sp>
        <p:nvSpPr>
          <p:cNvPr id="3" name="Text Placeholder 2"/>
          <p:cNvSpPr>
            <a:spLocks noGrp="1"/>
          </p:cNvSpPr>
          <p:nvPr>
            <p:ph type="body" idx="1"/>
          </p:nvPr>
        </p:nvSpPr>
        <p:spPr>
          <a:xfrm>
            <a:off x="1101425" y="1927121"/>
            <a:ext cx="9733512" cy="4001730"/>
          </a:xfrm>
        </p:spPr>
        <p:txBody>
          <a:bodyPr>
            <a:normAutofit/>
          </a:bodyPr>
          <a:lstStyle/>
          <a:p>
            <a:pPr marL="679450" marR="135890" algn="just">
              <a:lnSpc>
                <a:spcPct val="160000"/>
              </a:lnSpc>
            </a:pPr>
            <a:r>
              <a:rPr lang="en-US" sz="2100" dirty="0">
                <a:solidFill>
                  <a:schemeClr val="tx1">
                    <a:lumMod val="95000"/>
                  </a:schemeClr>
                </a:solidFill>
                <a:effectLst/>
                <a:latin typeface="Times New Roman" panose="02020603050405020304" pitchFamily="18" charset="0"/>
              </a:rPr>
              <a:t> 		In existing method, the classification and prediction accuracy is not high. The existing UPI fraud detection have drawbacks ,such as low prediction accuracy. To detect counterfeit transactions, three machine-learning algorithms were presented and</a:t>
            </a:r>
            <a:r>
              <a:rPr lang="en-US" sz="2100" spc="5" dirty="0">
                <a:solidFill>
                  <a:schemeClr val="tx1">
                    <a:lumMod val="95000"/>
                  </a:schemeClr>
                </a:solidFill>
                <a:effectLst/>
                <a:latin typeface="Times New Roman" panose="02020603050405020304" pitchFamily="18" charset="0"/>
              </a:rPr>
              <a:t> </a:t>
            </a:r>
            <a:r>
              <a:rPr lang="en-US" sz="2100" dirty="0">
                <a:solidFill>
                  <a:schemeClr val="tx1">
                    <a:lumMod val="95000"/>
                  </a:schemeClr>
                </a:solidFill>
                <a:effectLst/>
                <a:latin typeface="Times New Roman" panose="02020603050405020304" pitchFamily="18" charset="0"/>
              </a:rPr>
              <a:t>implemented. There are many measures used to evaluate the performance of classifiers or</a:t>
            </a:r>
            <a:r>
              <a:rPr lang="en-US" sz="2100" spc="5" dirty="0">
                <a:solidFill>
                  <a:schemeClr val="tx1">
                    <a:lumMod val="95000"/>
                  </a:schemeClr>
                </a:solidFill>
                <a:effectLst/>
                <a:latin typeface="Times New Roman" panose="02020603050405020304" pitchFamily="18" charset="0"/>
              </a:rPr>
              <a:t> </a:t>
            </a:r>
            <a:r>
              <a:rPr lang="en-US" sz="2100" dirty="0">
                <a:solidFill>
                  <a:schemeClr val="tx1">
                    <a:lumMod val="95000"/>
                  </a:schemeClr>
                </a:solidFill>
                <a:effectLst/>
                <a:latin typeface="Times New Roman" panose="02020603050405020304" pitchFamily="18" charset="0"/>
              </a:rPr>
              <a:t>predictors, such as the Gradient Boost Classifier, Vector Machine, Random Forest, and Decision</a:t>
            </a:r>
            <a:r>
              <a:rPr lang="en-US" sz="2100" spc="5" dirty="0">
                <a:solidFill>
                  <a:schemeClr val="tx1">
                    <a:lumMod val="95000"/>
                  </a:schemeClr>
                </a:solidFill>
                <a:effectLst/>
                <a:latin typeface="Times New Roman" panose="02020603050405020304" pitchFamily="18" charset="0"/>
              </a:rPr>
              <a:t> </a:t>
            </a:r>
            <a:r>
              <a:rPr lang="en-US" sz="2100" dirty="0">
                <a:solidFill>
                  <a:schemeClr val="tx1">
                    <a:lumMod val="95000"/>
                  </a:schemeClr>
                </a:solidFill>
                <a:effectLst/>
                <a:latin typeface="Times New Roman" panose="02020603050405020304" pitchFamily="18" charset="0"/>
              </a:rPr>
              <a:t>Tree.</a:t>
            </a:r>
            <a:r>
              <a:rPr lang="en-US" sz="2100" spc="-35" dirty="0">
                <a:solidFill>
                  <a:schemeClr val="tx1">
                    <a:lumMod val="95000"/>
                  </a:schemeClr>
                </a:solidFill>
                <a:effectLst/>
                <a:latin typeface="Times New Roman" panose="02020603050405020304" pitchFamily="18" charset="0"/>
              </a:rPr>
              <a:t> </a:t>
            </a:r>
            <a:r>
              <a:rPr lang="en-US" sz="2100" dirty="0">
                <a:solidFill>
                  <a:schemeClr val="tx1">
                    <a:lumMod val="95000"/>
                  </a:schemeClr>
                </a:solidFill>
                <a:effectLst/>
                <a:latin typeface="Times New Roman" panose="02020603050405020304" pitchFamily="18" charset="0"/>
              </a:rPr>
              <a:t>These</a:t>
            </a:r>
            <a:r>
              <a:rPr lang="en-US" sz="2100" spc="-15" dirty="0">
                <a:solidFill>
                  <a:schemeClr val="tx1">
                    <a:lumMod val="95000"/>
                  </a:schemeClr>
                </a:solidFill>
                <a:effectLst/>
                <a:latin typeface="Times New Roman" panose="02020603050405020304" pitchFamily="18" charset="0"/>
              </a:rPr>
              <a:t> </a:t>
            </a:r>
            <a:r>
              <a:rPr lang="en-US" sz="2100" dirty="0">
                <a:solidFill>
                  <a:schemeClr val="tx1">
                    <a:lumMod val="95000"/>
                  </a:schemeClr>
                </a:solidFill>
                <a:effectLst/>
                <a:latin typeface="Times New Roman" panose="02020603050405020304" pitchFamily="18" charset="0"/>
              </a:rPr>
              <a:t>metrics</a:t>
            </a:r>
            <a:r>
              <a:rPr lang="en-US" sz="2100" spc="-5" dirty="0">
                <a:solidFill>
                  <a:schemeClr val="tx1">
                    <a:lumMod val="95000"/>
                  </a:schemeClr>
                </a:solidFill>
                <a:effectLst/>
                <a:latin typeface="Times New Roman" panose="02020603050405020304" pitchFamily="18" charset="0"/>
              </a:rPr>
              <a:t> </a:t>
            </a:r>
            <a:r>
              <a:rPr lang="en-US" sz="2100" dirty="0">
                <a:solidFill>
                  <a:schemeClr val="tx1">
                    <a:lumMod val="95000"/>
                  </a:schemeClr>
                </a:solidFill>
                <a:effectLst/>
                <a:latin typeface="Times New Roman" panose="02020603050405020304" pitchFamily="18" charset="0"/>
              </a:rPr>
              <a:t>are</a:t>
            </a:r>
            <a:r>
              <a:rPr lang="en-US" sz="2100" spc="-20" dirty="0">
                <a:solidFill>
                  <a:schemeClr val="tx1">
                    <a:lumMod val="95000"/>
                  </a:schemeClr>
                </a:solidFill>
                <a:effectLst/>
                <a:latin typeface="Times New Roman" panose="02020603050405020304" pitchFamily="18" charset="0"/>
              </a:rPr>
              <a:t> </a:t>
            </a:r>
            <a:r>
              <a:rPr lang="en-US" sz="2100" dirty="0">
                <a:solidFill>
                  <a:schemeClr val="tx1">
                    <a:lumMod val="95000"/>
                  </a:schemeClr>
                </a:solidFill>
                <a:effectLst/>
                <a:latin typeface="Times New Roman" panose="02020603050405020304" pitchFamily="18" charset="0"/>
              </a:rPr>
              <a:t>either</a:t>
            </a:r>
            <a:r>
              <a:rPr lang="en-US" sz="2100" spc="-10" dirty="0">
                <a:solidFill>
                  <a:schemeClr val="tx1">
                    <a:lumMod val="95000"/>
                  </a:schemeClr>
                </a:solidFill>
                <a:effectLst/>
                <a:latin typeface="Times New Roman" panose="02020603050405020304" pitchFamily="18" charset="0"/>
              </a:rPr>
              <a:t> </a:t>
            </a:r>
            <a:r>
              <a:rPr lang="en-US" sz="2100" dirty="0">
                <a:solidFill>
                  <a:schemeClr val="tx1">
                    <a:lumMod val="95000"/>
                  </a:schemeClr>
                </a:solidFill>
                <a:effectLst/>
                <a:latin typeface="Times New Roman" panose="02020603050405020304" pitchFamily="18" charset="0"/>
              </a:rPr>
              <a:t>prevalence</a:t>
            </a:r>
            <a:r>
              <a:rPr lang="en-US" sz="2100" spc="-10" dirty="0">
                <a:solidFill>
                  <a:schemeClr val="tx1">
                    <a:lumMod val="95000"/>
                  </a:schemeClr>
                </a:solidFill>
                <a:effectLst/>
                <a:latin typeface="Times New Roman" panose="02020603050405020304" pitchFamily="18" charset="0"/>
              </a:rPr>
              <a:t> </a:t>
            </a:r>
            <a:r>
              <a:rPr lang="en-US" sz="2100" dirty="0">
                <a:solidFill>
                  <a:schemeClr val="tx1">
                    <a:lumMod val="95000"/>
                  </a:schemeClr>
                </a:solidFill>
                <a:effectLst/>
                <a:latin typeface="Times New Roman" panose="02020603050405020304" pitchFamily="18" charset="0"/>
              </a:rPr>
              <a:t>dependent</a:t>
            </a:r>
            <a:r>
              <a:rPr lang="en-US" sz="2100" spc="-10" dirty="0">
                <a:solidFill>
                  <a:schemeClr val="tx1">
                    <a:lumMod val="95000"/>
                  </a:schemeClr>
                </a:solidFill>
                <a:effectLst/>
                <a:latin typeface="Times New Roman" panose="02020603050405020304" pitchFamily="18" charset="0"/>
              </a:rPr>
              <a:t> </a:t>
            </a:r>
            <a:r>
              <a:rPr lang="en-US" sz="2100" dirty="0">
                <a:solidFill>
                  <a:schemeClr val="tx1">
                    <a:lumMod val="95000"/>
                  </a:schemeClr>
                </a:solidFill>
                <a:effectLst/>
                <a:latin typeface="Times New Roman" panose="02020603050405020304" pitchFamily="18" charset="0"/>
              </a:rPr>
              <a:t>or</a:t>
            </a:r>
            <a:r>
              <a:rPr lang="en-US" sz="2100" spc="-10" dirty="0">
                <a:solidFill>
                  <a:schemeClr val="tx1">
                    <a:lumMod val="95000"/>
                  </a:schemeClr>
                </a:solidFill>
                <a:effectLst/>
                <a:latin typeface="Times New Roman" panose="02020603050405020304" pitchFamily="18" charset="0"/>
              </a:rPr>
              <a:t> </a:t>
            </a:r>
            <a:r>
              <a:rPr lang="en-US" sz="2100" dirty="0">
                <a:solidFill>
                  <a:schemeClr val="tx1">
                    <a:lumMod val="95000"/>
                  </a:schemeClr>
                </a:solidFill>
                <a:effectLst/>
                <a:latin typeface="Times New Roman" panose="02020603050405020304" pitchFamily="18" charset="0"/>
              </a:rPr>
              <a:t>prevalence-independent.</a:t>
            </a:r>
            <a:endParaRPr lang="en-US" sz="2100" dirty="0">
              <a:solidFill>
                <a:schemeClr val="tx1">
                  <a:lumMod val="95000"/>
                </a:schemeClr>
              </a:solidFill>
              <a:effectLst/>
              <a:latin typeface="Times New Roman" panose="02020603050405020304" pitchFamily="18" charset="0"/>
            </a:endParaRPr>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7"/>
            <a:ext cx="9733512" cy="650464"/>
          </a:xfrm>
        </p:spPr>
        <p:txBody>
          <a:bodyPr>
            <a:normAutofit/>
          </a:bodyPr>
          <a:lstStyle/>
          <a:p>
            <a:r>
              <a:rPr lang="en-US" dirty="0"/>
              <a:t>DISADVANTAGES</a:t>
            </a:r>
            <a:endParaRPr lang="en-US" dirty="0"/>
          </a:p>
        </p:txBody>
      </p:sp>
      <p:sp>
        <p:nvSpPr>
          <p:cNvPr id="6" name="Text Placeholder 5"/>
          <p:cNvSpPr>
            <a:spLocks noGrp="1"/>
          </p:cNvSpPr>
          <p:nvPr>
            <p:ph type="body" idx="1"/>
          </p:nvPr>
        </p:nvSpPr>
        <p:spPr>
          <a:xfrm>
            <a:off x="1351164" y="1422624"/>
            <a:ext cx="9611592" cy="5018816"/>
          </a:xfrm>
        </p:spPr>
        <p:txBody>
          <a:bodyPr>
            <a:normAutofit lnSpcReduction="10000"/>
          </a:bodyPr>
          <a:lstStyle/>
          <a:p>
            <a:pPr marL="342900" lvl="0" indent="-342900" algn="just">
              <a:lnSpc>
                <a:spcPct val="160000"/>
              </a:lnSpc>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Data Availability and Quality</a:t>
            </a:r>
            <a:r>
              <a:rPr lang="en-US"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a:t>
            </a:r>
            <a:endParaRPr lang="en-US"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60000"/>
              </a:lnSpc>
            </a:pPr>
            <a:r>
              <a:rPr lang="en-US" dirty="0">
                <a:solidFill>
                  <a:schemeClr val="tx1"/>
                </a:solidFill>
                <a:latin typeface="Times New Roman" panose="02020603050405020304" pitchFamily="18" charset="0"/>
                <a:cs typeface="Times New Roman" panose="02020603050405020304" pitchFamily="18" charset="0"/>
              </a:rPr>
              <a:t>		Fraudulent transactions are rare, leading to highly imbalanced datasets that make it challenging for machine learning models to identify patterns effectively. Inconsistent or noisy data can lead to inaccurate predictions</a:t>
            </a:r>
            <a:endParaRPr lang="en-US" dirty="0">
              <a:solidFill>
                <a:schemeClr val="tx1"/>
              </a:solidFill>
              <a:latin typeface="Times New Roman" panose="02020603050405020304" pitchFamily="18" charset="0"/>
              <a:cs typeface="Times New Roman" panose="02020603050405020304" pitchFamily="18" charset="0"/>
            </a:endParaRPr>
          </a:p>
          <a:p>
            <a:pPr marL="342900" lvl="0" indent="-342900" algn="just">
              <a:lnSpc>
                <a:spcPct val="160000"/>
              </a:lnSpc>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Lack of Real-Time Processing:</a:t>
            </a:r>
            <a:endParaRPr lang="en-US" sz="2000" b="1" dirty="0">
              <a:solidFill>
                <a:schemeClr val="tx1"/>
              </a:solidFill>
              <a:latin typeface="Times New Roman" panose="02020603050405020304" pitchFamily="18" charset="0"/>
              <a:cs typeface="Times New Roman" panose="02020603050405020304" pitchFamily="18" charset="0"/>
            </a:endParaRPr>
          </a:p>
          <a:p>
            <a:pPr lvl="0" algn="just">
              <a:lnSpc>
                <a:spcPct val="160000"/>
              </a:lnSpc>
            </a:pPr>
            <a:r>
              <a:rPr lang="en-US" b="1" dirty="0">
                <a:solidFill>
                  <a:schemeClr val="tx1"/>
                </a:solidFill>
                <a:latin typeface="Times New Roman" panose="02020603050405020304" pitchFamily="18" charset="0"/>
                <a:cs typeface="Times New Roman" panose="02020603050405020304" pitchFamily="18" charset="0"/>
              </a:rPr>
              <a:t>		</a:t>
            </a:r>
            <a:r>
              <a:rPr lang="en-US" dirty="0">
                <a:solidFill>
                  <a:schemeClr val="tx1"/>
                </a:solidFill>
                <a:latin typeface="Times New Roman" panose="02020603050405020304" pitchFamily="18" charset="0"/>
                <a:cs typeface="Times New Roman" panose="02020603050405020304" pitchFamily="18" charset="0"/>
              </a:rPr>
              <a:t>Many existing systems struggle with processing UPI transactions in real-time, which is crucial for preventing fraud before it occurs.</a:t>
            </a:r>
            <a:endParaRPr lang="en-US" dirty="0">
              <a:solidFill>
                <a:schemeClr val="tx1"/>
              </a:solidFill>
              <a:latin typeface="Times New Roman" panose="02020603050405020304" pitchFamily="18" charset="0"/>
              <a:cs typeface="Times New Roman" panose="02020603050405020304" pitchFamily="18" charset="0"/>
            </a:endParaRPr>
          </a:p>
          <a:p>
            <a:pPr marL="342900" lvl="0" indent="-342900" algn="just">
              <a:lnSpc>
                <a:spcPct val="160000"/>
              </a:lnSpc>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Scalability Issues:</a:t>
            </a:r>
            <a:endParaRPr lang="en-US" sz="2000" b="1" dirty="0">
              <a:solidFill>
                <a:schemeClr val="tx1"/>
              </a:solidFill>
              <a:latin typeface="Times New Roman" panose="02020603050405020304" pitchFamily="18" charset="0"/>
              <a:cs typeface="Times New Roman" panose="02020603050405020304" pitchFamily="18" charset="0"/>
            </a:endParaRPr>
          </a:p>
          <a:p>
            <a:pPr lvl="0" algn="just">
              <a:lnSpc>
                <a:spcPct val="160000"/>
              </a:lnSpc>
            </a:pPr>
            <a:r>
              <a:rPr lang="en-US" dirty="0">
                <a:solidFill>
                  <a:schemeClr val="tx1"/>
                </a:solidFill>
                <a:latin typeface="Times New Roman" panose="02020603050405020304" pitchFamily="18" charset="0"/>
                <a:cs typeface="Times New Roman" panose="02020603050405020304" pitchFamily="18" charset="0"/>
              </a:rPr>
              <a:t>		Handling the volume of UPI transactions efficiently while maintaining accuracy is a challenge, especially for systems that are not designed to scale.</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1257" y="332763"/>
            <a:ext cx="9733512" cy="630800"/>
          </a:xfrm>
        </p:spPr>
        <p:txBody>
          <a:bodyPr>
            <a:normAutofit fontScale="90000"/>
          </a:bodyPr>
          <a:lstStyle/>
          <a:p>
            <a:pPr algn="ctr"/>
            <a:r>
              <a:rPr lang="en-US" dirty="0"/>
              <a:t>PROPOSED SYSTEM</a:t>
            </a:r>
            <a:endParaRPr lang="en-US" dirty="0"/>
          </a:p>
        </p:txBody>
      </p:sp>
      <p:sp>
        <p:nvSpPr>
          <p:cNvPr id="3" name="Text Placeholder 2"/>
          <p:cNvSpPr>
            <a:spLocks noGrp="1"/>
          </p:cNvSpPr>
          <p:nvPr>
            <p:ph type="body" idx="1"/>
          </p:nvPr>
        </p:nvSpPr>
        <p:spPr>
          <a:xfrm>
            <a:off x="1229244" y="1243783"/>
            <a:ext cx="9733512" cy="5397910"/>
          </a:xfrm>
        </p:spPr>
        <p:txBody>
          <a:bodyPr>
            <a:noAutofit/>
          </a:bodyPr>
          <a:lstStyle/>
          <a:p>
            <a:pPr marL="679450" marR="0" algn="just">
              <a:lnSpc>
                <a:spcPct val="150000"/>
              </a:lnSpc>
            </a:pPr>
            <a:r>
              <a:rPr lang="en-US" dirty="0">
                <a:solidFill>
                  <a:schemeClr val="tx1">
                    <a:lumMod val="95000"/>
                  </a:schemeClr>
                </a:solidFill>
                <a:effectLst/>
                <a:latin typeface="Times New Roman" panose="02020603050405020304" pitchFamily="18" charset="0"/>
                <a:ea typeface="Times New Roman" panose="02020603050405020304" pitchFamily="18" charset="0"/>
              </a:rPr>
              <a:t>				This project uses</a:t>
            </a:r>
            <a:r>
              <a:rPr lang="en-US" spc="5" dirty="0">
                <a:solidFill>
                  <a:schemeClr val="tx1">
                    <a:lumMod val="95000"/>
                  </a:schemeClr>
                </a:solidFill>
                <a:effectLst/>
                <a:latin typeface="Times New Roman" panose="02020603050405020304" pitchFamily="18" charset="0"/>
                <a:ea typeface="Times New Roman" panose="02020603050405020304" pitchFamily="18" charset="0"/>
              </a:rPr>
              <a:t> </a:t>
            </a:r>
            <a:r>
              <a:rPr lang="en-US" dirty="0">
                <a:solidFill>
                  <a:schemeClr val="tx1">
                    <a:lumMod val="95000"/>
                  </a:schemeClr>
                </a:solidFill>
                <a:effectLst/>
                <a:latin typeface="Times New Roman" panose="02020603050405020304" pitchFamily="18" charset="0"/>
                <a:ea typeface="Times New Roman" panose="02020603050405020304" pitchFamily="18" charset="0"/>
              </a:rPr>
              <a:t>various </a:t>
            </a:r>
            <a:r>
              <a:rPr lang="en-US" dirty="0">
                <a:solidFill>
                  <a:schemeClr val="tx1">
                    <a:lumMod val="95000"/>
                  </a:schemeClr>
                </a:solidFill>
                <a:effectLst/>
                <a:latin typeface="Arial" panose="020B0604020202020204" pitchFamily="34" charset="0"/>
                <a:ea typeface="Times New Roman" panose="02020603050405020304" pitchFamily="18" charset="0"/>
              </a:rPr>
              <a:t> </a:t>
            </a:r>
            <a:r>
              <a:rPr lang="en-US" dirty="0">
                <a:solidFill>
                  <a:schemeClr val="tx1">
                    <a:lumMod val="95000"/>
                  </a:schemeClr>
                </a:solidFill>
                <a:effectLst/>
                <a:latin typeface="Times New Roman" panose="02020603050405020304" pitchFamily="18" charset="0"/>
                <a:ea typeface="Arial" panose="020B0604020202020204" pitchFamily="34" charset="0"/>
              </a:rPr>
              <a:t> machine learning algorithms like   Random Forests (RF), K-Nearest Neighbors (KNN), Convolutional Neural Network (CNN) to find the most effective and accuracy  model for fraud detection. Comparing all these algorithms, CNN gives the most accuracy.</a:t>
            </a:r>
            <a:r>
              <a:rPr lang="en-US" dirty="0">
                <a:solidFill>
                  <a:schemeClr val="tx1">
                    <a:lumMod val="95000"/>
                  </a:schemeClr>
                </a:solidFill>
                <a:effectLst/>
                <a:latin typeface="Times New Roman" panose="02020603050405020304" pitchFamily="18" charset="0"/>
                <a:ea typeface="Times New Roman" panose="02020603050405020304" pitchFamily="18" charset="0"/>
              </a:rPr>
              <a:t> This</a:t>
            </a:r>
            <a:r>
              <a:rPr lang="en-US" spc="-5" dirty="0">
                <a:solidFill>
                  <a:schemeClr val="tx1">
                    <a:lumMod val="95000"/>
                  </a:schemeClr>
                </a:solidFill>
                <a:effectLst/>
                <a:latin typeface="Times New Roman" panose="02020603050405020304" pitchFamily="18" charset="0"/>
                <a:ea typeface="Times New Roman" panose="02020603050405020304" pitchFamily="18" charset="0"/>
              </a:rPr>
              <a:t> </a:t>
            </a:r>
            <a:r>
              <a:rPr lang="en-US" dirty="0">
                <a:solidFill>
                  <a:schemeClr val="tx1">
                    <a:lumMod val="95000"/>
                  </a:schemeClr>
                </a:solidFill>
                <a:effectLst/>
                <a:latin typeface="Times New Roman" panose="02020603050405020304" pitchFamily="18" charset="0"/>
                <a:ea typeface="Times New Roman" panose="02020603050405020304" pitchFamily="18" charset="0"/>
              </a:rPr>
              <a:t>algorithm</a:t>
            </a:r>
            <a:r>
              <a:rPr lang="en-US" spc="-5" dirty="0">
                <a:solidFill>
                  <a:schemeClr val="tx1">
                    <a:lumMod val="95000"/>
                  </a:schemeClr>
                </a:solidFill>
                <a:effectLst/>
                <a:latin typeface="Times New Roman" panose="02020603050405020304" pitchFamily="18" charset="0"/>
                <a:ea typeface="Times New Roman" panose="02020603050405020304" pitchFamily="18" charset="0"/>
              </a:rPr>
              <a:t> </a:t>
            </a:r>
            <a:r>
              <a:rPr lang="en-US" dirty="0">
                <a:solidFill>
                  <a:schemeClr val="tx1">
                    <a:lumMod val="95000"/>
                  </a:schemeClr>
                </a:solidFill>
                <a:effectLst/>
                <a:latin typeface="Times New Roman" panose="02020603050405020304" pitchFamily="18" charset="0"/>
                <a:ea typeface="Times New Roman" panose="02020603050405020304" pitchFamily="18" charset="0"/>
              </a:rPr>
              <a:t>is a</a:t>
            </a:r>
            <a:r>
              <a:rPr lang="en-US" spc="-285" dirty="0">
                <a:solidFill>
                  <a:schemeClr val="tx1">
                    <a:lumMod val="95000"/>
                  </a:schemeClr>
                </a:solidFill>
                <a:effectLst/>
                <a:latin typeface="Times New Roman" panose="02020603050405020304" pitchFamily="18" charset="0"/>
                <a:ea typeface="Times New Roman" panose="02020603050405020304" pitchFamily="18" charset="0"/>
              </a:rPr>
              <a:t> </a:t>
            </a:r>
            <a:r>
              <a:rPr lang="en-US" dirty="0">
                <a:solidFill>
                  <a:schemeClr val="tx1">
                    <a:lumMod val="95000"/>
                  </a:schemeClr>
                </a:solidFill>
                <a:effectLst/>
                <a:latin typeface="Times New Roman" panose="02020603050405020304" pitchFamily="18" charset="0"/>
                <a:ea typeface="Times New Roman" panose="02020603050405020304" pitchFamily="18" charset="0"/>
              </a:rPr>
              <a:t>heuristic approach used to solve high complexity computational problems. The implementation of</a:t>
            </a:r>
            <a:r>
              <a:rPr lang="en-US" spc="5" dirty="0">
                <a:solidFill>
                  <a:schemeClr val="tx1">
                    <a:lumMod val="95000"/>
                  </a:schemeClr>
                </a:solidFill>
                <a:effectLst/>
                <a:latin typeface="Times New Roman" panose="02020603050405020304" pitchFamily="18" charset="0"/>
                <a:ea typeface="Times New Roman" panose="02020603050405020304" pitchFamily="18" charset="0"/>
              </a:rPr>
              <a:t> </a:t>
            </a:r>
            <a:r>
              <a:rPr lang="en-US" dirty="0">
                <a:solidFill>
                  <a:schemeClr val="tx1">
                    <a:lumMod val="95000"/>
                  </a:schemeClr>
                </a:solidFill>
                <a:effectLst/>
                <a:latin typeface="Times New Roman" panose="02020603050405020304" pitchFamily="18" charset="0"/>
                <a:ea typeface="Times New Roman" panose="02020603050405020304" pitchFamily="18" charset="0"/>
              </a:rPr>
              <a:t>an efficient fraud detection system is imperative for all UPI issuing companies and their clients to</a:t>
            </a:r>
            <a:r>
              <a:rPr lang="en-US" spc="5" dirty="0">
                <a:solidFill>
                  <a:schemeClr val="tx1">
                    <a:lumMod val="95000"/>
                  </a:schemeClr>
                </a:solidFill>
                <a:effectLst/>
                <a:latin typeface="Times New Roman" panose="02020603050405020304" pitchFamily="18" charset="0"/>
                <a:ea typeface="Times New Roman" panose="02020603050405020304" pitchFamily="18" charset="0"/>
              </a:rPr>
              <a:t> </a:t>
            </a:r>
            <a:r>
              <a:rPr lang="en-US" dirty="0">
                <a:solidFill>
                  <a:schemeClr val="tx1">
                    <a:lumMod val="95000"/>
                  </a:schemeClr>
                </a:solidFill>
                <a:effectLst/>
                <a:latin typeface="Times New Roman" panose="02020603050405020304" pitchFamily="18" charset="0"/>
                <a:ea typeface="Times New Roman" panose="02020603050405020304" pitchFamily="18" charset="0"/>
              </a:rPr>
              <a:t>minimize</a:t>
            </a:r>
            <a:r>
              <a:rPr lang="en-US" spc="-10" dirty="0">
                <a:solidFill>
                  <a:schemeClr val="tx1">
                    <a:lumMod val="95000"/>
                  </a:schemeClr>
                </a:solidFill>
                <a:effectLst/>
                <a:latin typeface="Times New Roman" panose="02020603050405020304" pitchFamily="18" charset="0"/>
                <a:ea typeface="Times New Roman" panose="02020603050405020304" pitchFamily="18" charset="0"/>
              </a:rPr>
              <a:t> </a:t>
            </a:r>
            <a:r>
              <a:rPr lang="en-US" dirty="0">
                <a:solidFill>
                  <a:schemeClr val="tx1">
                    <a:lumMod val="95000"/>
                  </a:schemeClr>
                </a:solidFill>
                <a:effectLst/>
                <a:latin typeface="Times New Roman" panose="02020603050405020304" pitchFamily="18" charset="0"/>
                <a:ea typeface="Times New Roman" panose="02020603050405020304" pitchFamily="18" charset="0"/>
              </a:rPr>
              <a:t>their</a:t>
            </a:r>
            <a:r>
              <a:rPr lang="en-US" spc="-5" dirty="0">
                <a:solidFill>
                  <a:schemeClr val="tx1">
                    <a:lumMod val="95000"/>
                  </a:schemeClr>
                </a:solidFill>
                <a:effectLst/>
                <a:latin typeface="Times New Roman" panose="02020603050405020304" pitchFamily="18" charset="0"/>
                <a:ea typeface="Times New Roman" panose="02020603050405020304" pitchFamily="18" charset="0"/>
              </a:rPr>
              <a:t> </a:t>
            </a:r>
            <a:r>
              <a:rPr lang="en-US" dirty="0">
                <a:solidFill>
                  <a:schemeClr val="tx1">
                    <a:lumMod val="95000"/>
                  </a:schemeClr>
                </a:solidFill>
                <a:effectLst/>
                <a:latin typeface="Times New Roman" panose="02020603050405020304" pitchFamily="18" charset="0"/>
                <a:ea typeface="Times New Roman" panose="02020603050405020304" pitchFamily="18" charset="0"/>
              </a:rPr>
              <a:t>losses. The proposed system is performance is high as comparing to existing methods. The main aim is to</a:t>
            </a:r>
            <a:r>
              <a:rPr lang="en-US" spc="-285" dirty="0">
                <a:solidFill>
                  <a:schemeClr val="tx1">
                    <a:lumMod val="95000"/>
                  </a:schemeClr>
                </a:solidFill>
                <a:effectLst/>
                <a:latin typeface="Times New Roman" panose="02020603050405020304" pitchFamily="18" charset="0"/>
                <a:ea typeface="Times New Roman" panose="02020603050405020304" pitchFamily="18" charset="0"/>
              </a:rPr>
              <a:t> </a:t>
            </a:r>
            <a:r>
              <a:rPr lang="en-US" dirty="0">
                <a:solidFill>
                  <a:schemeClr val="tx1">
                    <a:lumMod val="95000"/>
                  </a:schemeClr>
                </a:solidFill>
                <a:effectLst/>
                <a:latin typeface="Times New Roman" panose="02020603050405020304" pitchFamily="18" charset="0"/>
                <a:ea typeface="Times New Roman" panose="02020603050405020304" pitchFamily="18" charset="0"/>
              </a:rPr>
              <a:t>detect</a:t>
            </a:r>
            <a:r>
              <a:rPr lang="en-US" spc="-5" dirty="0">
                <a:solidFill>
                  <a:schemeClr val="tx1">
                    <a:lumMod val="95000"/>
                  </a:schemeClr>
                </a:solidFill>
                <a:effectLst/>
                <a:latin typeface="Times New Roman" panose="02020603050405020304" pitchFamily="18" charset="0"/>
                <a:ea typeface="Times New Roman" panose="02020603050405020304" pitchFamily="18" charset="0"/>
              </a:rPr>
              <a:t> </a:t>
            </a:r>
            <a:r>
              <a:rPr lang="en-US" dirty="0">
                <a:solidFill>
                  <a:schemeClr val="tx1">
                    <a:lumMod val="95000"/>
                  </a:schemeClr>
                </a:solidFill>
                <a:effectLst/>
                <a:latin typeface="Times New Roman" panose="02020603050405020304" pitchFamily="18" charset="0"/>
                <a:ea typeface="Times New Roman" panose="02020603050405020304" pitchFamily="18" charset="0"/>
              </a:rPr>
              <a:t>the</a:t>
            </a:r>
            <a:r>
              <a:rPr lang="en-US" spc="-10" dirty="0">
                <a:solidFill>
                  <a:schemeClr val="tx1">
                    <a:lumMod val="95000"/>
                  </a:schemeClr>
                </a:solidFill>
                <a:effectLst/>
                <a:latin typeface="Times New Roman" panose="02020603050405020304" pitchFamily="18" charset="0"/>
                <a:ea typeface="Times New Roman" panose="02020603050405020304" pitchFamily="18" charset="0"/>
              </a:rPr>
              <a:t> </a:t>
            </a:r>
            <a:r>
              <a:rPr lang="en-US" dirty="0">
                <a:solidFill>
                  <a:schemeClr val="tx1">
                    <a:lumMod val="95000"/>
                  </a:schemeClr>
                </a:solidFill>
                <a:effectLst/>
                <a:latin typeface="Times New Roman" panose="02020603050405020304" pitchFamily="18" charset="0"/>
                <a:ea typeface="Times New Roman" panose="02020603050405020304" pitchFamily="18" charset="0"/>
              </a:rPr>
              <a:t>fraudulent</a:t>
            </a:r>
            <a:r>
              <a:rPr lang="en-US" spc="-5" dirty="0">
                <a:solidFill>
                  <a:schemeClr val="tx1">
                    <a:lumMod val="95000"/>
                  </a:schemeClr>
                </a:solidFill>
                <a:effectLst/>
                <a:latin typeface="Times New Roman" panose="02020603050405020304" pitchFamily="18" charset="0"/>
                <a:ea typeface="Times New Roman" panose="02020603050405020304" pitchFamily="18" charset="0"/>
              </a:rPr>
              <a:t> </a:t>
            </a:r>
            <a:r>
              <a:rPr lang="en-US" dirty="0">
                <a:solidFill>
                  <a:schemeClr val="tx1">
                    <a:lumMod val="95000"/>
                  </a:schemeClr>
                </a:solidFill>
                <a:effectLst/>
                <a:latin typeface="Times New Roman" panose="02020603050405020304" pitchFamily="18" charset="0"/>
                <a:ea typeface="Times New Roman" panose="02020603050405020304" pitchFamily="18" charset="0"/>
              </a:rPr>
              <a:t>transaction and</a:t>
            </a:r>
            <a:r>
              <a:rPr lang="en-US" spc="-5" dirty="0">
                <a:solidFill>
                  <a:schemeClr val="tx1">
                    <a:lumMod val="95000"/>
                  </a:schemeClr>
                </a:solidFill>
                <a:effectLst/>
                <a:latin typeface="Times New Roman" panose="02020603050405020304" pitchFamily="18" charset="0"/>
                <a:ea typeface="Times New Roman" panose="02020603050405020304" pitchFamily="18" charset="0"/>
              </a:rPr>
              <a:t> </a:t>
            </a:r>
            <a:r>
              <a:rPr lang="en-US" dirty="0">
                <a:solidFill>
                  <a:schemeClr val="tx1">
                    <a:lumMod val="95000"/>
                  </a:schemeClr>
                </a:solidFill>
                <a:effectLst/>
                <a:latin typeface="Times New Roman" panose="02020603050405020304" pitchFamily="18" charset="0"/>
                <a:ea typeface="Times New Roman" panose="02020603050405020304" pitchFamily="18" charset="0"/>
              </a:rPr>
              <a:t>to</a:t>
            </a:r>
            <a:r>
              <a:rPr lang="en-US" spc="-5" dirty="0">
                <a:solidFill>
                  <a:schemeClr val="tx1">
                    <a:lumMod val="95000"/>
                  </a:schemeClr>
                </a:solidFill>
                <a:effectLst/>
                <a:latin typeface="Times New Roman" panose="02020603050405020304" pitchFamily="18" charset="0"/>
                <a:ea typeface="Times New Roman" panose="02020603050405020304" pitchFamily="18" charset="0"/>
              </a:rPr>
              <a:t> </a:t>
            </a:r>
            <a:r>
              <a:rPr lang="en-US" dirty="0">
                <a:solidFill>
                  <a:schemeClr val="tx1">
                    <a:lumMod val="95000"/>
                  </a:schemeClr>
                </a:solidFill>
                <a:effectLst/>
                <a:latin typeface="Times New Roman" panose="02020603050405020304" pitchFamily="18" charset="0"/>
                <a:ea typeface="Times New Roman" panose="02020603050405020304" pitchFamily="18" charset="0"/>
              </a:rPr>
              <a:t>develop</a:t>
            </a:r>
            <a:r>
              <a:rPr lang="en-US" spc="-5" dirty="0">
                <a:solidFill>
                  <a:schemeClr val="tx1">
                    <a:lumMod val="95000"/>
                  </a:schemeClr>
                </a:solidFill>
                <a:effectLst/>
                <a:latin typeface="Times New Roman" panose="02020603050405020304" pitchFamily="18" charset="0"/>
                <a:ea typeface="Times New Roman" panose="02020603050405020304" pitchFamily="18" charset="0"/>
              </a:rPr>
              <a:t> </a:t>
            </a:r>
            <a:r>
              <a:rPr lang="en-US" dirty="0">
                <a:solidFill>
                  <a:schemeClr val="tx1">
                    <a:lumMod val="95000"/>
                  </a:schemeClr>
                </a:solidFill>
                <a:effectLst/>
                <a:latin typeface="Times New Roman" panose="02020603050405020304" pitchFamily="18" charset="0"/>
                <a:ea typeface="Times New Roman" panose="02020603050405020304" pitchFamily="18" charset="0"/>
              </a:rPr>
              <a:t>a</a:t>
            </a:r>
            <a:r>
              <a:rPr lang="en-US" spc="5" dirty="0">
                <a:solidFill>
                  <a:schemeClr val="tx1">
                    <a:lumMod val="95000"/>
                  </a:schemeClr>
                </a:solidFill>
                <a:effectLst/>
                <a:latin typeface="Times New Roman" panose="02020603050405020304" pitchFamily="18" charset="0"/>
                <a:ea typeface="Times New Roman" panose="02020603050405020304" pitchFamily="18" charset="0"/>
              </a:rPr>
              <a:t> </a:t>
            </a:r>
            <a:r>
              <a:rPr lang="en-US" dirty="0">
                <a:solidFill>
                  <a:schemeClr val="tx1">
                    <a:lumMod val="95000"/>
                  </a:schemeClr>
                </a:solidFill>
                <a:effectLst/>
                <a:latin typeface="Times New Roman" panose="02020603050405020304" pitchFamily="18" charset="0"/>
                <a:ea typeface="Times New Roman" panose="02020603050405020304" pitchFamily="18" charset="0"/>
              </a:rPr>
              <a:t>method</a:t>
            </a:r>
            <a:r>
              <a:rPr lang="en-US" spc="-5" dirty="0">
                <a:solidFill>
                  <a:schemeClr val="tx1">
                    <a:lumMod val="95000"/>
                  </a:schemeClr>
                </a:solidFill>
                <a:effectLst/>
                <a:latin typeface="Times New Roman" panose="02020603050405020304" pitchFamily="18" charset="0"/>
                <a:ea typeface="Times New Roman" panose="02020603050405020304" pitchFamily="18" charset="0"/>
              </a:rPr>
              <a:t> </a:t>
            </a:r>
            <a:r>
              <a:rPr lang="en-US" dirty="0">
                <a:solidFill>
                  <a:schemeClr val="tx1">
                    <a:lumMod val="95000"/>
                  </a:schemeClr>
                </a:solidFill>
                <a:effectLst/>
                <a:latin typeface="Times New Roman" panose="02020603050405020304" pitchFamily="18" charset="0"/>
                <a:ea typeface="Times New Roman" panose="02020603050405020304" pitchFamily="18" charset="0"/>
              </a:rPr>
              <a:t>of</a:t>
            </a:r>
            <a:r>
              <a:rPr lang="en-US" spc="-10" dirty="0">
                <a:solidFill>
                  <a:schemeClr val="tx1">
                    <a:lumMod val="95000"/>
                  </a:schemeClr>
                </a:solidFill>
                <a:effectLst/>
                <a:latin typeface="Times New Roman" panose="02020603050405020304" pitchFamily="18" charset="0"/>
                <a:ea typeface="Times New Roman" panose="02020603050405020304" pitchFamily="18" charset="0"/>
              </a:rPr>
              <a:t> </a:t>
            </a:r>
            <a:r>
              <a:rPr lang="en-US" dirty="0">
                <a:solidFill>
                  <a:schemeClr val="tx1">
                    <a:lumMod val="95000"/>
                  </a:schemeClr>
                </a:solidFill>
                <a:effectLst/>
                <a:latin typeface="Times New Roman" panose="02020603050405020304" pitchFamily="18" charset="0"/>
                <a:ea typeface="Times New Roman" panose="02020603050405020304" pitchFamily="18" charset="0"/>
              </a:rPr>
              <a:t>generating</a:t>
            </a:r>
            <a:r>
              <a:rPr lang="en-US" spc="-20" dirty="0">
                <a:solidFill>
                  <a:schemeClr val="tx1">
                    <a:lumMod val="95000"/>
                  </a:schemeClr>
                </a:solidFill>
                <a:effectLst/>
                <a:latin typeface="Times New Roman" panose="02020603050405020304" pitchFamily="18" charset="0"/>
                <a:ea typeface="Times New Roman" panose="02020603050405020304" pitchFamily="18" charset="0"/>
              </a:rPr>
              <a:t> </a:t>
            </a:r>
            <a:r>
              <a:rPr lang="en-US" dirty="0">
                <a:solidFill>
                  <a:schemeClr val="tx1">
                    <a:lumMod val="95000"/>
                  </a:schemeClr>
                </a:solidFill>
                <a:effectLst/>
                <a:latin typeface="Times New Roman" panose="02020603050405020304" pitchFamily="18" charset="0"/>
                <a:ea typeface="Times New Roman" panose="02020603050405020304" pitchFamily="18" charset="0"/>
              </a:rPr>
              <a:t>test data.</a:t>
            </a:r>
            <a:endParaRPr lang="en-US" dirty="0">
              <a:solidFill>
                <a:schemeClr val="tx1">
                  <a:lumMod val="95000"/>
                </a:schemeClr>
              </a:solidFill>
              <a:effectLst/>
              <a:latin typeface="Times New Roman" panose="02020603050405020304" pitchFamily="18" charset="0"/>
              <a:ea typeface="Times New Roman" panose="02020603050405020304" pitchFamily="18" charset="0"/>
            </a:endParaRPr>
          </a:p>
          <a:p>
            <a:br>
              <a:rPr lang="en-US" sz="1400" dirty="0">
                <a:effectLst/>
                <a:latin typeface="Times New Roman" panose="02020603050405020304" pitchFamily="18" charset="0"/>
                <a:ea typeface="Times New Roman" panose="02020603050405020304" pitchFamily="18" charset="0"/>
              </a:rPr>
            </a:b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164" y="362587"/>
            <a:ext cx="9733512" cy="719289"/>
          </a:xfrm>
        </p:spPr>
        <p:txBody>
          <a:bodyPr>
            <a:normAutofit/>
          </a:bodyPr>
          <a:lstStyle/>
          <a:p>
            <a:r>
              <a:rPr lang="en-US" dirty="0"/>
              <a:t>ADVANTAGES</a:t>
            </a:r>
            <a:endParaRPr lang="en-US" dirty="0"/>
          </a:p>
        </p:txBody>
      </p:sp>
      <p:sp>
        <p:nvSpPr>
          <p:cNvPr id="3" name="Text Placeholder 2"/>
          <p:cNvSpPr>
            <a:spLocks noGrp="1"/>
          </p:cNvSpPr>
          <p:nvPr>
            <p:ph type="body" idx="1"/>
          </p:nvPr>
        </p:nvSpPr>
        <p:spPr>
          <a:xfrm>
            <a:off x="833004" y="1263333"/>
            <a:ext cx="10627476" cy="5127307"/>
          </a:xfrm>
        </p:spPr>
        <p:txBody>
          <a:bodyPr>
            <a:normAutofit/>
          </a:bodyPr>
          <a:lstStyle/>
          <a:p>
            <a:pPr marL="342900" indent="-342900">
              <a:lnSpc>
                <a:spcPct val="150000"/>
              </a:lnSpc>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High Accuracy in Predictions:</a:t>
            </a:r>
            <a:endParaRPr lang="en-US" sz="2000" b="1"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dirty="0">
                <a:solidFill>
                  <a:schemeClr val="tx1"/>
                </a:solidFill>
                <a:latin typeface="Times New Roman" panose="02020603050405020304" pitchFamily="18" charset="0"/>
                <a:cs typeface="Times New Roman" panose="02020603050405020304" pitchFamily="18" charset="0"/>
              </a:rPr>
              <a:t>		By leveraging advanced algorithms and feature extraction techniques, the system improves the accuracy of detecting fraudulent transactions.</a:t>
            </a:r>
            <a:endParaRPr lang="en-US" dirty="0">
              <a:solidFill>
                <a:schemeClr val="tx1"/>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Reduction in Manual Intervention:</a:t>
            </a:r>
            <a:endParaRPr lang="en-US" sz="2000" b="1"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dirty="0">
                <a:solidFill>
                  <a:schemeClr val="tx1"/>
                </a:solidFill>
                <a:latin typeface="Times New Roman" panose="02020603050405020304" pitchFamily="18" charset="0"/>
                <a:cs typeface="Times New Roman" panose="02020603050405020304" pitchFamily="18" charset="0"/>
              </a:rPr>
              <a:t>		Automates the fraud detection process, minimizing human involvement and reducing errors or delays.</a:t>
            </a:r>
            <a:endParaRPr lang="en-US" dirty="0">
              <a:solidFill>
                <a:schemeClr val="tx1"/>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Scalability:</a:t>
            </a:r>
            <a:endParaRPr lang="en-US" sz="2000" b="1"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dirty="0">
                <a:solidFill>
                  <a:schemeClr val="tx1"/>
                </a:solidFill>
                <a:latin typeface="Times New Roman" panose="02020603050405020304" pitchFamily="18" charset="0"/>
                <a:cs typeface="Times New Roman" panose="02020603050405020304" pitchFamily="18" charset="0"/>
              </a:rPr>
              <a:t>		Capable of handling a large volume of transactions, ensuring consistent performance as the system scales.</a:t>
            </a:r>
            <a:endParaRPr lang="en-US"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3310" y="191729"/>
            <a:ext cx="8534401" cy="1129891"/>
          </a:xfrm>
        </p:spPr>
        <p:txBody>
          <a:bodyPr>
            <a:normAutofit fontScale="90000"/>
          </a:bodyPr>
          <a:lstStyle/>
          <a:p>
            <a:pPr algn="ctr"/>
            <a:r>
              <a:rPr lang="en-US" dirty="0"/>
              <a:t>ALGORITHM AND DESCRIPTION</a:t>
            </a:r>
            <a:br>
              <a:rPr lang="en-US" dirty="0"/>
            </a:br>
            <a:endParaRPr lang="en-US" dirty="0"/>
          </a:p>
        </p:txBody>
      </p:sp>
      <p:sp>
        <p:nvSpPr>
          <p:cNvPr id="3" name="Text Placeholder 2"/>
          <p:cNvSpPr>
            <a:spLocks noGrp="1"/>
          </p:cNvSpPr>
          <p:nvPr>
            <p:ph type="body" idx="1"/>
          </p:nvPr>
        </p:nvSpPr>
        <p:spPr>
          <a:xfrm>
            <a:off x="1111044" y="976096"/>
            <a:ext cx="9757646" cy="6003824"/>
          </a:xfrm>
        </p:spPr>
        <p:txBody>
          <a:bodyPr>
            <a:normAutofit fontScale="92500" lnSpcReduction="10000"/>
          </a:bodyPr>
          <a:lstStyle/>
          <a:p>
            <a:pPr algn="just">
              <a:lnSpc>
                <a:spcPct val="170000"/>
              </a:lnSpc>
            </a:pPr>
            <a:r>
              <a:rPr lang="en-US" sz="1900" b="1" dirty="0">
                <a:solidFill>
                  <a:schemeClr val="tx1"/>
                </a:solidFill>
                <a:latin typeface="Times New Roman" panose="02020603050405020304" pitchFamily="18" charset="0"/>
                <a:cs typeface="Times New Roman" panose="02020603050405020304" pitchFamily="18" charset="0"/>
              </a:rPr>
              <a:t>Convolutional Neural Networks (CNNs):</a:t>
            </a:r>
            <a:endParaRPr lang="en-US" sz="1900" b="1" dirty="0">
              <a:solidFill>
                <a:schemeClr val="tx1"/>
              </a:solidFill>
              <a:latin typeface="Times New Roman" panose="02020603050405020304" pitchFamily="18" charset="0"/>
              <a:cs typeface="Times New Roman" panose="02020603050405020304" pitchFamily="18" charset="0"/>
            </a:endParaRPr>
          </a:p>
          <a:p>
            <a:pPr algn="just">
              <a:lnSpc>
                <a:spcPct val="170000"/>
              </a:lnSpc>
            </a:pPr>
            <a:r>
              <a:rPr lang="en-US" sz="1600" b="1" dirty="0">
                <a:solidFill>
                  <a:schemeClr val="tx1"/>
                </a:solidFill>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 CNNs are ideal for image-like data, but can be adapted for sequential data like transaction histories. By treating each transaction as a data point in a sequence, CNNs can learn temporal patterns, identify anomalies, and classify transactions as fraudulent or legitimate.</a:t>
            </a:r>
            <a:endParaRPr lang="en-US" sz="1600" dirty="0">
              <a:solidFill>
                <a:schemeClr val="tx1"/>
              </a:solidFill>
              <a:latin typeface="Times New Roman" panose="02020603050405020304" pitchFamily="18" charset="0"/>
              <a:cs typeface="Times New Roman" panose="02020603050405020304" pitchFamily="18" charset="0"/>
            </a:endParaRPr>
          </a:p>
          <a:p>
            <a:pPr algn="just">
              <a:lnSpc>
                <a:spcPct val="170000"/>
              </a:lnSpc>
            </a:pPr>
            <a:r>
              <a:rPr lang="en-US" sz="1900" b="1" dirty="0">
                <a:solidFill>
                  <a:schemeClr val="tx1"/>
                </a:solidFill>
                <a:latin typeface="Times New Roman" panose="02020603050405020304" pitchFamily="18" charset="0"/>
                <a:cs typeface="Times New Roman" panose="02020603050405020304" pitchFamily="18" charset="0"/>
              </a:rPr>
              <a:t>K-Nearest Neighbors (KNN):</a:t>
            </a:r>
            <a:r>
              <a:rPr lang="en-US" sz="1900" dirty="0">
                <a:solidFill>
                  <a:schemeClr val="tx1"/>
                </a:solidFill>
                <a:latin typeface="Times New Roman" panose="02020603050405020304" pitchFamily="18" charset="0"/>
                <a:cs typeface="Times New Roman" panose="02020603050405020304" pitchFamily="18" charset="0"/>
              </a:rPr>
              <a:t> </a:t>
            </a:r>
            <a:endParaRPr lang="en-US" sz="1900" dirty="0">
              <a:solidFill>
                <a:schemeClr val="tx1"/>
              </a:solidFill>
              <a:latin typeface="Times New Roman" panose="02020603050405020304" pitchFamily="18" charset="0"/>
              <a:cs typeface="Times New Roman" panose="02020603050405020304" pitchFamily="18" charset="0"/>
            </a:endParaRPr>
          </a:p>
          <a:p>
            <a:pPr algn="just">
              <a:lnSpc>
                <a:spcPct val="170000"/>
              </a:lnSpc>
            </a:pPr>
            <a:r>
              <a:rPr lang="en-US" sz="1600" dirty="0">
                <a:solidFill>
                  <a:schemeClr val="tx1"/>
                </a:solidFill>
                <a:latin typeface="Times New Roman" panose="02020603050405020304" pitchFamily="18" charset="0"/>
                <a:cs typeface="Times New Roman" panose="02020603050405020304" pitchFamily="18" charset="0"/>
              </a:rPr>
              <a:t>	KNN is a simple yet effective algorithm for fraud detection. It classifies new transactions based on the majority class of their k-nearest neighbors in the feature space. By considering features like transaction amount, time, location, and device information, KNN can identify unusual patterns and flag potential fraud.</a:t>
            </a:r>
            <a:endParaRPr lang="en-US" sz="1600" dirty="0">
              <a:solidFill>
                <a:schemeClr val="tx1"/>
              </a:solidFill>
              <a:latin typeface="Times New Roman" panose="02020603050405020304" pitchFamily="18" charset="0"/>
              <a:cs typeface="Times New Roman" panose="02020603050405020304" pitchFamily="18" charset="0"/>
            </a:endParaRPr>
          </a:p>
          <a:p>
            <a:pPr algn="just">
              <a:lnSpc>
                <a:spcPct val="170000"/>
              </a:lnSpc>
            </a:pPr>
            <a:r>
              <a:rPr lang="en-US" sz="1900" b="1" dirty="0">
                <a:solidFill>
                  <a:schemeClr val="tx1"/>
                </a:solidFill>
                <a:latin typeface="Times New Roman" panose="02020603050405020304" pitchFamily="18" charset="0"/>
                <a:cs typeface="Times New Roman" panose="02020603050405020304" pitchFamily="18" charset="0"/>
              </a:rPr>
              <a:t>Random Forest:</a:t>
            </a:r>
            <a:r>
              <a:rPr lang="en-US" sz="1900" dirty="0">
                <a:solidFill>
                  <a:schemeClr val="tx1"/>
                </a:solidFill>
                <a:latin typeface="Times New Roman" panose="02020603050405020304" pitchFamily="18" charset="0"/>
                <a:cs typeface="Times New Roman" panose="02020603050405020304" pitchFamily="18" charset="0"/>
              </a:rPr>
              <a:t> </a:t>
            </a:r>
            <a:endParaRPr lang="en-US" sz="1900" dirty="0">
              <a:solidFill>
                <a:schemeClr val="tx1"/>
              </a:solidFill>
              <a:latin typeface="Times New Roman" panose="02020603050405020304" pitchFamily="18" charset="0"/>
              <a:cs typeface="Times New Roman" panose="02020603050405020304" pitchFamily="18" charset="0"/>
            </a:endParaRPr>
          </a:p>
          <a:p>
            <a:pPr algn="just">
              <a:lnSpc>
                <a:spcPct val="170000"/>
              </a:lnSpc>
            </a:pPr>
            <a:r>
              <a:rPr lang="en-US" sz="1600" dirty="0">
                <a:solidFill>
                  <a:schemeClr val="tx1"/>
                </a:solidFill>
                <a:latin typeface="Times New Roman" panose="02020603050405020304" pitchFamily="18" charset="0"/>
                <a:cs typeface="Times New Roman" panose="02020603050405020304" pitchFamily="18" charset="0"/>
              </a:rPr>
              <a:t>	Random Forest is an ensemble learning technique that combines multiple decision trees. Each tree is trained on a random subset of the data and</a:t>
            </a:r>
            <a:r>
              <a:rPr lang="en-US" sz="1600" baseline="30000" dirty="0">
                <a:solidFill>
                  <a:schemeClr val="tx1"/>
                </a:solidFill>
                <a:latin typeface="Times New Roman" panose="02020603050405020304" pitchFamily="18" charset="0"/>
                <a:cs typeface="Times New Roman" panose="02020603050405020304" pitchFamily="18" charset="0"/>
              </a:rPr>
              <a:t> 1 </a:t>
            </a:r>
            <a:r>
              <a:rPr lang="en-US" sz="1600" dirty="0">
                <a:solidFill>
                  <a:schemeClr val="tx1"/>
                </a:solidFill>
                <a:latin typeface="Times New Roman" panose="02020603050405020304" pitchFamily="18" charset="0"/>
                <a:cs typeface="Times New Roman" panose="02020603050405020304" pitchFamily="18" charset="0"/>
              </a:rPr>
              <a:t>features. By aggregating the predictions of these trees, Random Forest can effectively handle complex patterns in transaction data, improve accuracy, and reduce overfitting. It can capture non-linear relationships between features and the target variable, making it suitable for fraud detection</a:t>
            </a:r>
            <a:endParaRPr lang="en-US" sz="1600" dirty="0">
              <a:solidFill>
                <a:schemeClr val="tx1"/>
              </a:solidFill>
              <a:latin typeface="Times New Roman" panose="02020603050405020304" pitchFamily="18" charset="0"/>
              <a:cs typeface="Times New Roman" panose="02020603050405020304" pitchFamily="18" charset="0"/>
            </a:endParaRPr>
          </a:p>
          <a:p>
            <a:pPr algn="just"/>
            <a:endParaRPr lang="en-US" sz="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6145" y="487844"/>
            <a:ext cx="8534400" cy="1198245"/>
          </a:xfrm>
        </p:spPr>
        <p:txBody>
          <a:bodyPr>
            <a:noAutofit/>
          </a:bodyPr>
          <a:lstStyle/>
          <a:p>
            <a:pPr algn="ctr"/>
            <a:r>
              <a:rPr lang="en-US" dirty="0"/>
              <a:t>SYSTEM ARCHITECTURE</a:t>
            </a:r>
            <a:endParaRPr lang="en-US" dirty="0"/>
          </a:p>
        </p:txBody>
      </p:sp>
      <p:pic>
        <p:nvPicPr>
          <p:cNvPr id="1028" name="Picture 4"/>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113982" y="2091813"/>
            <a:ext cx="6565544" cy="36147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lic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nded Edg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7090</Words>
  <Application>WPS Presentation</Application>
  <PresentationFormat>Widescreen</PresentationFormat>
  <Paragraphs>146</Paragraphs>
  <Slides>37</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37</vt:i4>
      </vt:variant>
    </vt:vector>
  </HeadingPairs>
  <TitlesOfParts>
    <vt:vector size="51" baseType="lpstr">
      <vt:lpstr>Arial</vt:lpstr>
      <vt:lpstr>SimSun</vt:lpstr>
      <vt:lpstr>Wingdings</vt:lpstr>
      <vt:lpstr>Wingdings 3</vt:lpstr>
      <vt:lpstr>Times New Roman</vt:lpstr>
      <vt:lpstr>Calibri</vt:lpstr>
      <vt:lpstr>Symbol</vt:lpstr>
      <vt:lpstr>Century Gothic</vt:lpstr>
      <vt:lpstr>Microsoft YaHei</vt:lpstr>
      <vt:lpstr>Arial Unicode MS</vt:lpstr>
      <vt:lpstr>TimesNewRomanPS-BoldMT</vt:lpstr>
      <vt:lpstr>Segoe Print</vt:lpstr>
      <vt:lpstr>Brush Script MT</vt:lpstr>
      <vt:lpstr>Slice</vt:lpstr>
      <vt:lpstr>UPI FRAUD DETECTION USING MACHINE LEARNING ALGORITHM</vt:lpstr>
      <vt:lpstr>CONTENTS</vt:lpstr>
      <vt:lpstr>ABSTRACT</vt:lpstr>
      <vt:lpstr>EXISTING SYSTEM</vt:lpstr>
      <vt:lpstr>DISADVANTAGES</vt:lpstr>
      <vt:lpstr>PROPOSED SYSTEM</vt:lpstr>
      <vt:lpstr>ADVANTAGES</vt:lpstr>
      <vt:lpstr>ALGORITHM AND DESCRIPTION </vt:lpstr>
      <vt:lpstr>SYSTEM ARCHITECTURE</vt:lpstr>
      <vt:lpstr>FUNCTIONAL REQUIREMENTS</vt:lpstr>
      <vt:lpstr>SYSTEM REQUIREMENTS SPECIFICATION</vt:lpstr>
      <vt:lpstr>MODULES</vt:lpstr>
      <vt:lpstr>Modules Description:</vt:lpstr>
      <vt:lpstr>Data Collection :</vt:lpstr>
      <vt:lpstr>FEATURE EXTRACTION:</vt:lpstr>
      <vt:lpstr>UML DIAGRAMS</vt:lpstr>
      <vt:lpstr>USECASE DIAGRAM FOR SYSTEM</vt:lpstr>
      <vt:lpstr>CLASS DIAGRAM FOR SYSTEM</vt:lpstr>
      <vt:lpstr>SEQUENCE DIAGRAM FOR SYSTEM</vt:lpstr>
      <vt:lpstr>COLLABORATION DIAGRAM FOR SYSTEM</vt:lpstr>
      <vt:lpstr>ACTIVITY DIAGRAM FOR SYSTEM</vt:lpstr>
      <vt:lpstr>SCREENSHOTS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User interface</vt:lpstr>
      <vt:lpstr>Adding input</vt:lpstr>
      <vt:lpstr>PowerPoint 演示文稿</vt:lpstr>
      <vt:lpstr>PowerPoint 演示文稿</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sravani kollu</dc:creator>
  <cp:lastModifiedBy>K. Sravani 15- Vsmc</cp:lastModifiedBy>
  <cp:revision>5</cp:revision>
  <dcterms:created xsi:type="dcterms:W3CDTF">2024-11-29T15:06:00Z</dcterms:created>
  <dcterms:modified xsi:type="dcterms:W3CDTF">2025-03-27T05:19:19Z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057905909D2B4F30A3E2B21B082094B8_12</vt:lpwstr>
  </property>
  <property fmtid="{D5CDD505-2E9C-101B-9397-08002B2CF9AE}" pid="3" name="KSOProductBuildVer">
    <vt:lpwstr>1033-12.2.0.20326</vt:lpwstr>
  </property>
</Properties>
</file>