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sldIdLst>
    <p:sldId id="256" r:id="rId2"/>
    <p:sldId id="257" r:id="rId3"/>
    <p:sldId id="258" r:id="rId4"/>
    <p:sldId id="261" r:id="rId5"/>
    <p:sldId id="265" r:id="rId6"/>
    <p:sldId id="262" r:id="rId7"/>
    <p:sldId id="263" r:id="rId8"/>
    <p:sldId id="267" r:id="rId9"/>
    <p:sldId id="264"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204063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86239A-B2B3-4AA9-B384-4874DC8E5839}" type="datetimeFigureOut">
              <a:rPr lang="en-GB" smtClean="0"/>
              <a:t>04/07/2024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829125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1815564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25338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4113167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420846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1477070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2803377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253255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1876920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1747895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86239A-B2B3-4AA9-B384-4874DC8E5839}" type="datetimeFigureOut">
              <a:rPr lang="en-GB" smtClean="0"/>
              <a:t>04/07/2024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182594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86239A-B2B3-4AA9-B384-4874DC8E5839}" type="datetimeFigureOut">
              <a:rPr lang="en-GB" smtClean="0"/>
              <a:t>04/07/2024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355335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427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357838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F86239A-B2B3-4AA9-B384-4874DC8E5839}" type="datetimeFigureOut">
              <a:rPr lang="en-GB" smtClean="0"/>
              <a:t>04/07/2024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102902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86239A-B2B3-4AA9-B384-4874DC8E5839}" type="datetimeFigureOut">
              <a:rPr lang="en-GB" smtClean="0"/>
              <a:t>04/07/2024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1D7C8A5-15FC-402A-BDAB-03BBD7155DAC}" type="slidenum">
              <a:rPr lang="en-GB" smtClean="0"/>
              <a:t>‹#›</a:t>
            </a:fld>
            <a:endParaRPr lang="en-GB"/>
          </a:p>
        </p:txBody>
      </p:sp>
    </p:spTree>
    <p:extLst>
      <p:ext uri="{BB962C8B-B14F-4D97-AF65-F5344CB8AC3E}">
        <p14:creationId xmlns:p14="http://schemas.microsoft.com/office/powerpoint/2010/main" val="3271302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F86239A-B2B3-4AA9-B384-4874DC8E5839}" type="datetimeFigureOut">
              <a:rPr lang="en-GB" smtClean="0"/>
              <a:t>04/07/2024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D7C8A5-15FC-402A-BDAB-03BBD7155DAC}" type="slidenum">
              <a:rPr lang="en-GB" smtClean="0"/>
              <a:t>‹#›</a:t>
            </a:fld>
            <a:endParaRPr lang="en-GB"/>
          </a:p>
        </p:txBody>
      </p:sp>
    </p:spTree>
    <p:extLst>
      <p:ext uri="{BB962C8B-B14F-4D97-AF65-F5344CB8AC3E}">
        <p14:creationId xmlns:p14="http://schemas.microsoft.com/office/powerpoint/2010/main" val="628254710"/>
      </p:ext>
    </p:extLst>
  </p:cSld>
  <p:clrMap bg1="dk1" tx1="lt1" bg2="dk2" tx2="lt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0115-9894-D077-DE06-21E79AD5CCDF}"/>
              </a:ext>
            </a:extLst>
          </p:cNvPr>
          <p:cNvSpPr>
            <a:spLocks noGrp="1"/>
          </p:cNvSpPr>
          <p:nvPr>
            <p:ph type="ctrTitle"/>
          </p:nvPr>
        </p:nvSpPr>
        <p:spPr>
          <a:xfrm>
            <a:off x="1524000" y="1788160"/>
            <a:ext cx="9144000" cy="1778000"/>
          </a:xfrm>
        </p:spPr>
        <p:txBody>
          <a:bodyPr>
            <a:normAutofit fontScale="90000"/>
          </a:bodyPr>
          <a:lstStyle/>
          <a:p>
            <a:r>
              <a:rPr lang="en-GB" b="1" dirty="0">
                <a:latin typeface="+mn-lt"/>
              </a:rPr>
              <a:t>SPLENDOR INSURANCE ANALYTICS DASHBOARD</a:t>
            </a:r>
          </a:p>
        </p:txBody>
      </p:sp>
      <p:sp>
        <p:nvSpPr>
          <p:cNvPr id="3" name="Subtitle 2">
            <a:extLst>
              <a:ext uri="{FF2B5EF4-FFF2-40B4-BE49-F238E27FC236}">
                <a16:creationId xmlns:a16="http://schemas.microsoft.com/office/drawing/2014/main" id="{F4B45F7C-5FA1-AE9F-EB06-618BA84CCF1D}"/>
              </a:ext>
            </a:extLst>
          </p:cNvPr>
          <p:cNvSpPr>
            <a:spLocks noGrp="1"/>
          </p:cNvSpPr>
          <p:nvPr>
            <p:ph type="subTitle" idx="1"/>
          </p:nvPr>
        </p:nvSpPr>
        <p:spPr>
          <a:xfrm>
            <a:off x="1381760" y="3429000"/>
            <a:ext cx="9144000" cy="2981960"/>
          </a:xfrm>
        </p:spPr>
        <p:txBody>
          <a:bodyPr>
            <a:normAutofit/>
          </a:bodyPr>
          <a:lstStyle/>
          <a:p>
            <a:pPr algn="r"/>
            <a:endParaRPr lang="en-GB" dirty="0"/>
          </a:p>
          <a:p>
            <a:pPr algn="r"/>
            <a:endParaRPr lang="en-GB" dirty="0"/>
          </a:p>
          <a:p>
            <a:r>
              <a:rPr lang="en-GB" sz="5100" b="1" dirty="0">
                <a:latin typeface="+mj-lt"/>
              </a:rPr>
              <a:t>DATA INTERPRETATION</a:t>
            </a:r>
          </a:p>
          <a:p>
            <a:endParaRPr lang="en-GB" dirty="0"/>
          </a:p>
          <a:p>
            <a:pPr algn="r"/>
            <a:r>
              <a:rPr lang="en-GB" b="1" i="1" dirty="0"/>
              <a:t>Prepared by Kolawole A. </a:t>
            </a:r>
            <a:r>
              <a:rPr lang="en-GB" b="1" i="1" dirty="0" err="1"/>
              <a:t>Ayinla</a:t>
            </a:r>
            <a:endParaRPr lang="en-GB" b="1" i="1" dirty="0"/>
          </a:p>
          <a:p>
            <a:endParaRPr lang="en-GB" b="1" dirty="0"/>
          </a:p>
          <a:p>
            <a:endParaRPr lang="en-GB" dirty="0"/>
          </a:p>
          <a:p>
            <a:endParaRPr lang="en-GB" dirty="0"/>
          </a:p>
          <a:p>
            <a:endParaRPr lang="en-GB" dirty="0"/>
          </a:p>
        </p:txBody>
      </p:sp>
    </p:spTree>
    <p:extLst>
      <p:ext uri="{BB962C8B-B14F-4D97-AF65-F5344CB8AC3E}">
        <p14:creationId xmlns:p14="http://schemas.microsoft.com/office/powerpoint/2010/main" val="330594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F71A-284C-5A34-AACB-2D1751ACD38F}"/>
              </a:ext>
            </a:extLst>
          </p:cNvPr>
          <p:cNvSpPr>
            <a:spLocks noGrp="1"/>
          </p:cNvSpPr>
          <p:nvPr>
            <p:ph type="title"/>
          </p:nvPr>
        </p:nvSpPr>
        <p:spPr/>
        <p:txBody>
          <a:bodyPr>
            <a:normAutofit fontScale="90000"/>
          </a:bodyPr>
          <a:lstStyle/>
          <a:p>
            <a:pPr algn="ctr"/>
            <a:r>
              <a:rPr lang="en-GB" sz="4400" b="1" dirty="0"/>
              <a:t>CLAIM FREQUENCY WITH FILTERS-PRIVATE VEHICLE USERS</a:t>
            </a:r>
            <a:endParaRPr lang="en-GB" dirty="0"/>
          </a:p>
        </p:txBody>
      </p:sp>
      <p:sp>
        <p:nvSpPr>
          <p:cNvPr id="3" name="Content Placeholder 2">
            <a:extLst>
              <a:ext uri="{FF2B5EF4-FFF2-40B4-BE49-F238E27FC236}">
                <a16:creationId xmlns:a16="http://schemas.microsoft.com/office/drawing/2014/main" id="{ACF43190-2215-9649-A74F-900BA177D654}"/>
              </a:ext>
            </a:extLst>
          </p:cNvPr>
          <p:cNvSpPr>
            <a:spLocks noGrp="1"/>
          </p:cNvSpPr>
          <p:nvPr>
            <p:ph idx="1"/>
          </p:nvPr>
        </p:nvSpPr>
        <p:spPr/>
        <p:txBody>
          <a:bodyPr/>
          <a:lstStyle/>
          <a:p>
            <a:r>
              <a:rPr lang="en-GB" dirty="0"/>
              <a:t>Coverage Zone: Cars from Suburban areas have the most claim frequency, highly urban, urban, rural, highly rural came 2</a:t>
            </a:r>
            <a:r>
              <a:rPr lang="en-GB" baseline="30000" dirty="0"/>
              <a:t>nd</a:t>
            </a:r>
            <a:r>
              <a:rPr lang="en-GB" dirty="0"/>
              <a:t> , 3</a:t>
            </a:r>
            <a:r>
              <a:rPr lang="en-GB" baseline="30000" dirty="0"/>
              <a:t>rd</a:t>
            </a:r>
            <a:r>
              <a:rPr lang="en-GB" dirty="0"/>
              <a:t>  , 4</a:t>
            </a:r>
            <a:r>
              <a:rPr lang="en-GB" baseline="30000" dirty="0"/>
              <a:t>th</a:t>
            </a:r>
            <a:r>
              <a:rPr lang="en-GB" dirty="0"/>
              <a:t> and 5</a:t>
            </a:r>
            <a:r>
              <a:rPr lang="en-GB" baseline="30000" dirty="0"/>
              <a:t>th</a:t>
            </a:r>
            <a:r>
              <a:rPr lang="en-GB" dirty="0"/>
              <a:t> respectively.</a:t>
            </a:r>
          </a:p>
          <a:p>
            <a:r>
              <a:rPr lang="en-GB" dirty="0"/>
              <a:t>Marital status: Single policy holders have the most claim frequency, then married, divorced and separated respectively.</a:t>
            </a:r>
          </a:p>
          <a:p>
            <a:endParaRPr lang="en-GB" dirty="0"/>
          </a:p>
        </p:txBody>
      </p:sp>
    </p:spTree>
    <p:extLst>
      <p:ext uri="{BB962C8B-B14F-4D97-AF65-F5344CB8AC3E}">
        <p14:creationId xmlns:p14="http://schemas.microsoft.com/office/powerpoint/2010/main" val="1608258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ABDC-1F0A-2C47-63A7-6EE9BEA503A7}"/>
              </a:ext>
            </a:extLst>
          </p:cNvPr>
          <p:cNvSpPr>
            <a:spLocks noGrp="1"/>
          </p:cNvSpPr>
          <p:nvPr>
            <p:ph type="title"/>
          </p:nvPr>
        </p:nvSpPr>
        <p:spPr/>
        <p:txBody>
          <a:bodyPr/>
          <a:lstStyle/>
          <a:p>
            <a:pPr algn="ctr"/>
            <a:r>
              <a:rPr lang="en-GB" b="1" dirty="0"/>
              <a:t>RISK ASSESSMENT</a:t>
            </a:r>
          </a:p>
        </p:txBody>
      </p:sp>
      <p:sp>
        <p:nvSpPr>
          <p:cNvPr id="3" name="Content Placeholder 2">
            <a:extLst>
              <a:ext uri="{FF2B5EF4-FFF2-40B4-BE49-F238E27FC236}">
                <a16:creationId xmlns:a16="http://schemas.microsoft.com/office/drawing/2014/main" id="{F346BB25-943D-F31D-B54D-22E8DB329EBA}"/>
              </a:ext>
            </a:extLst>
          </p:cNvPr>
          <p:cNvSpPr>
            <a:spLocks noGrp="1"/>
          </p:cNvSpPr>
          <p:nvPr>
            <p:ph idx="1"/>
          </p:nvPr>
        </p:nvSpPr>
        <p:spPr/>
        <p:txBody>
          <a:bodyPr>
            <a:normAutofit/>
          </a:bodyPr>
          <a:lstStyle/>
          <a:p>
            <a:r>
              <a:rPr lang="en-GB" dirty="0"/>
              <a:t>Gender: Without filters, female made the most claim. Commercial male car users made the most claim. Private female car users also come top with the most claim. But it should be noted that the differences are close to being insignificant. Therefore, can not said to be a major determinant to high risk policy holders.</a:t>
            </a:r>
          </a:p>
          <a:p>
            <a:r>
              <a:rPr lang="en-GB" dirty="0"/>
              <a:t>Education: Car users with Bachelors degree have the most claim in all with and without filters. PhD has the least claim in all three</a:t>
            </a:r>
          </a:p>
          <a:p>
            <a:r>
              <a:rPr lang="en-GB" dirty="0"/>
              <a:t>Marital status: Unmarried car users have the highest claim while separated has the lowest in all three categories.</a:t>
            </a:r>
          </a:p>
          <a:p>
            <a:r>
              <a:rPr lang="en-GB" dirty="0"/>
              <a:t>Common characteristics among high risk policy holders single, holds bachelors degree.</a:t>
            </a:r>
          </a:p>
        </p:txBody>
      </p:sp>
    </p:spTree>
    <p:extLst>
      <p:ext uri="{BB962C8B-B14F-4D97-AF65-F5344CB8AC3E}">
        <p14:creationId xmlns:p14="http://schemas.microsoft.com/office/powerpoint/2010/main" val="219268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92B7-0B00-EA44-38FF-CF78AA625692}"/>
              </a:ext>
            </a:extLst>
          </p:cNvPr>
          <p:cNvSpPr>
            <a:spLocks noGrp="1"/>
          </p:cNvSpPr>
          <p:nvPr>
            <p:ph type="title"/>
          </p:nvPr>
        </p:nvSpPr>
        <p:spPr/>
        <p:txBody>
          <a:bodyPr/>
          <a:lstStyle/>
          <a:p>
            <a:pPr algn="ctr"/>
            <a:r>
              <a:rPr lang="en-GB" b="1" dirty="0"/>
              <a:t>DEMOGRAPHIC ANALYSIS</a:t>
            </a:r>
          </a:p>
        </p:txBody>
      </p:sp>
      <p:sp>
        <p:nvSpPr>
          <p:cNvPr id="3" name="Content Placeholder 2">
            <a:extLst>
              <a:ext uri="{FF2B5EF4-FFF2-40B4-BE49-F238E27FC236}">
                <a16:creationId xmlns:a16="http://schemas.microsoft.com/office/drawing/2014/main" id="{03DD659B-7213-6E7A-8E90-8A9C79EFEB77}"/>
              </a:ext>
            </a:extLst>
          </p:cNvPr>
          <p:cNvSpPr>
            <a:spLocks noGrp="1"/>
          </p:cNvSpPr>
          <p:nvPr>
            <p:ph idx="1"/>
          </p:nvPr>
        </p:nvSpPr>
        <p:spPr/>
        <p:txBody>
          <a:bodyPr/>
          <a:lstStyle/>
          <a:p>
            <a:r>
              <a:rPr lang="en-GB" dirty="0"/>
              <a:t>Gender: evenly distributed with insignificant differences on all filters </a:t>
            </a:r>
          </a:p>
          <a:p>
            <a:r>
              <a:rPr lang="en-GB" dirty="0"/>
              <a:t>Marital status: Single people are high risk while separated policy holders are very low risk policy holders </a:t>
            </a:r>
          </a:p>
        </p:txBody>
      </p:sp>
    </p:spTree>
    <p:extLst>
      <p:ext uri="{BB962C8B-B14F-4D97-AF65-F5344CB8AC3E}">
        <p14:creationId xmlns:p14="http://schemas.microsoft.com/office/powerpoint/2010/main" val="31912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A75E-744F-4205-EFF4-C8AB250B9B9C}"/>
              </a:ext>
            </a:extLst>
          </p:cNvPr>
          <p:cNvSpPr>
            <a:spLocks noGrp="1"/>
          </p:cNvSpPr>
          <p:nvPr>
            <p:ph type="title"/>
          </p:nvPr>
        </p:nvSpPr>
        <p:spPr/>
        <p:txBody>
          <a:bodyPr/>
          <a:lstStyle/>
          <a:p>
            <a:pPr algn="ctr"/>
            <a:r>
              <a:rPr lang="en-GB" b="1" dirty="0"/>
              <a:t>GEOGRAPHY ANALYSIS</a:t>
            </a:r>
          </a:p>
        </p:txBody>
      </p:sp>
      <p:sp>
        <p:nvSpPr>
          <p:cNvPr id="3" name="Content Placeholder 2">
            <a:extLst>
              <a:ext uri="{FF2B5EF4-FFF2-40B4-BE49-F238E27FC236}">
                <a16:creationId xmlns:a16="http://schemas.microsoft.com/office/drawing/2014/main" id="{8E84F52B-B415-925E-C5FA-19DAEF255CFE}"/>
              </a:ext>
            </a:extLst>
          </p:cNvPr>
          <p:cNvSpPr>
            <a:spLocks noGrp="1"/>
          </p:cNvSpPr>
          <p:nvPr>
            <p:ph idx="1"/>
          </p:nvPr>
        </p:nvSpPr>
        <p:spPr/>
        <p:txBody>
          <a:bodyPr/>
          <a:lstStyle/>
          <a:p>
            <a:r>
              <a:rPr lang="en-GB" dirty="0"/>
              <a:t>Without filters, policy holders staying in suburban zones are the highest risk as they make the most claim. Highly rural makes the least claim.</a:t>
            </a:r>
          </a:p>
          <a:p>
            <a:r>
              <a:rPr lang="en-GB" dirty="0"/>
              <a:t>Commercial car users: Policy holders staying in highly urban zones are the highest risk as they make the most claim. Suburban makes the least claim.</a:t>
            </a:r>
          </a:p>
          <a:p>
            <a:r>
              <a:rPr lang="en-GB" dirty="0"/>
              <a:t>Private car users: Policy holders staying in suburban zones are the highest risk as they make the most claim. Highly rural makes the least claim.</a:t>
            </a:r>
          </a:p>
          <a:p>
            <a:endParaRPr lang="en-GB" dirty="0"/>
          </a:p>
        </p:txBody>
      </p:sp>
    </p:spTree>
    <p:extLst>
      <p:ext uri="{BB962C8B-B14F-4D97-AF65-F5344CB8AC3E}">
        <p14:creationId xmlns:p14="http://schemas.microsoft.com/office/powerpoint/2010/main" val="413005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A784-BFD9-8B15-3DB4-46C138C2B926}"/>
              </a:ext>
            </a:extLst>
          </p:cNvPr>
          <p:cNvSpPr>
            <a:spLocks noGrp="1"/>
          </p:cNvSpPr>
          <p:nvPr>
            <p:ph type="ctrTitle"/>
          </p:nvPr>
        </p:nvSpPr>
        <p:spPr>
          <a:xfrm>
            <a:off x="1381760" y="609599"/>
            <a:ext cx="9144000" cy="898843"/>
          </a:xfrm>
        </p:spPr>
        <p:txBody>
          <a:bodyPr>
            <a:normAutofit fontScale="90000"/>
          </a:bodyPr>
          <a:lstStyle/>
          <a:p>
            <a:r>
              <a:rPr lang="en-GB" sz="4800" b="1" dirty="0"/>
              <a:t>CLAIM FREQUENCY WITHOUT FILTER</a:t>
            </a:r>
          </a:p>
        </p:txBody>
      </p:sp>
      <p:sp>
        <p:nvSpPr>
          <p:cNvPr id="3" name="Subtitle 2">
            <a:extLst>
              <a:ext uri="{FF2B5EF4-FFF2-40B4-BE49-F238E27FC236}">
                <a16:creationId xmlns:a16="http://schemas.microsoft.com/office/drawing/2014/main" id="{E611D886-F4D3-3B02-578A-B6307FFD8631}"/>
              </a:ext>
            </a:extLst>
          </p:cNvPr>
          <p:cNvSpPr>
            <a:spLocks noGrp="1"/>
          </p:cNvSpPr>
          <p:nvPr>
            <p:ph type="subTitle" idx="1"/>
          </p:nvPr>
        </p:nvSpPr>
        <p:spPr>
          <a:xfrm>
            <a:off x="1524000" y="1676400"/>
            <a:ext cx="9144000" cy="4480560"/>
          </a:xfrm>
        </p:spPr>
        <p:txBody>
          <a:bodyPr/>
          <a:lstStyle/>
          <a:p>
            <a:endParaRPr lang="en-GB" dirty="0"/>
          </a:p>
        </p:txBody>
      </p:sp>
      <p:pic>
        <p:nvPicPr>
          <p:cNvPr id="19" name="Picture 18">
            <a:extLst>
              <a:ext uri="{FF2B5EF4-FFF2-40B4-BE49-F238E27FC236}">
                <a16:creationId xmlns:a16="http://schemas.microsoft.com/office/drawing/2014/main" id="{466618D1-93FF-319D-5CCE-C0FC2F82F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676400"/>
            <a:ext cx="9144000" cy="4480560"/>
          </a:xfrm>
          <a:prstGeom prst="rect">
            <a:avLst/>
          </a:prstGeom>
        </p:spPr>
      </p:pic>
    </p:spTree>
    <p:extLst>
      <p:ext uri="{BB962C8B-B14F-4D97-AF65-F5344CB8AC3E}">
        <p14:creationId xmlns:p14="http://schemas.microsoft.com/office/powerpoint/2010/main" val="75805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7B74-6B8B-6899-CA84-2134F8C2C279}"/>
              </a:ext>
            </a:extLst>
          </p:cNvPr>
          <p:cNvSpPr>
            <a:spLocks noGrp="1"/>
          </p:cNvSpPr>
          <p:nvPr>
            <p:ph type="ctrTitle"/>
          </p:nvPr>
        </p:nvSpPr>
        <p:spPr>
          <a:xfrm>
            <a:off x="1513840" y="705803"/>
            <a:ext cx="9144000" cy="777557"/>
          </a:xfrm>
        </p:spPr>
        <p:txBody>
          <a:bodyPr>
            <a:normAutofit fontScale="90000"/>
          </a:bodyPr>
          <a:lstStyle/>
          <a:p>
            <a:r>
              <a:rPr lang="en-GB" sz="4800" b="1" dirty="0"/>
              <a:t>CLAIM FREQUENCY WITHOUT FILTERS</a:t>
            </a:r>
          </a:p>
        </p:txBody>
      </p:sp>
      <p:sp>
        <p:nvSpPr>
          <p:cNvPr id="3" name="Subtitle 2">
            <a:extLst>
              <a:ext uri="{FF2B5EF4-FFF2-40B4-BE49-F238E27FC236}">
                <a16:creationId xmlns:a16="http://schemas.microsoft.com/office/drawing/2014/main" id="{68DF98D0-720D-BF9D-BF81-5FA2897642C6}"/>
              </a:ext>
            </a:extLst>
          </p:cNvPr>
          <p:cNvSpPr>
            <a:spLocks noGrp="1"/>
          </p:cNvSpPr>
          <p:nvPr>
            <p:ph type="subTitle" idx="1"/>
          </p:nvPr>
        </p:nvSpPr>
        <p:spPr>
          <a:xfrm>
            <a:off x="1524000" y="1595755"/>
            <a:ext cx="9144000" cy="4556442"/>
          </a:xfrm>
        </p:spPr>
        <p:txBody>
          <a:bodyPr>
            <a:normAutofit fontScale="92500" lnSpcReduction="10000"/>
          </a:bodyPr>
          <a:lstStyle/>
          <a:p>
            <a:pPr marL="342900" indent="-342900" algn="l">
              <a:buFont typeface="Arial" panose="020B0604020202020204" pitchFamily="34" charset="0"/>
              <a:buChar char="•"/>
            </a:pPr>
            <a:r>
              <a:rPr lang="en-GB" dirty="0"/>
              <a:t>Without filters, we noticed the following;</a:t>
            </a:r>
          </a:p>
          <a:p>
            <a:pPr marL="342900" indent="-342900" algn="l">
              <a:buFont typeface="Arial" panose="020B0604020202020204" pitchFamily="34" charset="0"/>
              <a:buChar char="•"/>
            </a:pPr>
            <a:r>
              <a:rPr lang="en-GB" dirty="0"/>
              <a:t>Gender: Male scored a percentage total of 50.49% and female, a percentage total of 49.51% on the claim frequency pie chart.</a:t>
            </a:r>
          </a:p>
          <a:p>
            <a:pPr marL="342900" indent="-342900" algn="l">
              <a:buFont typeface="Arial" panose="020B0604020202020204" pitchFamily="34" charset="0"/>
              <a:buChar char="•"/>
            </a:pPr>
            <a:r>
              <a:rPr lang="en-GB" dirty="0"/>
              <a:t>Education: Bachelors has the largest claim frequency, followed by high school, then masters. </a:t>
            </a:r>
            <a:r>
              <a:rPr lang="en-GB" dirty="0" err="1"/>
              <a:t>Phd</a:t>
            </a:r>
            <a:r>
              <a:rPr lang="en-GB" dirty="0"/>
              <a:t> has the lowest Claim frequency.</a:t>
            </a:r>
          </a:p>
          <a:p>
            <a:pPr marL="342900" indent="-342900" algn="l">
              <a:buFont typeface="Arial" panose="020B0604020202020204" pitchFamily="34" charset="0"/>
              <a:buChar char="•"/>
            </a:pPr>
            <a:r>
              <a:rPr lang="en-GB" dirty="0"/>
              <a:t>Car Makes: We looked into a chart of the top 5 car make in respect to claim frequency, Ford leads, followed by Chevrolet, dodge and Toyota, GMC holds 5</a:t>
            </a:r>
            <a:r>
              <a:rPr lang="en-GB" baseline="30000" dirty="0"/>
              <a:t>th</a:t>
            </a:r>
            <a:r>
              <a:rPr lang="en-GB" dirty="0"/>
              <a:t> position.</a:t>
            </a:r>
          </a:p>
          <a:p>
            <a:pPr marL="342900" indent="-342900" algn="l">
              <a:buFont typeface="Arial" panose="020B0604020202020204" pitchFamily="34" charset="0"/>
              <a:buChar char="•"/>
            </a:pPr>
            <a:r>
              <a:rPr lang="en-GB" dirty="0"/>
              <a:t>Car Model: Also looked into chart of the top 5 car model in respect to claim frequency, Grand Prix leads followed by Mustang, GTI and SL-class, Altima holds 5</a:t>
            </a:r>
            <a:r>
              <a:rPr lang="en-GB" baseline="30000" dirty="0"/>
              <a:t>th</a:t>
            </a:r>
            <a:r>
              <a:rPr lang="en-GB" dirty="0"/>
              <a:t> position.</a:t>
            </a:r>
          </a:p>
          <a:p>
            <a:pPr marL="342900" indent="-342900" algn="l">
              <a:buFont typeface="Arial" panose="020B0604020202020204" pitchFamily="34" charset="0"/>
              <a:buChar char="•"/>
            </a:pPr>
            <a:r>
              <a:rPr lang="en-GB" dirty="0"/>
              <a:t>Car Year: Cars made in 2006 scored highest in the trendline chart against claim frequency.</a:t>
            </a:r>
          </a:p>
          <a:p>
            <a:pPr marL="342900" indent="-342900" algn="l">
              <a:buFont typeface="Arial" panose="020B0604020202020204" pitchFamily="34" charset="0"/>
              <a:buChar char="•"/>
            </a:pPr>
            <a:endParaRPr lang="en-GB" dirty="0"/>
          </a:p>
        </p:txBody>
      </p:sp>
    </p:spTree>
    <p:extLst>
      <p:ext uri="{BB962C8B-B14F-4D97-AF65-F5344CB8AC3E}">
        <p14:creationId xmlns:p14="http://schemas.microsoft.com/office/powerpoint/2010/main" val="4269918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C4BB-9139-BFAC-BE52-2699F9E09058}"/>
              </a:ext>
            </a:extLst>
          </p:cNvPr>
          <p:cNvSpPr>
            <a:spLocks noGrp="1"/>
          </p:cNvSpPr>
          <p:nvPr>
            <p:ph type="title"/>
          </p:nvPr>
        </p:nvSpPr>
        <p:spPr/>
        <p:txBody>
          <a:bodyPr>
            <a:normAutofit fontScale="90000"/>
          </a:bodyPr>
          <a:lstStyle/>
          <a:p>
            <a:pPr algn="ctr"/>
            <a:r>
              <a:rPr lang="en-GB" sz="4400" b="1" dirty="0"/>
              <a:t>CLAIM FREQUENCY WITHOUT FILTER</a:t>
            </a:r>
            <a:endParaRPr lang="en-GB" dirty="0"/>
          </a:p>
        </p:txBody>
      </p:sp>
      <p:sp>
        <p:nvSpPr>
          <p:cNvPr id="3" name="Content Placeholder 2">
            <a:extLst>
              <a:ext uri="{FF2B5EF4-FFF2-40B4-BE49-F238E27FC236}">
                <a16:creationId xmlns:a16="http://schemas.microsoft.com/office/drawing/2014/main" id="{AAD95673-04B9-5301-55A8-49D480CBFC15}"/>
              </a:ext>
            </a:extLst>
          </p:cNvPr>
          <p:cNvSpPr>
            <a:spLocks noGrp="1"/>
          </p:cNvSpPr>
          <p:nvPr>
            <p:ph idx="1"/>
          </p:nvPr>
        </p:nvSpPr>
        <p:spPr/>
        <p:txBody>
          <a:bodyPr/>
          <a:lstStyle/>
          <a:p>
            <a:r>
              <a:rPr lang="en-GB" dirty="0"/>
              <a:t>Coverage Zone: Cars from suburban areas have the most claim frequency, Highly Urban, urban, rural, highly rural came 2</a:t>
            </a:r>
            <a:r>
              <a:rPr lang="en-GB" baseline="30000" dirty="0"/>
              <a:t>nd</a:t>
            </a:r>
            <a:r>
              <a:rPr lang="en-GB" dirty="0"/>
              <a:t> , 3</a:t>
            </a:r>
            <a:r>
              <a:rPr lang="en-GB" baseline="30000" dirty="0"/>
              <a:t>rd</a:t>
            </a:r>
            <a:r>
              <a:rPr lang="en-GB" dirty="0"/>
              <a:t>  , 4</a:t>
            </a:r>
            <a:r>
              <a:rPr lang="en-GB" baseline="30000" dirty="0"/>
              <a:t>th</a:t>
            </a:r>
            <a:r>
              <a:rPr lang="en-GB" dirty="0"/>
              <a:t> and 5</a:t>
            </a:r>
            <a:r>
              <a:rPr lang="en-GB" baseline="30000" dirty="0"/>
              <a:t>th</a:t>
            </a:r>
            <a:r>
              <a:rPr lang="en-GB" dirty="0"/>
              <a:t> respectively.</a:t>
            </a:r>
          </a:p>
          <a:p>
            <a:r>
              <a:rPr lang="en-GB" dirty="0"/>
              <a:t>Marital status: Single policy holders have the most claim frequency, then married, divorced and separated respectively.</a:t>
            </a:r>
          </a:p>
        </p:txBody>
      </p:sp>
    </p:spTree>
    <p:extLst>
      <p:ext uri="{BB962C8B-B14F-4D97-AF65-F5344CB8AC3E}">
        <p14:creationId xmlns:p14="http://schemas.microsoft.com/office/powerpoint/2010/main" val="339168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87CB-9E4F-738F-A87E-8E374AAC6E65}"/>
              </a:ext>
            </a:extLst>
          </p:cNvPr>
          <p:cNvSpPr>
            <a:spLocks noGrp="1"/>
          </p:cNvSpPr>
          <p:nvPr>
            <p:ph type="title"/>
          </p:nvPr>
        </p:nvSpPr>
        <p:spPr>
          <a:xfrm>
            <a:off x="838200" y="314325"/>
            <a:ext cx="10515600" cy="1325563"/>
          </a:xfrm>
        </p:spPr>
        <p:txBody>
          <a:bodyPr>
            <a:normAutofit fontScale="90000"/>
          </a:bodyPr>
          <a:lstStyle/>
          <a:p>
            <a:pPr algn="ctr"/>
            <a:r>
              <a:rPr lang="en-GB" sz="4400" b="1" dirty="0"/>
              <a:t>CLAIM FREQUENCY WITH FILTERS-COMMERCIAL VEHICLE USERS</a:t>
            </a:r>
            <a:endParaRPr lang="en-GB" dirty="0"/>
          </a:p>
        </p:txBody>
      </p:sp>
      <p:pic>
        <p:nvPicPr>
          <p:cNvPr id="5" name="Content Placeholder 4">
            <a:extLst>
              <a:ext uri="{FF2B5EF4-FFF2-40B4-BE49-F238E27FC236}">
                <a16:creationId xmlns:a16="http://schemas.microsoft.com/office/drawing/2014/main" id="{09214665-2391-9585-FA5E-B73B2298E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00" y="1774380"/>
            <a:ext cx="8442960" cy="4341940"/>
          </a:xfrm>
        </p:spPr>
      </p:pic>
    </p:spTree>
    <p:extLst>
      <p:ext uri="{BB962C8B-B14F-4D97-AF65-F5344CB8AC3E}">
        <p14:creationId xmlns:p14="http://schemas.microsoft.com/office/powerpoint/2010/main" val="1788863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3E58-6969-5CF0-6AF9-CBD1FAFA157A}"/>
              </a:ext>
            </a:extLst>
          </p:cNvPr>
          <p:cNvSpPr>
            <a:spLocks noGrp="1"/>
          </p:cNvSpPr>
          <p:nvPr>
            <p:ph type="title"/>
          </p:nvPr>
        </p:nvSpPr>
        <p:spPr/>
        <p:txBody>
          <a:bodyPr>
            <a:normAutofit fontScale="90000"/>
          </a:bodyPr>
          <a:lstStyle/>
          <a:p>
            <a:pPr algn="ctr"/>
            <a:r>
              <a:rPr lang="en-GB" sz="4400" b="1" dirty="0"/>
              <a:t>CLAIM FREQUENCY WITH FILTERS-COMMERCIAL VEHICLE USERS</a:t>
            </a:r>
            <a:endParaRPr lang="en-GB" dirty="0"/>
          </a:p>
        </p:txBody>
      </p:sp>
      <p:sp>
        <p:nvSpPr>
          <p:cNvPr id="3" name="Content Placeholder 2">
            <a:extLst>
              <a:ext uri="{FF2B5EF4-FFF2-40B4-BE49-F238E27FC236}">
                <a16:creationId xmlns:a16="http://schemas.microsoft.com/office/drawing/2014/main" id="{8922026A-0486-CB71-C310-098BDD580523}"/>
              </a:ext>
            </a:extLst>
          </p:cNvPr>
          <p:cNvSpPr>
            <a:spLocks noGrp="1"/>
          </p:cNvSpPr>
          <p:nvPr>
            <p:ph idx="1"/>
          </p:nvPr>
        </p:nvSpPr>
        <p:spPr/>
        <p:txBody>
          <a:bodyPr>
            <a:normAutofit fontScale="92500" lnSpcReduction="10000"/>
          </a:bodyPr>
          <a:lstStyle/>
          <a:p>
            <a:pPr marL="342900" indent="-342900" algn="l">
              <a:buFont typeface="Arial" panose="020B0604020202020204" pitchFamily="34" charset="0"/>
              <a:buChar char="•"/>
            </a:pPr>
            <a:r>
              <a:rPr lang="en-GB" dirty="0"/>
              <a:t>With filters for commercial vehicle users, we noticed the following;</a:t>
            </a:r>
          </a:p>
          <a:p>
            <a:pPr marL="342900" indent="-342900" algn="l">
              <a:buFont typeface="Arial" panose="020B0604020202020204" pitchFamily="34" charset="0"/>
              <a:buChar char="•"/>
            </a:pPr>
            <a:r>
              <a:rPr lang="en-GB" dirty="0"/>
              <a:t>Gender: Male scored a percentage total of 51.57% and female, a percentage total of 48.43% on the claim frequency chart.</a:t>
            </a:r>
          </a:p>
          <a:p>
            <a:pPr marL="342900" indent="-342900" algn="l">
              <a:buFont typeface="Arial" panose="020B0604020202020204" pitchFamily="34" charset="0"/>
              <a:buChar char="•"/>
            </a:pPr>
            <a:r>
              <a:rPr lang="en-GB" dirty="0"/>
              <a:t>Education: Bachelors has the largest claim frequency, followed by high school, then masters. PhD has the lowest claims frequency.</a:t>
            </a:r>
          </a:p>
          <a:p>
            <a:pPr marL="342900" indent="-342900" algn="l">
              <a:buFont typeface="Arial" panose="020B0604020202020204" pitchFamily="34" charset="0"/>
              <a:buChar char="•"/>
            </a:pPr>
            <a:r>
              <a:rPr lang="en-GB" dirty="0"/>
              <a:t>Car Makes: We looked into chart of the top 5 car make in respect to claims frequency, Ford leads, followed by Chevrolet, Dodge, GMC and Mitsubishi holds 5</a:t>
            </a:r>
            <a:r>
              <a:rPr lang="en-GB" baseline="30000" dirty="0"/>
              <a:t>th</a:t>
            </a:r>
            <a:r>
              <a:rPr lang="en-GB" dirty="0"/>
              <a:t> position.</a:t>
            </a:r>
          </a:p>
          <a:p>
            <a:pPr marL="342900" indent="-342900" algn="l">
              <a:buFont typeface="Arial" panose="020B0604020202020204" pitchFamily="34" charset="0"/>
              <a:buChar char="•"/>
            </a:pPr>
            <a:r>
              <a:rPr lang="en-GB" dirty="0"/>
              <a:t>Car Model: Also looked into chart of the top 5 car model in respect to claim frequency, Grand Prix leads followed by E-class, Corvette and Continental, ES-class holds 5</a:t>
            </a:r>
            <a:r>
              <a:rPr lang="en-GB" baseline="30000" dirty="0"/>
              <a:t>th</a:t>
            </a:r>
            <a:r>
              <a:rPr lang="en-GB" dirty="0"/>
              <a:t> position.</a:t>
            </a:r>
          </a:p>
          <a:p>
            <a:pPr marL="342900" indent="-342900" algn="l">
              <a:buFont typeface="Arial" panose="020B0604020202020204" pitchFamily="34" charset="0"/>
              <a:buChar char="•"/>
            </a:pPr>
            <a:r>
              <a:rPr lang="en-GB" dirty="0"/>
              <a:t>Car Year: Cars made in 2006 scored highest in the trendline chart against claim frequency.</a:t>
            </a:r>
          </a:p>
          <a:p>
            <a:endParaRPr lang="en-GB" dirty="0"/>
          </a:p>
        </p:txBody>
      </p:sp>
    </p:spTree>
    <p:extLst>
      <p:ext uri="{BB962C8B-B14F-4D97-AF65-F5344CB8AC3E}">
        <p14:creationId xmlns:p14="http://schemas.microsoft.com/office/powerpoint/2010/main" val="161779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2A5F-DF9E-0EAA-BE0E-8D8FA8B55425}"/>
              </a:ext>
            </a:extLst>
          </p:cNvPr>
          <p:cNvSpPr>
            <a:spLocks noGrp="1"/>
          </p:cNvSpPr>
          <p:nvPr>
            <p:ph type="title"/>
          </p:nvPr>
        </p:nvSpPr>
        <p:spPr/>
        <p:txBody>
          <a:bodyPr>
            <a:normAutofit fontScale="90000"/>
          </a:bodyPr>
          <a:lstStyle/>
          <a:p>
            <a:pPr algn="ctr"/>
            <a:r>
              <a:rPr lang="en-GB" sz="4400" b="1" dirty="0"/>
              <a:t>CLAIM FREQUENCY WITH FILTERS-COMMERCIAL VEHICLE USERS</a:t>
            </a:r>
            <a:endParaRPr lang="en-GB" dirty="0"/>
          </a:p>
        </p:txBody>
      </p:sp>
      <p:sp>
        <p:nvSpPr>
          <p:cNvPr id="3" name="Content Placeholder 2">
            <a:extLst>
              <a:ext uri="{FF2B5EF4-FFF2-40B4-BE49-F238E27FC236}">
                <a16:creationId xmlns:a16="http://schemas.microsoft.com/office/drawing/2014/main" id="{F0EAA99C-D57F-4212-A6A7-25A2787B389D}"/>
              </a:ext>
            </a:extLst>
          </p:cNvPr>
          <p:cNvSpPr>
            <a:spLocks noGrp="1"/>
          </p:cNvSpPr>
          <p:nvPr>
            <p:ph idx="1"/>
          </p:nvPr>
        </p:nvSpPr>
        <p:spPr/>
        <p:txBody>
          <a:bodyPr/>
          <a:lstStyle/>
          <a:p>
            <a:r>
              <a:rPr lang="en-GB" dirty="0"/>
              <a:t>Coverage Zone: Cars from Highly Urban areas have the most claim frequency, Urban, highly rural, rural, Suburban, came 2</a:t>
            </a:r>
            <a:r>
              <a:rPr lang="en-GB" baseline="30000" dirty="0"/>
              <a:t>nd</a:t>
            </a:r>
            <a:r>
              <a:rPr lang="en-GB" dirty="0"/>
              <a:t> , 3</a:t>
            </a:r>
            <a:r>
              <a:rPr lang="en-GB" baseline="30000" dirty="0"/>
              <a:t>rd</a:t>
            </a:r>
            <a:r>
              <a:rPr lang="en-GB" dirty="0"/>
              <a:t>  , 4</a:t>
            </a:r>
            <a:r>
              <a:rPr lang="en-GB" baseline="30000" dirty="0"/>
              <a:t>th</a:t>
            </a:r>
            <a:r>
              <a:rPr lang="en-GB" dirty="0"/>
              <a:t> and 5</a:t>
            </a:r>
            <a:r>
              <a:rPr lang="en-GB" baseline="30000" dirty="0"/>
              <a:t>th</a:t>
            </a:r>
            <a:r>
              <a:rPr lang="en-GB" dirty="0"/>
              <a:t> respectively.</a:t>
            </a:r>
          </a:p>
          <a:p>
            <a:r>
              <a:rPr lang="en-GB" dirty="0"/>
              <a:t>Marital status: Single policy holders have the most claim frequency, then married, divorced and separated respectively.</a:t>
            </a:r>
          </a:p>
        </p:txBody>
      </p:sp>
    </p:spTree>
    <p:extLst>
      <p:ext uri="{BB962C8B-B14F-4D97-AF65-F5344CB8AC3E}">
        <p14:creationId xmlns:p14="http://schemas.microsoft.com/office/powerpoint/2010/main" val="224889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B27B-D328-30B8-7361-919958F9BC42}"/>
              </a:ext>
            </a:extLst>
          </p:cNvPr>
          <p:cNvSpPr>
            <a:spLocks noGrp="1"/>
          </p:cNvSpPr>
          <p:nvPr>
            <p:ph type="title"/>
          </p:nvPr>
        </p:nvSpPr>
        <p:spPr/>
        <p:txBody>
          <a:bodyPr>
            <a:normAutofit fontScale="90000"/>
          </a:bodyPr>
          <a:lstStyle/>
          <a:p>
            <a:pPr algn="ctr"/>
            <a:r>
              <a:rPr lang="en-GB" sz="4400" b="1" dirty="0"/>
              <a:t>CLAIM FREQUENCY WITH FILTERS-PRIVATE VEHICLE USERS</a:t>
            </a:r>
            <a:endParaRPr lang="en-GB" dirty="0"/>
          </a:p>
        </p:txBody>
      </p:sp>
      <p:pic>
        <p:nvPicPr>
          <p:cNvPr id="5" name="Content Placeholder 4">
            <a:extLst>
              <a:ext uri="{FF2B5EF4-FFF2-40B4-BE49-F238E27FC236}">
                <a16:creationId xmlns:a16="http://schemas.microsoft.com/office/drawing/2014/main" id="{2D1E5DCF-4AF4-F70E-A044-9926984F0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0801" y="1853248"/>
            <a:ext cx="8879840" cy="4263071"/>
          </a:xfrm>
        </p:spPr>
      </p:pic>
    </p:spTree>
    <p:extLst>
      <p:ext uri="{BB962C8B-B14F-4D97-AF65-F5344CB8AC3E}">
        <p14:creationId xmlns:p14="http://schemas.microsoft.com/office/powerpoint/2010/main" val="806225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2E04-BDA8-71A2-D6F5-C8CF4096BACF}"/>
              </a:ext>
            </a:extLst>
          </p:cNvPr>
          <p:cNvSpPr>
            <a:spLocks noGrp="1"/>
          </p:cNvSpPr>
          <p:nvPr>
            <p:ph type="title"/>
          </p:nvPr>
        </p:nvSpPr>
        <p:spPr/>
        <p:txBody>
          <a:bodyPr>
            <a:normAutofit fontScale="90000"/>
          </a:bodyPr>
          <a:lstStyle/>
          <a:p>
            <a:pPr algn="ctr"/>
            <a:r>
              <a:rPr lang="en-GB" sz="4400" b="1" dirty="0"/>
              <a:t>CLAIM FREQUENCY WITH FILTERS-PRIVATE VEHICLE USERS</a:t>
            </a:r>
            <a:endParaRPr lang="en-GB" dirty="0"/>
          </a:p>
        </p:txBody>
      </p:sp>
      <p:sp>
        <p:nvSpPr>
          <p:cNvPr id="3" name="Content Placeholder 2">
            <a:extLst>
              <a:ext uri="{FF2B5EF4-FFF2-40B4-BE49-F238E27FC236}">
                <a16:creationId xmlns:a16="http://schemas.microsoft.com/office/drawing/2014/main" id="{361120E6-72BF-B1D6-70DE-5695D5425B8B}"/>
              </a:ext>
            </a:extLst>
          </p:cNvPr>
          <p:cNvSpPr>
            <a:spLocks noGrp="1"/>
          </p:cNvSpPr>
          <p:nvPr>
            <p:ph idx="1"/>
          </p:nvPr>
        </p:nvSpPr>
        <p:spPr/>
        <p:txBody>
          <a:bodyPr>
            <a:normAutofit fontScale="92500" lnSpcReduction="10000"/>
          </a:bodyPr>
          <a:lstStyle/>
          <a:p>
            <a:pPr marL="342900" indent="-342900" algn="l">
              <a:buFont typeface="Arial" panose="020B0604020202020204" pitchFamily="34" charset="0"/>
              <a:buChar char="•"/>
            </a:pPr>
            <a:r>
              <a:rPr lang="en-GB" dirty="0"/>
              <a:t>With filters for private vehicle users, we noticed the following;</a:t>
            </a:r>
          </a:p>
          <a:p>
            <a:pPr marL="342900" indent="-342900" algn="l">
              <a:buFont typeface="Arial" panose="020B0604020202020204" pitchFamily="34" charset="0"/>
              <a:buChar char="•"/>
            </a:pPr>
            <a:r>
              <a:rPr lang="en-GB" dirty="0"/>
              <a:t>Gender: Female scored a percentage total of 50.99% and Male a total of 49.01% on the claim frequency chart.</a:t>
            </a:r>
          </a:p>
          <a:p>
            <a:pPr marL="342900" indent="-342900" algn="l">
              <a:buFont typeface="Arial" panose="020B0604020202020204" pitchFamily="34" charset="0"/>
              <a:buChar char="•"/>
            </a:pPr>
            <a:r>
              <a:rPr lang="en-GB" dirty="0"/>
              <a:t>Education: Bachelors has the largest claim frequency, followed by high school then masters. PhD has the lowest claims frequency.</a:t>
            </a:r>
          </a:p>
          <a:p>
            <a:pPr marL="342900" indent="-342900" algn="l">
              <a:buFont typeface="Arial" panose="020B0604020202020204" pitchFamily="34" charset="0"/>
              <a:buChar char="•"/>
            </a:pPr>
            <a:r>
              <a:rPr lang="en-GB" dirty="0"/>
              <a:t>Car Makes: We looked into chart of top 5 car make in respect to claim frequency, Ford leads, followed by Chevrolet, and Dodge, Toyota and GMC holds 5</a:t>
            </a:r>
            <a:r>
              <a:rPr lang="en-GB" baseline="30000" dirty="0"/>
              <a:t>th</a:t>
            </a:r>
            <a:r>
              <a:rPr lang="en-GB" dirty="0"/>
              <a:t> position.</a:t>
            </a:r>
          </a:p>
          <a:p>
            <a:pPr marL="342900" indent="-342900" algn="l">
              <a:buFont typeface="Arial" panose="020B0604020202020204" pitchFamily="34" charset="0"/>
              <a:buChar char="•"/>
            </a:pPr>
            <a:r>
              <a:rPr lang="en-GB" dirty="0"/>
              <a:t>Car Model: Also looked into chart of the top 5 car model in respect to claim frequency, Grand Prix leads followed by Mustang, GTI, Altima and Camaro holds 5</a:t>
            </a:r>
            <a:r>
              <a:rPr lang="en-GB" baseline="30000" dirty="0"/>
              <a:t>th</a:t>
            </a:r>
            <a:r>
              <a:rPr lang="en-GB" dirty="0"/>
              <a:t> position.</a:t>
            </a:r>
          </a:p>
          <a:p>
            <a:pPr marL="342900" indent="-342900" algn="l">
              <a:buFont typeface="Arial" panose="020B0604020202020204" pitchFamily="34" charset="0"/>
              <a:buChar char="•"/>
            </a:pPr>
            <a:r>
              <a:rPr lang="en-GB" dirty="0"/>
              <a:t>Car Year: Cars made in 2006 scored highest in the trendline chart against claim frequency.</a:t>
            </a:r>
          </a:p>
          <a:p>
            <a:endParaRPr lang="en-GB" dirty="0"/>
          </a:p>
        </p:txBody>
      </p:sp>
    </p:spTree>
    <p:extLst>
      <p:ext uri="{BB962C8B-B14F-4D97-AF65-F5344CB8AC3E}">
        <p14:creationId xmlns:p14="http://schemas.microsoft.com/office/powerpoint/2010/main" val="3270529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TotalTime>
  <Words>894</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SPLENDOR INSURANCE ANALYTICS DASHBOARD</vt:lpstr>
      <vt:lpstr>CLAIM FREQUENCY WITHOUT FILTER</vt:lpstr>
      <vt:lpstr>CLAIM FREQUENCY WITHOUT FILTERS</vt:lpstr>
      <vt:lpstr>CLAIM FREQUENCY WITHOUT FILTER</vt:lpstr>
      <vt:lpstr>CLAIM FREQUENCY WITH FILTERS-COMMERCIAL VEHICLE USERS</vt:lpstr>
      <vt:lpstr>CLAIM FREQUENCY WITH FILTERS-COMMERCIAL VEHICLE USERS</vt:lpstr>
      <vt:lpstr>CLAIM FREQUENCY WITH FILTERS-COMMERCIAL VEHICLE USERS</vt:lpstr>
      <vt:lpstr>CLAIM FREQUENCY WITH FILTERS-PRIVATE VEHICLE USERS</vt:lpstr>
      <vt:lpstr>CLAIM FREQUENCY WITH FILTERS-PRIVATE VEHICLE USERS</vt:lpstr>
      <vt:lpstr>CLAIM FREQUENCY WITH FILTERS-PRIVATE VEHICLE USERS</vt:lpstr>
      <vt:lpstr>RISK ASSESSMENT</vt:lpstr>
      <vt:lpstr>DEMOGRAPHIC ANALYSIS</vt:lpstr>
      <vt:lpstr>GEOGRAPHY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SPLEDNDOR INSURANCE ANALYTICS DASHBOARD</dc:title>
  <dc:creator>user</dc:creator>
  <cp:lastModifiedBy>user</cp:lastModifiedBy>
  <cp:revision>6</cp:revision>
  <dcterms:created xsi:type="dcterms:W3CDTF">2024-07-02T12:55:21Z</dcterms:created>
  <dcterms:modified xsi:type="dcterms:W3CDTF">2024-07-04T10:19:28Z</dcterms:modified>
</cp:coreProperties>
</file>