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7" r:id="rId2"/>
    <p:sldId id="273" r:id="rId3"/>
    <p:sldId id="279" r:id="rId4"/>
    <p:sldId id="281" r:id="rId5"/>
    <p:sldId id="280" r:id="rId6"/>
    <p:sldId id="27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2" r:id="rId19"/>
  </p:sldIdLst>
  <p:sldSz cx="9144000" cy="6858000" type="screen4x3"/>
  <p:notesSz cx="680878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978" y="-72"/>
      </p:cViewPr>
      <p:guideLst>
        <p:guide orient="horz" pos="3094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Щелчок правит образец текста</a:t>
            </a:r>
          </a:p>
          <a:p>
            <a:pPr lvl="1"/>
            <a:r>
              <a:rPr lang="ru-RU" altLang="ru-RU" noProof="0" smtClean="0"/>
              <a:t>Второй уровень</a:t>
            </a:r>
          </a:p>
          <a:p>
            <a:pPr lvl="2"/>
            <a:r>
              <a:rPr lang="ru-RU" altLang="ru-RU" noProof="0" smtClean="0"/>
              <a:t>Третий уровень</a:t>
            </a:r>
          </a:p>
          <a:p>
            <a:pPr lvl="3"/>
            <a:r>
              <a:rPr lang="ru-RU" altLang="ru-RU" noProof="0" smtClean="0"/>
              <a:t>Четвертый уровень</a:t>
            </a:r>
          </a:p>
          <a:p>
            <a:pPr lvl="4"/>
            <a:r>
              <a:rPr lang="ru-RU" altLang="ru-RU" noProof="0" smtClean="0"/>
              <a:t>Пятый уровень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2CDBA1-4103-4D87-976C-378F4BEF12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503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275E7-0211-490E-AFF2-C72F5320CE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748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9BAD4-DD5E-460C-94C9-64800273E6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15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1D039-21FB-47A0-8BFA-B163D6689D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49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32B25-811E-4683-9E83-5EC3F33A9DB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11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F5860-F316-4EAC-9F43-2AE45751B2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3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BCF09-D380-451A-A56C-48A31032C36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916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CC3D2-473A-449A-8368-9171AB4F92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560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7676B-3953-4E0F-93B7-EC739560C5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674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E7419-9900-466D-B1FD-E3EDFCA738D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568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04319-7935-447D-ADD8-A1C6E25545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40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FEFEA-F4C7-4D93-B1A3-4568F0F84B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84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DEC11B-5B95-4E0F-A961-BEAFB1788DC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3076" name="Picture 3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</a:p>
        </p:txBody>
      </p:sp>
      <p:sp>
        <p:nvSpPr>
          <p:cNvPr id="3080" name="Line 12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8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04800" y="2667000"/>
            <a:ext cx="8382000" cy="990600"/>
          </a:xfrm>
          <a:noFill/>
        </p:spPr>
        <p:txBody>
          <a:bodyPr anchor="ctr"/>
          <a:lstStyle/>
          <a:p>
            <a:r>
              <a:rPr lang="ru-RU" altLang="ru-RU" sz="4000" b="1" dirty="0" smtClean="0">
                <a:solidFill>
                  <a:schemeClr val="tx1"/>
                </a:solidFill>
              </a:rPr>
              <a:t>Тема </a:t>
            </a:r>
            <a:r>
              <a:rPr lang="en-US" altLang="ru-RU" sz="4000" b="1" dirty="0" smtClean="0">
                <a:solidFill>
                  <a:schemeClr val="tx1"/>
                </a:solidFill>
              </a:rPr>
              <a:t>3</a:t>
            </a:r>
            <a:r>
              <a:rPr lang="ru-RU" altLang="ru-RU" sz="4000" b="1" dirty="0" smtClean="0">
                <a:solidFill>
                  <a:schemeClr val="tx1"/>
                </a:solidFill>
              </a:rPr>
              <a:t>. </a:t>
            </a:r>
            <a:r>
              <a:rPr lang="ru-RU" altLang="ru-RU" sz="4000" b="1" dirty="0" smtClean="0">
                <a:solidFill>
                  <a:schemeClr val="tx1"/>
                </a:solidFill>
              </a:rPr>
              <a:t>Операторы</a:t>
            </a:r>
          </a:p>
        </p:txBody>
      </p:sp>
      <p:sp>
        <p:nvSpPr>
          <p:cNvPr id="3082" name="Text Box 2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229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  <a:r>
              <a:rPr lang="en-US" altLang="ru-RU" sz="1200"/>
              <a:t>0</a:t>
            </a:r>
            <a:endParaRPr lang="ru-RU" altLang="ru-RU" sz="1200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Операторы отношения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2299" name="Rectangle 26"/>
          <p:cNvSpPr>
            <a:spLocks noChangeArrowheads="1"/>
          </p:cNvSpPr>
          <p:nvPr/>
        </p:nvSpPr>
        <p:spPr bwMode="auto">
          <a:xfrm>
            <a:off x="1905000" y="12954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2300" name="Rectangle 27"/>
          <p:cNvSpPr>
            <a:spLocks noChangeArrowheads="1"/>
          </p:cNvSpPr>
          <p:nvPr/>
        </p:nvSpPr>
        <p:spPr bwMode="auto">
          <a:xfrm>
            <a:off x="1905000" y="1828800"/>
            <a:ext cx="4800600" cy="403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a = 2, b = 3, c = 4, d = 5;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e = (</a:t>
            </a:r>
            <a:r>
              <a:rPr lang="en-US" altLang="ru-RU" sz="1600" b="1" dirty="0" err="1">
                <a:latin typeface="Courier New" pitchFamily="49" charset="0"/>
              </a:rPr>
              <a:t>b+d</a:t>
            </a:r>
            <a:r>
              <a:rPr lang="en-US" altLang="ru-RU" sz="1600" b="1" dirty="0">
                <a:latin typeface="Courier New" pitchFamily="49" charset="0"/>
              </a:rPr>
              <a:t> == a*c</a:t>
            </a:r>
            <a:r>
              <a:rPr lang="en-US" altLang="ru-RU" sz="1600" b="1" dirty="0" smtClean="0">
                <a:latin typeface="Courier New" pitchFamily="49" charset="0"/>
              </a:rPr>
              <a:t>);		//true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f = (2*a != c</a:t>
            </a:r>
            <a:r>
              <a:rPr lang="en-US" altLang="ru-RU" sz="1600" b="1" dirty="0" smtClean="0">
                <a:latin typeface="Courier New" pitchFamily="49" charset="0"/>
              </a:rPr>
              <a:t>);		//false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g = (d &gt; b</a:t>
            </a:r>
            <a:r>
              <a:rPr lang="en-US" altLang="ru-RU" sz="1600" b="1" dirty="0" smtClean="0">
                <a:latin typeface="Courier New" pitchFamily="49" charset="0"/>
              </a:rPr>
              <a:t>);		//true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h = (d &lt; b</a:t>
            </a:r>
            <a:r>
              <a:rPr lang="en-US" altLang="ru-RU" sz="1600" b="1" dirty="0" smtClean="0">
                <a:latin typeface="Courier New" pitchFamily="49" charset="0"/>
              </a:rPr>
              <a:t>);		//false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</a:t>
            </a:r>
            <a:r>
              <a:rPr lang="en-US" altLang="ru-RU" sz="1600" b="1" dirty="0" err="1">
                <a:latin typeface="Courier New" pitchFamily="49" charset="0"/>
              </a:rPr>
              <a:t>i</a:t>
            </a:r>
            <a:r>
              <a:rPr lang="en-US" altLang="ru-RU" sz="1600" b="1" dirty="0">
                <a:latin typeface="Courier New" pitchFamily="49" charset="0"/>
              </a:rPr>
              <a:t> = (b-a &gt;= -2</a:t>
            </a:r>
            <a:r>
              <a:rPr lang="en-US" altLang="ru-RU" sz="1600" b="1" dirty="0" smtClean="0">
                <a:latin typeface="Courier New" pitchFamily="49" charset="0"/>
              </a:rPr>
              <a:t>);		//true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j = (-2 &lt;= a-c</a:t>
            </a:r>
            <a:r>
              <a:rPr lang="en-US" altLang="ru-RU" sz="1600" b="1" dirty="0" smtClean="0">
                <a:latin typeface="Courier New" pitchFamily="49" charset="0"/>
              </a:rPr>
              <a:t>);		//true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331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  <a:r>
              <a:rPr lang="en-US" altLang="ru-RU" sz="1200"/>
              <a:t>1</a:t>
            </a:r>
            <a:endParaRPr lang="ru-RU" altLang="ru-RU" sz="12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Логические операторы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304800" y="1143000"/>
            <a:ext cx="1600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304800" y="1676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 smtClean="0"/>
              <a:t>&amp;&amp;</a:t>
            </a:r>
            <a:endParaRPr lang="ru-RU" altLang="ru-RU" sz="1800" b="1" dirty="0"/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1905000" y="1143000"/>
            <a:ext cx="7010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Назначение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1905000" y="16764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Логическое И (бинарный)</a:t>
            </a:r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304800" y="22098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 smtClean="0"/>
              <a:t>||</a:t>
            </a:r>
            <a:endParaRPr lang="ru-RU" altLang="ru-RU" sz="1800" b="1" dirty="0"/>
          </a:p>
        </p:txBody>
      </p:sp>
      <p:sp>
        <p:nvSpPr>
          <p:cNvPr id="13328" name="Rectangle 18"/>
          <p:cNvSpPr>
            <a:spLocks noChangeArrowheads="1"/>
          </p:cNvSpPr>
          <p:nvPr/>
        </p:nvSpPr>
        <p:spPr bwMode="auto">
          <a:xfrm>
            <a:off x="1905000" y="22098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Логическое ИЛИ (бинарный)</a:t>
            </a:r>
          </a:p>
        </p:txBody>
      </p:sp>
      <p:sp>
        <p:nvSpPr>
          <p:cNvPr id="13329" name="Rectangle 19"/>
          <p:cNvSpPr>
            <a:spLocks noChangeArrowheads="1"/>
          </p:cNvSpPr>
          <p:nvPr/>
        </p:nvSpPr>
        <p:spPr bwMode="auto">
          <a:xfrm>
            <a:off x="304800" y="27432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 dirty="0" smtClean="0"/>
              <a:t>!</a:t>
            </a:r>
            <a:endParaRPr lang="ru-RU" altLang="ru-RU" sz="1800" b="1" dirty="0"/>
          </a:p>
        </p:txBody>
      </p:sp>
      <p:sp>
        <p:nvSpPr>
          <p:cNvPr id="13330" name="Rectangle 20"/>
          <p:cNvSpPr>
            <a:spLocks noChangeArrowheads="1"/>
          </p:cNvSpPr>
          <p:nvPr/>
        </p:nvSpPr>
        <p:spPr bwMode="auto">
          <a:xfrm>
            <a:off x="1905000" y="27432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Логическое НЕ (унарный)</a:t>
            </a:r>
          </a:p>
        </p:txBody>
      </p:sp>
      <p:sp>
        <p:nvSpPr>
          <p:cNvPr id="13331" name="Rectangle 27"/>
          <p:cNvSpPr>
            <a:spLocks noChangeArrowheads="1"/>
          </p:cNvSpPr>
          <p:nvPr/>
        </p:nvSpPr>
        <p:spPr bwMode="auto">
          <a:xfrm>
            <a:off x="152400" y="3657600"/>
            <a:ext cx="3200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 &amp;&amp;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3332" name="Rectangle 32"/>
          <p:cNvSpPr>
            <a:spLocks noChangeArrowheads="1"/>
          </p:cNvSpPr>
          <p:nvPr/>
        </p:nvSpPr>
        <p:spPr bwMode="auto">
          <a:xfrm>
            <a:off x="152400" y="4191000"/>
            <a:ext cx="10668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/>
              <a:t>Операнд 1</a:t>
            </a: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3333" name="Rectangle 33"/>
          <p:cNvSpPr>
            <a:spLocks noChangeArrowheads="1"/>
          </p:cNvSpPr>
          <p:nvPr/>
        </p:nvSpPr>
        <p:spPr bwMode="auto">
          <a:xfrm>
            <a:off x="1219200" y="4191000"/>
            <a:ext cx="10668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/>
              <a:t>Операнд 2</a:t>
            </a: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3334" name="Rectangle 34"/>
          <p:cNvSpPr>
            <a:spLocks noChangeArrowheads="1"/>
          </p:cNvSpPr>
          <p:nvPr/>
        </p:nvSpPr>
        <p:spPr bwMode="auto">
          <a:xfrm>
            <a:off x="2286000" y="4191000"/>
            <a:ext cx="10668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/>
              <a:t>Результат</a:t>
            </a: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3335" name="Rectangle 28"/>
          <p:cNvSpPr>
            <a:spLocks noChangeArrowheads="1"/>
          </p:cNvSpPr>
          <p:nvPr/>
        </p:nvSpPr>
        <p:spPr bwMode="auto">
          <a:xfrm>
            <a:off x="152400" y="4572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36" name="Rectangle 35"/>
          <p:cNvSpPr>
            <a:spLocks noChangeArrowheads="1"/>
          </p:cNvSpPr>
          <p:nvPr/>
        </p:nvSpPr>
        <p:spPr bwMode="auto">
          <a:xfrm>
            <a:off x="1219200" y="4572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37" name="Rectangle 36"/>
          <p:cNvSpPr>
            <a:spLocks noChangeArrowheads="1"/>
          </p:cNvSpPr>
          <p:nvPr/>
        </p:nvSpPr>
        <p:spPr bwMode="auto">
          <a:xfrm>
            <a:off x="2286000" y="4572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38" name="Rectangle 37"/>
          <p:cNvSpPr>
            <a:spLocks noChangeArrowheads="1"/>
          </p:cNvSpPr>
          <p:nvPr/>
        </p:nvSpPr>
        <p:spPr bwMode="auto">
          <a:xfrm>
            <a:off x="152400" y="4953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39" name="Rectangle 38"/>
          <p:cNvSpPr>
            <a:spLocks noChangeArrowheads="1"/>
          </p:cNvSpPr>
          <p:nvPr/>
        </p:nvSpPr>
        <p:spPr bwMode="auto">
          <a:xfrm>
            <a:off x="1219200" y="4953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40" name="Rectangle 39"/>
          <p:cNvSpPr>
            <a:spLocks noChangeArrowheads="1"/>
          </p:cNvSpPr>
          <p:nvPr/>
        </p:nvSpPr>
        <p:spPr bwMode="auto">
          <a:xfrm>
            <a:off x="2286000" y="4953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41" name="Rectangle 40"/>
          <p:cNvSpPr>
            <a:spLocks noChangeArrowheads="1"/>
          </p:cNvSpPr>
          <p:nvPr/>
        </p:nvSpPr>
        <p:spPr bwMode="auto">
          <a:xfrm>
            <a:off x="152400" y="5334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42" name="Rectangle 41"/>
          <p:cNvSpPr>
            <a:spLocks noChangeArrowheads="1"/>
          </p:cNvSpPr>
          <p:nvPr/>
        </p:nvSpPr>
        <p:spPr bwMode="auto">
          <a:xfrm>
            <a:off x="1219200" y="5334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43" name="Rectangle 42"/>
          <p:cNvSpPr>
            <a:spLocks noChangeArrowheads="1"/>
          </p:cNvSpPr>
          <p:nvPr/>
        </p:nvSpPr>
        <p:spPr bwMode="auto">
          <a:xfrm>
            <a:off x="2286000" y="5334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44" name="Rectangle 43"/>
          <p:cNvSpPr>
            <a:spLocks noChangeArrowheads="1"/>
          </p:cNvSpPr>
          <p:nvPr/>
        </p:nvSpPr>
        <p:spPr bwMode="auto">
          <a:xfrm>
            <a:off x="152400" y="5715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45" name="Rectangle 44"/>
          <p:cNvSpPr>
            <a:spLocks noChangeArrowheads="1"/>
          </p:cNvSpPr>
          <p:nvPr/>
        </p:nvSpPr>
        <p:spPr bwMode="auto">
          <a:xfrm>
            <a:off x="1219200" y="5715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46" name="Rectangle 45"/>
          <p:cNvSpPr>
            <a:spLocks noChangeArrowheads="1"/>
          </p:cNvSpPr>
          <p:nvPr/>
        </p:nvSpPr>
        <p:spPr bwMode="auto">
          <a:xfrm>
            <a:off x="2286000" y="5715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47" name="Rectangle 46"/>
          <p:cNvSpPr>
            <a:spLocks noChangeArrowheads="1"/>
          </p:cNvSpPr>
          <p:nvPr/>
        </p:nvSpPr>
        <p:spPr bwMode="auto">
          <a:xfrm>
            <a:off x="3505200" y="3657600"/>
            <a:ext cx="3200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 ||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3348" name="Rectangle 47"/>
          <p:cNvSpPr>
            <a:spLocks noChangeArrowheads="1"/>
          </p:cNvSpPr>
          <p:nvPr/>
        </p:nvSpPr>
        <p:spPr bwMode="auto">
          <a:xfrm>
            <a:off x="3505200" y="4191000"/>
            <a:ext cx="10668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/>
              <a:t>Операнд 1</a:t>
            </a: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3349" name="Rectangle 48"/>
          <p:cNvSpPr>
            <a:spLocks noChangeArrowheads="1"/>
          </p:cNvSpPr>
          <p:nvPr/>
        </p:nvSpPr>
        <p:spPr bwMode="auto">
          <a:xfrm>
            <a:off x="4572000" y="4191000"/>
            <a:ext cx="10668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/>
              <a:t>Операнд 2</a:t>
            </a: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3350" name="Rectangle 49"/>
          <p:cNvSpPr>
            <a:spLocks noChangeArrowheads="1"/>
          </p:cNvSpPr>
          <p:nvPr/>
        </p:nvSpPr>
        <p:spPr bwMode="auto">
          <a:xfrm>
            <a:off x="5638800" y="4191000"/>
            <a:ext cx="10668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/>
              <a:t>Результат</a:t>
            </a: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3351" name="Rectangle 50"/>
          <p:cNvSpPr>
            <a:spLocks noChangeArrowheads="1"/>
          </p:cNvSpPr>
          <p:nvPr/>
        </p:nvSpPr>
        <p:spPr bwMode="auto">
          <a:xfrm>
            <a:off x="3505200" y="4572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52" name="Rectangle 51"/>
          <p:cNvSpPr>
            <a:spLocks noChangeArrowheads="1"/>
          </p:cNvSpPr>
          <p:nvPr/>
        </p:nvSpPr>
        <p:spPr bwMode="auto">
          <a:xfrm>
            <a:off x="4572000" y="4572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53" name="Rectangle 52"/>
          <p:cNvSpPr>
            <a:spLocks noChangeArrowheads="1"/>
          </p:cNvSpPr>
          <p:nvPr/>
        </p:nvSpPr>
        <p:spPr bwMode="auto">
          <a:xfrm>
            <a:off x="5638800" y="4572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54" name="Rectangle 53"/>
          <p:cNvSpPr>
            <a:spLocks noChangeArrowheads="1"/>
          </p:cNvSpPr>
          <p:nvPr/>
        </p:nvSpPr>
        <p:spPr bwMode="auto">
          <a:xfrm>
            <a:off x="3505200" y="4953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55" name="Rectangle 54"/>
          <p:cNvSpPr>
            <a:spLocks noChangeArrowheads="1"/>
          </p:cNvSpPr>
          <p:nvPr/>
        </p:nvSpPr>
        <p:spPr bwMode="auto">
          <a:xfrm>
            <a:off x="4572000" y="4953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5638800" y="4953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57" name="Rectangle 56"/>
          <p:cNvSpPr>
            <a:spLocks noChangeArrowheads="1"/>
          </p:cNvSpPr>
          <p:nvPr/>
        </p:nvSpPr>
        <p:spPr bwMode="auto">
          <a:xfrm>
            <a:off x="3505200" y="5334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58" name="Rectangle 57"/>
          <p:cNvSpPr>
            <a:spLocks noChangeArrowheads="1"/>
          </p:cNvSpPr>
          <p:nvPr/>
        </p:nvSpPr>
        <p:spPr bwMode="auto">
          <a:xfrm>
            <a:off x="4572000" y="5334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59" name="Rectangle 58"/>
          <p:cNvSpPr>
            <a:spLocks noChangeArrowheads="1"/>
          </p:cNvSpPr>
          <p:nvPr/>
        </p:nvSpPr>
        <p:spPr bwMode="auto">
          <a:xfrm>
            <a:off x="5638800" y="5334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60" name="Rectangle 59"/>
          <p:cNvSpPr>
            <a:spLocks noChangeArrowheads="1"/>
          </p:cNvSpPr>
          <p:nvPr/>
        </p:nvSpPr>
        <p:spPr bwMode="auto">
          <a:xfrm>
            <a:off x="3505200" y="5715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61" name="Rectangle 60"/>
          <p:cNvSpPr>
            <a:spLocks noChangeArrowheads="1"/>
          </p:cNvSpPr>
          <p:nvPr/>
        </p:nvSpPr>
        <p:spPr bwMode="auto">
          <a:xfrm>
            <a:off x="4572000" y="5715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62" name="Rectangle 61"/>
          <p:cNvSpPr>
            <a:spLocks noChangeArrowheads="1"/>
          </p:cNvSpPr>
          <p:nvPr/>
        </p:nvSpPr>
        <p:spPr bwMode="auto">
          <a:xfrm>
            <a:off x="5638800" y="5715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63" name="Rectangle 62"/>
          <p:cNvSpPr>
            <a:spLocks noChangeArrowheads="1"/>
          </p:cNvSpPr>
          <p:nvPr/>
        </p:nvSpPr>
        <p:spPr bwMode="auto">
          <a:xfrm>
            <a:off x="6858000" y="3657600"/>
            <a:ext cx="2133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 !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3364" name="Rectangle 63"/>
          <p:cNvSpPr>
            <a:spLocks noChangeArrowheads="1"/>
          </p:cNvSpPr>
          <p:nvPr/>
        </p:nvSpPr>
        <p:spPr bwMode="auto">
          <a:xfrm>
            <a:off x="6858000" y="4191000"/>
            <a:ext cx="10668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/>
              <a:t>Операнд</a:t>
            </a: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3365" name="Rectangle 65"/>
          <p:cNvSpPr>
            <a:spLocks noChangeArrowheads="1"/>
          </p:cNvSpPr>
          <p:nvPr/>
        </p:nvSpPr>
        <p:spPr bwMode="auto">
          <a:xfrm>
            <a:off x="7924800" y="4191000"/>
            <a:ext cx="10668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/>
              <a:t>Результат</a:t>
            </a:r>
            <a:endParaRPr lang="ru-RU" altLang="ru-RU" sz="1400" b="1">
              <a:latin typeface="Courier New" pitchFamily="49" charset="0"/>
            </a:endParaRPr>
          </a:p>
        </p:txBody>
      </p:sp>
      <p:sp>
        <p:nvSpPr>
          <p:cNvPr id="13366" name="Rectangle 66"/>
          <p:cNvSpPr>
            <a:spLocks noChangeArrowheads="1"/>
          </p:cNvSpPr>
          <p:nvPr/>
        </p:nvSpPr>
        <p:spPr bwMode="auto">
          <a:xfrm>
            <a:off x="6858000" y="4572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  <p:sp>
        <p:nvSpPr>
          <p:cNvPr id="13367" name="Rectangle 68"/>
          <p:cNvSpPr>
            <a:spLocks noChangeArrowheads="1"/>
          </p:cNvSpPr>
          <p:nvPr/>
        </p:nvSpPr>
        <p:spPr bwMode="auto">
          <a:xfrm>
            <a:off x="7924800" y="4572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68" name="Rectangle 69"/>
          <p:cNvSpPr>
            <a:spLocks noChangeArrowheads="1"/>
          </p:cNvSpPr>
          <p:nvPr/>
        </p:nvSpPr>
        <p:spPr bwMode="auto">
          <a:xfrm>
            <a:off x="6858000" y="4953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false</a:t>
            </a:r>
          </a:p>
        </p:txBody>
      </p:sp>
      <p:sp>
        <p:nvSpPr>
          <p:cNvPr id="13369" name="Rectangle 71"/>
          <p:cNvSpPr>
            <a:spLocks noChangeArrowheads="1"/>
          </p:cNvSpPr>
          <p:nvPr/>
        </p:nvSpPr>
        <p:spPr bwMode="auto">
          <a:xfrm>
            <a:off x="7924800" y="4953000"/>
            <a:ext cx="1066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434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  <a:r>
              <a:rPr lang="en-US" altLang="ru-RU" sz="1200"/>
              <a:t>2</a:t>
            </a:r>
            <a:endParaRPr lang="ru-RU" altLang="ru-RU" sz="1200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Логические операторы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4347" name="Rectangle 58"/>
          <p:cNvSpPr>
            <a:spLocks noChangeArrowheads="1"/>
          </p:cNvSpPr>
          <p:nvPr/>
        </p:nvSpPr>
        <p:spPr bwMode="auto">
          <a:xfrm>
            <a:off x="1905000" y="12954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4348" name="Rectangle 59"/>
          <p:cNvSpPr>
            <a:spLocks noChangeArrowheads="1"/>
          </p:cNvSpPr>
          <p:nvPr/>
        </p:nvSpPr>
        <p:spPr bwMode="auto">
          <a:xfrm>
            <a:off x="1905000" y="1828800"/>
            <a:ext cx="4800600" cy="403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>bool a = true, b = false;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c = </a:t>
            </a:r>
            <a:r>
              <a:rPr lang="en-US" altLang="ru-RU" sz="1600" b="1" dirty="0" smtClean="0">
                <a:latin typeface="Courier New" pitchFamily="49" charset="0"/>
              </a:rPr>
              <a:t>a &amp;&amp; b;	//false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/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bool </a:t>
            </a:r>
            <a:r>
              <a:rPr lang="en-US" altLang="ru-RU" sz="1600" b="1" dirty="0">
                <a:latin typeface="Courier New" pitchFamily="49" charset="0"/>
              </a:rPr>
              <a:t>d = </a:t>
            </a:r>
            <a:r>
              <a:rPr lang="en-US" altLang="ru-RU" sz="1600" b="1" dirty="0" smtClean="0">
                <a:latin typeface="Courier New" pitchFamily="49" charset="0"/>
              </a:rPr>
              <a:t>a || b;	//true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bool </a:t>
            </a:r>
            <a:r>
              <a:rPr lang="en-US" altLang="ru-RU" sz="1600" b="1" dirty="0" err="1">
                <a:latin typeface="Courier New" pitchFamily="49" charset="0"/>
              </a:rPr>
              <a:t>i</a:t>
            </a:r>
            <a:r>
              <a:rPr lang="en-US" altLang="ru-RU" sz="1600" b="1" dirty="0">
                <a:latin typeface="Courier New" pitchFamily="49" charset="0"/>
              </a:rPr>
              <a:t> = !a </a:t>
            </a:r>
            <a:r>
              <a:rPr lang="en-US" altLang="ru-RU" sz="1600" b="1" dirty="0" smtClean="0">
                <a:latin typeface="Courier New" pitchFamily="49" charset="0"/>
              </a:rPr>
              <a:t>|| </a:t>
            </a:r>
            <a:r>
              <a:rPr lang="en-US" altLang="ru-RU" sz="1600" b="1" dirty="0">
                <a:latin typeface="Courier New" pitchFamily="49" charset="0"/>
              </a:rPr>
              <a:t>b</a:t>
            </a:r>
            <a:r>
              <a:rPr lang="en-US" altLang="ru-RU" sz="1600" b="1" dirty="0" smtClean="0">
                <a:latin typeface="Courier New" pitchFamily="49" charset="0"/>
              </a:rPr>
              <a:t>;	//false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j = !(a </a:t>
            </a:r>
            <a:r>
              <a:rPr lang="en-US" altLang="ru-RU" sz="1600" b="1" dirty="0" smtClean="0">
                <a:latin typeface="Courier New" pitchFamily="49" charset="0"/>
              </a:rPr>
              <a:t>&amp;&amp; </a:t>
            </a:r>
            <a:r>
              <a:rPr lang="en-US" altLang="ru-RU" sz="1600" b="1" dirty="0">
                <a:latin typeface="Courier New" pitchFamily="49" charset="0"/>
              </a:rPr>
              <a:t>b</a:t>
            </a:r>
            <a:r>
              <a:rPr lang="en-US" altLang="ru-RU" sz="1600" b="1" dirty="0" smtClean="0">
                <a:latin typeface="Courier New" pitchFamily="49" charset="0"/>
              </a:rPr>
              <a:t>);	//true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536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  <a:r>
              <a:rPr lang="en-US" altLang="ru-RU" sz="1200"/>
              <a:t>3</a:t>
            </a:r>
            <a:endParaRPr lang="ru-RU" altLang="ru-RU" sz="1200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Побитовые операторы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304800" y="1143000"/>
            <a:ext cx="1600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304800" y="1676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&amp;</a:t>
            </a: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1905000" y="1143000"/>
            <a:ext cx="7010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Назначение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1905000" y="16764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Побитовое И</a:t>
            </a: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304800" y="22098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|</a:t>
            </a:r>
          </a:p>
        </p:txBody>
      </p:sp>
      <p:sp>
        <p:nvSpPr>
          <p:cNvPr id="15376" name="Rectangle 18"/>
          <p:cNvSpPr>
            <a:spLocks noChangeArrowheads="1"/>
          </p:cNvSpPr>
          <p:nvPr/>
        </p:nvSpPr>
        <p:spPr bwMode="auto">
          <a:xfrm>
            <a:off x="1905000" y="22098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Побитовое ИЛИ</a:t>
            </a: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304800" y="27432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^</a:t>
            </a:r>
          </a:p>
        </p:txBody>
      </p:sp>
      <p:sp>
        <p:nvSpPr>
          <p:cNvPr id="15378" name="Rectangle 20"/>
          <p:cNvSpPr>
            <a:spLocks noChangeArrowheads="1"/>
          </p:cNvSpPr>
          <p:nvPr/>
        </p:nvSpPr>
        <p:spPr bwMode="auto">
          <a:xfrm>
            <a:off x="1905000" y="27432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Побитовое исключающее ИЛИ</a:t>
            </a: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304800" y="32766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~</a:t>
            </a:r>
            <a:endParaRPr lang="ru-RU" altLang="ru-RU" sz="1800" b="1"/>
          </a:p>
        </p:txBody>
      </p:sp>
      <p:sp>
        <p:nvSpPr>
          <p:cNvPr id="15380" name="Rectangle 22"/>
          <p:cNvSpPr>
            <a:spLocks noChangeArrowheads="1"/>
          </p:cNvSpPr>
          <p:nvPr/>
        </p:nvSpPr>
        <p:spPr bwMode="auto">
          <a:xfrm>
            <a:off x="1905000" y="32766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Побитовое НЕ (инвертирование битов)</a:t>
            </a:r>
          </a:p>
        </p:txBody>
      </p:sp>
      <p:sp>
        <p:nvSpPr>
          <p:cNvPr id="15381" name="Rectangle 23"/>
          <p:cNvSpPr>
            <a:spLocks noChangeArrowheads="1"/>
          </p:cNvSpPr>
          <p:nvPr/>
        </p:nvSpPr>
        <p:spPr bwMode="auto">
          <a:xfrm>
            <a:off x="304800" y="38100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&gt;&gt;</a:t>
            </a:r>
            <a:endParaRPr lang="ru-RU" altLang="ru-RU" sz="1800" b="1"/>
          </a:p>
        </p:txBody>
      </p:sp>
      <p:sp>
        <p:nvSpPr>
          <p:cNvPr id="15382" name="Rectangle 24"/>
          <p:cNvSpPr>
            <a:spLocks noChangeArrowheads="1"/>
          </p:cNvSpPr>
          <p:nvPr/>
        </p:nvSpPr>
        <p:spPr bwMode="auto">
          <a:xfrm>
            <a:off x="1905000" y="38100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Сдвиг вправо на </a:t>
            </a:r>
            <a:r>
              <a:rPr lang="en-US" altLang="ru-RU" sz="1800" i="1"/>
              <a:t>n </a:t>
            </a:r>
            <a:r>
              <a:rPr lang="ru-RU" altLang="ru-RU" sz="1800" i="1"/>
              <a:t>разрядов</a:t>
            </a:r>
          </a:p>
        </p:txBody>
      </p:sp>
      <p:sp>
        <p:nvSpPr>
          <p:cNvPr id="15383" name="Rectangle 25"/>
          <p:cNvSpPr>
            <a:spLocks noChangeArrowheads="1"/>
          </p:cNvSpPr>
          <p:nvPr/>
        </p:nvSpPr>
        <p:spPr bwMode="auto">
          <a:xfrm>
            <a:off x="304800" y="4343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&lt;&lt;</a:t>
            </a:r>
            <a:endParaRPr lang="ru-RU" altLang="ru-RU" sz="1800" b="1"/>
          </a:p>
        </p:txBody>
      </p:sp>
      <p:sp>
        <p:nvSpPr>
          <p:cNvPr id="15384" name="Rectangle 26"/>
          <p:cNvSpPr>
            <a:spLocks noChangeArrowheads="1"/>
          </p:cNvSpPr>
          <p:nvPr/>
        </p:nvSpPr>
        <p:spPr bwMode="auto">
          <a:xfrm>
            <a:off x="1905000" y="43434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Сдвиг влево на </a:t>
            </a:r>
            <a:r>
              <a:rPr lang="en-US" altLang="ru-RU" sz="1800" i="1"/>
              <a:t>n </a:t>
            </a:r>
            <a:r>
              <a:rPr lang="ru-RU" altLang="ru-RU" sz="1800" i="1"/>
              <a:t>разрядов</a:t>
            </a:r>
          </a:p>
        </p:txBody>
      </p:sp>
      <p:sp>
        <p:nvSpPr>
          <p:cNvPr id="15385" name="Rectangle 27"/>
          <p:cNvSpPr>
            <a:spLocks noChangeArrowheads="1"/>
          </p:cNvSpPr>
          <p:nvPr/>
        </p:nvSpPr>
        <p:spPr bwMode="auto">
          <a:xfrm>
            <a:off x="228600" y="5105400"/>
            <a:ext cx="20574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 &amp;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5386" name="Rectangle 34"/>
          <p:cNvSpPr>
            <a:spLocks noChangeArrowheads="1"/>
          </p:cNvSpPr>
          <p:nvPr/>
        </p:nvSpPr>
        <p:spPr bwMode="auto">
          <a:xfrm>
            <a:off x="228600" y="5486400"/>
            <a:ext cx="2057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0 1 1 0 0 0 0 1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1 1 0 1 1 1 1 1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0 1 0 0 0 0 0 1</a:t>
            </a:r>
            <a:endParaRPr lang="ru-RU" altLang="ru-RU" sz="1600" b="1">
              <a:latin typeface="Courier New" pitchFamily="49" charset="0"/>
            </a:endParaRPr>
          </a:p>
        </p:txBody>
      </p:sp>
      <p:sp>
        <p:nvSpPr>
          <p:cNvPr id="15387" name="Rectangle 35"/>
          <p:cNvSpPr>
            <a:spLocks noChangeArrowheads="1"/>
          </p:cNvSpPr>
          <p:nvPr/>
        </p:nvSpPr>
        <p:spPr bwMode="auto">
          <a:xfrm>
            <a:off x="2438400" y="5105400"/>
            <a:ext cx="20574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 |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5388" name="Rectangle 36"/>
          <p:cNvSpPr>
            <a:spLocks noChangeArrowheads="1"/>
          </p:cNvSpPr>
          <p:nvPr/>
        </p:nvSpPr>
        <p:spPr bwMode="auto">
          <a:xfrm>
            <a:off x="2438400" y="5486400"/>
            <a:ext cx="2057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0 1 1 0 0 0 0 1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1 1 0 1 1 1 1 1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1 1 1 1 1 1 1 1</a:t>
            </a:r>
            <a:endParaRPr lang="ru-RU" altLang="ru-RU" sz="1600" b="1">
              <a:latin typeface="Courier New" pitchFamily="49" charset="0"/>
            </a:endParaRPr>
          </a:p>
        </p:txBody>
      </p:sp>
      <p:sp>
        <p:nvSpPr>
          <p:cNvPr id="15389" name="Rectangle 37"/>
          <p:cNvSpPr>
            <a:spLocks noChangeArrowheads="1"/>
          </p:cNvSpPr>
          <p:nvPr/>
        </p:nvSpPr>
        <p:spPr bwMode="auto">
          <a:xfrm>
            <a:off x="4648200" y="5105400"/>
            <a:ext cx="20574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 ^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5390" name="Rectangle 38"/>
          <p:cNvSpPr>
            <a:spLocks noChangeArrowheads="1"/>
          </p:cNvSpPr>
          <p:nvPr/>
        </p:nvSpPr>
        <p:spPr bwMode="auto">
          <a:xfrm>
            <a:off x="4648200" y="5486400"/>
            <a:ext cx="2057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0 1 1 0 0 0 0 1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1 1 0 1 1 1 1 1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1 0 1 1 1 1 1 0</a:t>
            </a:r>
            <a:endParaRPr lang="ru-RU" altLang="ru-RU" sz="1600" b="1">
              <a:latin typeface="Courier New" pitchFamily="49" charset="0"/>
            </a:endParaRPr>
          </a:p>
        </p:txBody>
      </p:sp>
      <p:sp>
        <p:nvSpPr>
          <p:cNvPr id="15391" name="Rectangle 39"/>
          <p:cNvSpPr>
            <a:spLocks noChangeArrowheads="1"/>
          </p:cNvSpPr>
          <p:nvPr/>
        </p:nvSpPr>
        <p:spPr bwMode="auto">
          <a:xfrm>
            <a:off x="6858000" y="5105400"/>
            <a:ext cx="20574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 ~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5392" name="Rectangle 40"/>
          <p:cNvSpPr>
            <a:spLocks noChangeArrowheads="1"/>
          </p:cNvSpPr>
          <p:nvPr/>
        </p:nvSpPr>
        <p:spPr bwMode="auto">
          <a:xfrm>
            <a:off x="6858000" y="5486400"/>
            <a:ext cx="2057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0 1 1 0 0 0 0 1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1 0 0 1 1 1 1 0</a:t>
            </a:r>
            <a:br>
              <a:rPr lang="en-US" altLang="ru-RU" sz="1600" b="1">
                <a:latin typeface="Courier New" pitchFamily="49" charset="0"/>
              </a:rPr>
            </a:br>
            <a:endParaRPr lang="ru-RU" altLang="ru-RU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638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  <a:r>
              <a:rPr lang="en-US" altLang="ru-RU" sz="1200"/>
              <a:t>4</a:t>
            </a:r>
            <a:endParaRPr lang="ru-RU" altLang="ru-RU" sz="12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Побитовые операторы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6395" name="Rectangle 33"/>
          <p:cNvSpPr>
            <a:spLocks noChangeArrowheads="1"/>
          </p:cNvSpPr>
          <p:nvPr/>
        </p:nvSpPr>
        <p:spPr bwMode="auto">
          <a:xfrm>
            <a:off x="1905000" y="1295400"/>
            <a:ext cx="518728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6396" name="Rectangle 34"/>
          <p:cNvSpPr>
            <a:spLocks noChangeArrowheads="1"/>
          </p:cNvSpPr>
          <p:nvPr/>
        </p:nvSpPr>
        <p:spPr bwMode="auto">
          <a:xfrm>
            <a:off x="1905000" y="1828800"/>
            <a:ext cx="5187280" cy="403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>unsigned char a = 1, b = 2;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unsigned char c = </a:t>
            </a:r>
            <a:r>
              <a:rPr lang="en-US" altLang="ru-RU" sz="1600" b="1" dirty="0" smtClean="0">
                <a:latin typeface="Courier New" pitchFamily="49" charset="0"/>
              </a:rPr>
              <a:t>a &amp; b;	//c &lt;- 0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unsigned char d = </a:t>
            </a:r>
            <a:r>
              <a:rPr lang="en-US" altLang="ru-RU" sz="1600" b="1" dirty="0" smtClean="0">
                <a:latin typeface="Courier New" pitchFamily="49" charset="0"/>
              </a:rPr>
              <a:t>a | b;	//d &lt;- 3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unsigned char e = </a:t>
            </a:r>
            <a:r>
              <a:rPr lang="en-US" altLang="ru-RU" sz="1600" b="1" dirty="0" smtClean="0">
                <a:latin typeface="Courier New" pitchFamily="49" charset="0"/>
              </a:rPr>
              <a:t>a ^ b;	//e &lt;- 3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unsigned char f = ~a</a:t>
            </a:r>
            <a:r>
              <a:rPr lang="en-US" altLang="ru-RU" sz="1600" b="1" dirty="0" smtClean="0">
                <a:latin typeface="Courier New" pitchFamily="49" charset="0"/>
              </a:rPr>
              <a:t>;		//f &lt;- 254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unsigned char </a:t>
            </a:r>
            <a:r>
              <a:rPr lang="en-US" altLang="ru-RU" sz="1600" b="1" dirty="0" err="1">
                <a:latin typeface="Courier New" pitchFamily="49" charset="0"/>
              </a:rPr>
              <a:t>i</a:t>
            </a:r>
            <a:r>
              <a:rPr lang="en-US" altLang="ru-RU" sz="1600" b="1" dirty="0">
                <a:latin typeface="Courier New" pitchFamily="49" charset="0"/>
              </a:rPr>
              <a:t> = </a:t>
            </a:r>
            <a:r>
              <a:rPr lang="en-US" altLang="ru-RU" sz="1600" b="1" dirty="0" smtClean="0">
                <a:latin typeface="Courier New" pitchFamily="49" charset="0"/>
              </a:rPr>
              <a:t>b &lt;&lt; 3;	//</a:t>
            </a:r>
            <a:r>
              <a:rPr lang="en-US" altLang="ru-RU" sz="1600" b="1" dirty="0" err="1">
                <a:latin typeface="Courier New" pitchFamily="49" charset="0"/>
              </a:rPr>
              <a:t>i</a:t>
            </a:r>
            <a:r>
              <a:rPr lang="en-US" altLang="ru-RU" sz="1600" b="1" dirty="0" smtClean="0">
                <a:latin typeface="Courier New" pitchFamily="49" charset="0"/>
              </a:rPr>
              <a:t> &lt;- 16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unsigned char j = </a:t>
            </a:r>
            <a:r>
              <a:rPr lang="en-US" altLang="ru-RU" sz="1600" b="1" dirty="0" smtClean="0">
                <a:latin typeface="Courier New" pitchFamily="49" charset="0"/>
              </a:rPr>
              <a:t>7 &gt;&gt; 1;	//j &lt;- 3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741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  <a:r>
              <a:rPr lang="en-US" altLang="ru-RU" sz="1200"/>
              <a:t>5</a:t>
            </a:r>
            <a:endParaRPr lang="ru-RU" altLang="ru-RU" sz="1200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Операторы инкремента и декремента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304800" y="1143000"/>
            <a:ext cx="18288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304800" y="16764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L-</a:t>
            </a:r>
            <a:r>
              <a:rPr lang="ru-RU" altLang="ru-RU" sz="1800" b="1"/>
              <a:t>значение++</a:t>
            </a: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2133600" y="1143000"/>
            <a:ext cx="67818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Назначение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2133600" y="1676400"/>
            <a:ext cx="6781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Инкрементация (увеличение на 1), постфиксная форма</a:t>
            </a:r>
          </a:p>
        </p:txBody>
      </p:sp>
      <p:sp>
        <p:nvSpPr>
          <p:cNvPr id="17423" name="Rectangle 17"/>
          <p:cNvSpPr>
            <a:spLocks noChangeArrowheads="1"/>
          </p:cNvSpPr>
          <p:nvPr/>
        </p:nvSpPr>
        <p:spPr bwMode="auto">
          <a:xfrm>
            <a:off x="304800" y="22098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++</a:t>
            </a:r>
            <a:r>
              <a:rPr lang="en-US" altLang="ru-RU" sz="1800" b="1"/>
              <a:t>L-</a:t>
            </a:r>
            <a:r>
              <a:rPr lang="ru-RU" altLang="ru-RU" sz="1800" b="1"/>
              <a:t>значение</a:t>
            </a:r>
          </a:p>
        </p:txBody>
      </p:sp>
      <p:sp>
        <p:nvSpPr>
          <p:cNvPr id="17424" name="Rectangle 18"/>
          <p:cNvSpPr>
            <a:spLocks noChangeArrowheads="1"/>
          </p:cNvSpPr>
          <p:nvPr/>
        </p:nvSpPr>
        <p:spPr bwMode="auto">
          <a:xfrm>
            <a:off x="2133600" y="2209800"/>
            <a:ext cx="6781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Инкрементация (увеличение на 1), префиксная форма</a:t>
            </a:r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304800" y="27432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L-</a:t>
            </a:r>
            <a:r>
              <a:rPr lang="ru-RU" altLang="ru-RU" sz="1800" b="1"/>
              <a:t>значение--</a:t>
            </a:r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2133600" y="2743200"/>
            <a:ext cx="6781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Декрементация (уменьшение на 1), постфиксная форма</a:t>
            </a:r>
          </a:p>
        </p:txBody>
      </p:sp>
      <p:sp>
        <p:nvSpPr>
          <p:cNvPr id="17427" name="Rectangle 21"/>
          <p:cNvSpPr>
            <a:spLocks noChangeArrowheads="1"/>
          </p:cNvSpPr>
          <p:nvPr/>
        </p:nvSpPr>
        <p:spPr bwMode="auto">
          <a:xfrm>
            <a:off x="304800" y="32766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--L-</a:t>
            </a:r>
            <a:r>
              <a:rPr lang="ru-RU" altLang="ru-RU" sz="1800" b="1"/>
              <a:t>значение</a:t>
            </a:r>
          </a:p>
        </p:txBody>
      </p:sp>
      <p:sp>
        <p:nvSpPr>
          <p:cNvPr id="17428" name="Rectangle 22"/>
          <p:cNvSpPr>
            <a:spLocks noChangeArrowheads="1"/>
          </p:cNvSpPr>
          <p:nvPr/>
        </p:nvSpPr>
        <p:spPr bwMode="auto">
          <a:xfrm>
            <a:off x="2133600" y="3276600"/>
            <a:ext cx="6781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Декрементация (уменьшение на 1), префиксная форма</a:t>
            </a:r>
          </a:p>
        </p:txBody>
      </p:sp>
      <p:sp>
        <p:nvSpPr>
          <p:cNvPr id="17429" name="Rectangle 27"/>
          <p:cNvSpPr>
            <a:spLocks noChangeArrowheads="1"/>
          </p:cNvSpPr>
          <p:nvPr/>
        </p:nvSpPr>
        <p:spPr bwMode="auto">
          <a:xfrm>
            <a:off x="304800" y="4191000"/>
            <a:ext cx="8610600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Позиция операторов инкремента и декремента определяет, какое действие будет выполнено сначала: присваивание значения операнда или его изменение.</a:t>
            </a:r>
            <a:br>
              <a:rPr lang="ru-RU" altLang="ru-RU" sz="1800" i="1"/>
            </a:br>
            <a:r>
              <a:rPr lang="ru-RU" altLang="ru-RU" sz="1800" i="1"/>
              <a:t>В префиксной форме операнд изменяется до приваивания. В постфиксной форме в качестве значения выражения используется значение операнда до его изменения.</a:t>
            </a:r>
            <a:br>
              <a:rPr lang="ru-RU" altLang="ru-RU" sz="1800" i="1"/>
            </a:br>
            <a:r>
              <a:rPr lang="ru-RU" altLang="ru-RU" sz="1800" i="1"/>
              <a:t>Операции инкремента и декремента могут применяться к указателям, в этом случае значение указателя меняется на размер соответствующего типа данных.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843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6. Операторы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  <a:r>
              <a:rPr lang="en-US" altLang="ru-RU" sz="1200"/>
              <a:t>6</a:t>
            </a:r>
            <a:endParaRPr lang="ru-RU" altLang="ru-RU" sz="1200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Операторы инкремента и декремента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8443" name="Rectangle 22"/>
          <p:cNvSpPr>
            <a:spLocks noChangeArrowheads="1"/>
          </p:cNvSpPr>
          <p:nvPr/>
        </p:nvSpPr>
        <p:spPr bwMode="auto">
          <a:xfrm>
            <a:off x="1763688" y="1295400"/>
            <a:ext cx="54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8444" name="Rectangle 23"/>
          <p:cNvSpPr>
            <a:spLocks noChangeArrowheads="1"/>
          </p:cNvSpPr>
          <p:nvPr/>
        </p:nvSpPr>
        <p:spPr bwMode="auto">
          <a:xfrm>
            <a:off x="1763688" y="1828800"/>
            <a:ext cx="5400600" cy="403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>short a = 20</a:t>
            </a:r>
            <a:r>
              <a:rPr lang="en-US" altLang="ru-RU" sz="1600" b="1" dirty="0" smtClean="0">
                <a:latin typeface="Courier New" pitchFamily="49" charset="0"/>
              </a:rPr>
              <a:t>;		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short b = a</a:t>
            </a:r>
            <a:r>
              <a:rPr lang="en-US" altLang="ru-RU" sz="1600" b="1" dirty="0" smtClean="0">
                <a:latin typeface="Courier New" pitchFamily="49" charset="0"/>
              </a:rPr>
              <a:t>++;		//b &lt;- 20 </a:t>
            </a:r>
            <a:r>
              <a:rPr lang="ru-RU" altLang="ru-RU" sz="1600" b="1" dirty="0" smtClean="0">
                <a:latin typeface="Courier New" pitchFamily="49" charset="0"/>
              </a:rPr>
              <a:t>и</a:t>
            </a:r>
            <a:r>
              <a:rPr lang="en-US" altLang="ru-RU" sz="1600" b="1" dirty="0" smtClean="0">
                <a:latin typeface="Courier New" pitchFamily="49" charset="0"/>
              </a:rPr>
              <a:t> a &lt;- 21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short c = ++a</a:t>
            </a:r>
            <a:r>
              <a:rPr lang="en-US" altLang="ru-RU" sz="1600" b="1" dirty="0" smtClean="0">
                <a:latin typeface="Courier New" pitchFamily="49" charset="0"/>
              </a:rPr>
              <a:t>;</a:t>
            </a:r>
            <a:r>
              <a:rPr lang="ru-RU" altLang="ru-RU" sz="1600" b="1" dirty="0" smtClean="0">
                <a:latin typeface="Courier New" pitchFamily="49" charset="0"/>
              </a:rPr>
              <a:t>		//</a:t>
            </a:r>
            <a:r>
              <a:rPr lang="ru-RU" altLang="ru-RU" sz="1600" b="1" dirty="0" smtClean="0">
                <a:latin typeface="Courier New" pitchFamily="49" charset="0"/>
              </a:rPr>
              <a:t>с</a:t>
            </a:r>
            <a:r>
              <a:rPr lang="en-US" altLang="ru-RU" sz="1600" b="1" dirty="0" smtClean="0">
                <a:latin typeface="Courier New" pitchFamily="49" charset="0"/>
              </a:rPr>
              <a:t> &lt;- 2</a:t>
            </a:r>
            <a:r>
              <a:rPr lang="ru-RU" altLang="ru-RU" sz="1600" b="1" dirty="0" smtClean="0">
                <a:latin typeface="Courier New" pitchFamily="49" charset="0"/>
              </a:rPr>
              <a:t>2</a:t>
            </a:r>
            <a:r>
              <a:rPr lang="en-US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smtClean="0">
                <a:latin typeface="Courier New" pitchFamily="49" charset="0"/>
              </a:rPr>
              <a:t>и</a:t>
            </a:r>
            <a:r>
              <a:rPr lang="en-US" altLang="ru-RU" sz="1600" b="1" dirty="0" smtClean="0">
                <a:latin typeface="Courier New" pitchFamily="49" charset="0"/>
              </a:rPr>
              <a:t> a &lt;- 2</a:t>
            </a:r>
            <a:r>
              <a:rPr lang="ru-RU" altLang="ru-RU" sz="1600" b="1" dirty="0" smtClean="0">
                <a:latin typeface="Courier New" pitchFamily="49" charset="0"/>
              </a:rPr>
              <a:t>2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short d = --a</a:t>
            </a:r>
            <a:r>
              <a:rPr lang="en-US" altLang="ru-RU" sz="1600" b="1" dirty="0" smtClean="0">
                <a:latin typeface="Courier New" pitchFamily="49" charset="0"/>
              </a:rPr>
              <a:t>;</a:t>
            </a:r>
            <a:r>
              <a:rPr lang="ru-RU" altLang="ru-RU" sz="1600" b="1" dirty="0" smtClean="0">
                <a:latin typeface="Courier New" pitchFamily="49" charset="0"/>
              </a:rPr>
              <a:t>		</a:t>
            </a:r>
            <a:r>
              <a:rPr lang="ru-RU" altLang="ru-RU" sz="1600" b="1" dirty="0" smtClean="0">
                <a:latin typeface="Courier New" pitchFamily="49" charset="0"/>
              </a:rPr>
              <a:t>//</a:t>
            </a:r>
            <a:r>
              <a:rPr lang="en-US" altLang="ru-RU" sz="1600" b="1" dirty="0" smtClean="0">
                <a:latin typeface="Courier New" pitchFamily="49" charset="0"/>
              </a:rPr>
              <a:t>d &lt;- 21 </a:t>
            </a:r>
            <a:r>
              <a:rPr lang="ru-RU" altLang="ru-RU" sz="1600" b="1" dirty="0" smtClean="0">
                <a:latin typeface="Courier New" pitchFamily="49" charset="0"/>
              </a:rPr>
              <a:t>и</a:t>
            </a:r>
            <a:r>
              <a:rPr lang="en-US" altLang="ru-RU" sz="1600" b="1" dirty="0" smtClean="0">
                <a:latin typeface="Courier New" pitchFamily="49" charset="0"/>
              </a:rPr>
              <a:t> a &lt;- 21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short e = a-</a:t>
            </a:r>
            <a:r>
              <a:rPr lang="en-US" altLang="ru-RU" sz="1600" b="1" dirty="0" smtClean="0">
                <a:latin typeface="Courier New" pitchFamily="49" charset="0"/>
              </a:rPr>
              <a:t>-;		</a:t>
            </a:r>
            <a:r>
              <a:rPr lang="ru-RU" altLang="ru-RU" sz="1600" b="1" dirty="0" smtClean="0">
                <a:latin typeface="Courier New" pitchFamily="49" charset="0"/>
              </a:rPr>
              <a:t>//</a:t>
            </a:r>
            <a:r>
              <a:rPr lang="en-US" altLang="ru-RU" sz="1600" b="1" dirty="0" smtClean="0">
                <a:latin typeface="Courier New" pitchFamily="49" charset="0"/>
              </a:rPr>
              <a:t>d &lt;- 21 </a:t>
            </a:r>
            <a:r>
              <a:rPr lang="ru-RU" altLang="ru-RU" sz="1600" b="1" dirty="0" smtClean="0">
                <a:latin typeface="Courier New" pitchFamily="49" charset="0"/>
              </a:rPr>
              <a:t>и</a:t>
            </a:r>
            <a:r>
              <a:rPr lang="en-US" altLang="ru-RU" sz="1600" b="1" dirty="0" smtClean="0">
                <a:latin typeface="Courier New" pitchFamily="49" charset="0"/>
              </a:rPr>
              <a:t> a &lt;- 20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946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  <a:r>
              <a:rPr lang="en-US" altLang="ru-RU" sz="1200"/>
              <a:t>7</a:t>
            </a:r>
            <a:endParaRPr lang="ru-RU" altLang="ru-RU" sz="1200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запятая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763688" y="3276600"/>
            <a:ext cx="5256584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763688" y="3810000"/>
            <a:ext cx="5256584" cy="236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 smtClean="0">
                <a:latin typeface="Courier New" pitchFamily="49" charset="0"/>
              </a:rPr>
              <a:t>float </a:t>
            </a:r>
            <a:r>
              <a:rPr lang="en-US" altLang="ru-RU" sz="1600" b="1" dirty="0">
                <a:latin typeface="Courier New" pitchFamily="49" charset="0"/>
              </a:rPr>
              <a:t>a = 5.25;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float b = </a:t>
            </a:r>
            <a:r>
              <a:rPr lang="en-US" altLang="ru-RU" sz="1600" b="1" dirty="0" smtClean="0">
                <a:latin typeface="Courier New" pitchFamily="49" charset="0"/>
              </a:rPr>
              <a:t>(a+=1, </a:t>
            </a:r>
            <a:r>
              <a:rPr lang="en-US" altLang="ru-RU" sz="1600" b="1" dirty="0">
                <a:latin typeface="Courier New" pitchFamily="49" charset="0"/>
              </a:rPr>
              <a:t>a*2</a:t>
            </a:r>
            <a:r>
              <a:rPr lang="en-US" altLang="ru-RU" sz="1600" b="1" dirty="0" smtClean="0">
                <a:latin typeface="Courier New" pitchFamily="49" charset="0"/>
              </a:rPr>
              <a:t>);		//b &lt;- 12.5</a:t>
            </a:r>
            <a:endParaRPr lang="ru-RU" altLang="ru-RU" sz="1600" b="1" dirty="0">
              <a:latin typeface="Courier New" pitchFamily="49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57200" y="1143000"/>
            <a:ext cx="8382000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Если символ запятой используется не в списке элементов, то он определяет последовательность вычислений. В этом случае два выражения, разделенные запятой, вычисляются слева направо и значение левого выражения отбрасывается. Данный оператор применяется для обработки нескольких выражений там, где разрешено использование только одного выражения.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048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  <a:r>
              <a:rPr lang="en-US" altLang="ru-RU" sz="1200"/>
              <a:t>8</a:t>
            </a:r>
            <a:endParaRPr lang="ru-RU" altLang="ru-RU" sz="120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Приоритет и ассоциативность операторов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323850" y="1016000"/>
            <a:ext cx="5257800" cy="444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323850" y="1473200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[]  .   -&gt;   ~  !   *</a:t>
            </a:r>
            <a:r>
              <a:rPr lang="en-US" altLang="ru-RU" sz="1800"/>
              <a:t>(</a:t>
            </a:r>
            <a:r>
              <a:rPr lang="ru-RU" altLang="ru-RU" sz="1800"/>
              <a:t>разадресация</a:t>
            </a:r>
            <a:r>
              <a:rPr lang="en-US" altLang="ru-RU" sz="1800"/>
              <a:t>)  </a:t>
            </a:r>
            <a:r>
              <a:rPr lang="en-US" altLang="ru-RU" sz="1800" b="1"/>
              <a:t>&amp;</a:t>
            </a:r>
            <a:r>
              <a:rPr lang="en-US" altLang="ru-RU" sz="1800"/>
              <a:t>(</a:t>
            </a:r>
            <a:r>
              <a:rPr lang="ru-RU" altLang="ru-RU" sz="1800"/>
              <a:t>адрес</a:t>
            </a:r>
            <a:r>
              <a:rPr lang="en-US" altLang="ru-RU" sz="1800"/>
              <a:t>)</a:t>
            </a:r>
            <a:r>
              <a:rPr lang="en-US" altLang="ru-RU" sz="1800" b="1"/>
              <a:t>  ++  --</a:t>
            </a:r>
            <a:endParaRPr lang="ru-RU" altLang="ru-RU" sz="1800" b="1"/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5581650" y="1016000"/>
            <a:ext cx="3200400" cy="444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Ассоциативность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5581650" y="1473200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495" name="Rectangle 25"/>
          <p:cNvSpPr>
            <a:spLocks noChangeArrowheads="1"/>
          </p:cNvSpPr>
          <p:nvPr/>
        </p:nvSpPr>
        <p:spPr bwMode="auto">
          <a:xfrm>
            <a:off x="323850" y="1854200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sizeof()</a:t>
            </a:r>
          </a:p>
        </p:txBody>
      </p:sp>
      <p:sp>
        <p:nvSpPr>
          <p:cNvPr id="20496" name="Rectangle 26"/>
          <p:cNvSpPr>
            <a:spLocks noChangeArrowheads="1"/>
          </p:cNvSpPr>
          <p:nvPr/>
        </p:nvSpPr>
        <p:spPr bwMode="auto">
          <a:xfrm>
            <a:off x="5581650" y="1854200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Справа налево</a:t>
            </a:r>
          </a:p>
        </p:txBody>
      </p:sp>
      <p:sp>
        <p:nvSpPr>
          <p:cNvPr id="20497" name="Rectangle 27"/>
          <p:cNvSpPr>
            <a:spLocks noChangeArrowheads="1"/>
          </p:cNvSpPr>
          <p:nvPr/>
        </p:nvSpPr>
        <p:spPr bwMode="auto">
          <a:xfrm>
            <a:off x="323850" y="2235200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*</a:t>
            </a:r>
            <a:r>
              <a:rPr lang="en-US" altLang="ru-RU" sz="1800"/>
              <a:t>(</a:t>
            </a:r>
            <a:r>
              <a:rPr lang="ru-RU" altLang="ru-RU" sz="1800"/>
              <a:t>умножение</a:t>
            </a:r>
            <a:r>
              <a:rPr lang="en-US" altLang="ru-RU" sz="1800"/>
              <a:t>)  </a:t>
            </a:r>
            <a:r>
              <a:rPr lang="en-US" altLang="ru-RU" sz="1800" b="1"/>
              <a:t>/   %</a:t>
            </a:r>
            <a:endParaRPr lang="ru-RU" altLang="ru-RU" sz="1800"/>
          </a:p>
        </p:txBody>
      </p:sp>
      <p:sp>
        <p:nvSpPr>
          <p:cNvPr id="20498" name="Rectangle 28"/>
          <p:cNvSpPr>
            <a:spLocks noChangeArrowheads="1"/>
          </p:cNvSpPr>
          <p:nvPr/>
        </p:nvSpPr>
        <p:spPr bwMode="auto">
          <a:xfrm>
            <a:off x="5581650" y="2235200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499" name="Rectangle 29"/>
          <p:cNvSpPr>
            <a:spLocks noChangeArrowheads="1"/>
          </p:cNvSpPr>
          <p:nvPr/>
        </p:nvSpPr>
        <p:spPr bwMode="auto">
          <a:xfrm>
            <a:off x="323850" y="2616200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+    -</a:t>
            </a:r>
          </a:p>
        </p:txBody>
      </p:sp>
      <p:sp>
        <p:nvSpPr>
          <p:cNvPr id="20500" name="Rectangle 30"/>
          <p:cNvSpPr>
            <a:spLocks noChangeArrowheads="1"/>
          </p:cNvSpPr>
          <p:nvPr/>
        </p:nvSpPr>
        <p:spPr bwMode="auto">
          <a:xfrm>
            <a:off x="5581650" y="2616200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501" name="Rectangle 31"/>
          <p:cNvSpPr>
            <a:spLocks noChangeArrowheads="1"/>
          </p:cNvSpPr>
          <p:nvPr/>
        </p:nvSpPr>
        <p:spPr bwMode="auto">
          <a:xfrm>
            <a:off x="323850" y="2997200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&lt;&lt;    &gt;&gt;</a:t>
            </a:r>
          </a:p>
        </p:txBody>
      </p:sp>
      <p:sp>
        <p:nvSpPr>
          <p:cNvPr id="20502" name="Rectangle 32"/>
          <p:cNvSpPr>
            <a:spLocks noChangeArrowheads="1"/>
          </p:cNvSpPr>
          <p:nvPr/>
        </p:nvSpPr>
        <p:spPr bwMode="auto">
          <a:xfrm>
            <a:off x="5581650" y="2997200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503" name="Rectangle 31"/>
          <p:cNvSpPr>
            <a:spLocks noChangeArrowheads="1"/>
          </p:cNvSpPr>
          <p:nvPr/>
        </p:nvSpPr>
        <p:spPr bwMode="auto">
          <a:xfrm>
            <a:off x="323850" y="3378200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&lt;  &gt;  &lt;=  &gt;=  ==  !=</a:t>
            </a:r>
            <a:endParaRPr lang="ru-RU" altLang="ru-RU" sz="1800" b="1"/>
          </a:p>
        </p:txBody>
      </p:sp>
      <p:sp>
        <p:nvSpPr>
          <p:cNvPr id="20504" name="Rectangle 32"/>
          <p:cNvSpPr>
            <a:spLocks noChangeArrowheads="1"/>
          </p:cNvSpPr>
          <p:nvPr/>
        </p:nvSpPr>
        <p:spPr bwMode="auto">
          <a:xfrm>
            <a:off x="5581650" y="3378200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505" name="Rectangle 33"/>
          <p:cNvSpPr>
            <a:spLocks noChangeArrowheads="1"/>
          </p:cNvSpPr>
          <p:nvPr/>
        </p:nvSpPr>
        <p:spPr bwMode="auto">
          <a:xfrm>
            <a:off x="323850" y="3756025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&amp;</a:t>
            </a:r>
            <a:r>
              <a:rPr lang="ru-RU" altLang="ru-RU" sz="1800"/>
              <a:t>(И)</a:t>
            </a:r>
            <a:endParaRPr lang="ru-RU" altLang="ru-RU" sz="1800" b="1"/>
          </a:p>
        </p:txBody>
      </p:sp>
      <p:sp>
        <p:nvSpPr>
          <p:cNvPr id="20506" name="Rectangle 34"/>
          <p:cNvSpPr>
            <a:spLocks noChangeArrowheads="1"/>
          </p:cNvSpPr>
          <p:nvPr/>
        </p:nvSpPr>
        <p:spPr bwMode="auto">
          <a:xfrm>
            <a:off x="5581650" y="3756025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507" name="Rectangle 35"/>
          <p:cNvSpPr>
            <a:spLocks noChangeArrowheads="1"/>
          </p:cNvSpPr>
          <p:nvPr/>
        </p:nvSpPr>
        <p:spPr bwMode="auto">
          <a:xfrm>
            <a:off x="323850" y="4137025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^</a:t>
            </a:r>
          </a:p>
        </p:txBody>
      </p:sp>
      <p:sp>
        <p:nvSpPr>
          <p:cNvPr id="20508" name="Rectangle 36"/>
          <p:cNvSpPr>
            <a:spLocks noChangeArrowheads="1"/>
          </p:cNvSpPr>
          <p:nvPr/>
        </p:nvSpPr>
        <p:spPr bwMode="auto">
          <a:xfrm>
            <a:off x="5581650" y="4137025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509" name="Rectangle 37"/>
          <p:cNvSpPr>
            <a:spLocks noChangeArrowheads="1"/>
          </p:cNvSpPr>
          <p:nvPr/>
        </p:nvSpPr>
        <p:spPr bwMode="auto">
          <a:xfrm>
            <a:off x="323850" y="4518025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|</a:t>
            </a:r>
          </a:p>
        </p:txBody>
      </p:sp>
      <p:sp>
        <p:nvSpPr>
          <p:cNvPr id="20510" name="Rectangle 38"/>
          <p:cNvSpPr>
            <a:spLocks noChangeArrowheads="1"/>
          </p:cNvSpPr>
          <p:nvPr/>
        </p:nvSpPr>
        <p:spPr bwMode="auto">
          <a:xfrm>
            <a:off x="5581650" y="4518025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511" name="Rectangle 39"/>
          <p:cNvSpPr>
            <a:spLocks noChangeArrowheads="1"/>
          </p:cNvSpPr>
          <p:nvPr/>
        </p:nvSpPr>
        <p:spPr bwMode="auto">
          <a:xfrm>
            <a:off x="323850" y="4899025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&amp;&amp;</a:t>
            </a:r>
          </a:p>
        </p:txBody>
      </p:sp>
      <p:sp>
        <p:nvSpPr>
          <p:cNvPr id="20512" name="Rectangle 40"/>
          <p:cNvSpPr>
            <a:spLocks noChangeArrowheads="1"/>
          </p:cNvSpPr>
          <p:nvPr/>
        </p:nvSpPr>
        <p:spPr bwMode="auto">
          <a:xfrm>
            <a:off x="5581650" y="4899025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513" name="Rectangle 41"/>
          <p:cNvSpPr>
            <a:spLocks noChangeArrowheads="1"/>
          </p:cNvSpPr>
          <p:nvPr/>
        </p:nvSpPr>
        <p:spPr bwMode="auto">
          <a:xfrm>
            <a:off x="323850" y="5280025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||</a:t>
            </a:r>
          </a:p>
        </p:txBody>
      </p:sp>
      <p:sp>
        <p:nvSpPr>
          <p:cNvPr id="20514" name="Rectangle 42"/>
          <p:cNvSpPr>
            <a:spLocks noChangeArrowheads="1"/>
          </p:cNvSpPr>
          <p:nvPr/>
        </p:nvSpPr>
        <p:spPr bwMode="auto">
          <a:xfrm>
            <a:off x="5581650" y="5280025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  <p:sp>
        <p:nvSpPr>
          <p:cNvPr id="20515" name="Rectangle 43"/>
          <p:cNvSpPr>
            <a:spLocks noChangeArrowheads="1"/>
          </p:cNvSpPr>
          <p:nvPr/>
        </p:nvSpPr>
        <p:spPr bwMode="auto">
          <a:xfrm>
            <a:off x="323850" y="5661025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=   +=   -=   *=   /=   %=   &lt;&lt;=   &gt;&gt;=   &amp;=   |=   ^=</a:t>
            </a:r>
          </a:p>
        </p:txBody>
      </p:sp>
      <p:sp>
        <p:nvSpPr>
          <p:cNvPr id="20516" name="Rectangle 44"/>
          <p:cNvSpPr>
            <a:spLocks noChangeArrowheads="1"/>
          </p:cNvSpPr>
          <p:nvPr/>
        </p:nvSpPr>
        <p:spPr bwMode="auto">
          <a:xfrm>
            <a:off x="5581650" y="5661025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Справа налево</a:t>
            </a:r>
          </a:p>
        </p:txBody>
      </p:sp>
      <p:sp>
        <p:nvSpPr>
          <p:cNvPr id="20517" name="Rectangle 45"/>
          <p:cNvSpPr>
            <a:spLocks noChangeArrowheads="1"/>
          </p:cNvSpPr>
          <p:nvPr/>
        </p:nvSpPr>
        <p:spPr bwMode="auto">
          <a:xfrm>
            <a:off x="323850" y="6042025"/>
            <a:ext cx="525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,</a:t>
            </a:r>
          </a:p>
        </p:txBody>
      </p:sp>
      <p:sp>
        <p:nvSpPr>
          <p:cNvPr id="20518" name="Rectangle 46"/>
          <p:cNvSpPr>
            <a:spLocks noChangeArrowheads="1"/>
          </p:cNvSpPr>
          <p:nvPr/>
        </p:nvSpPr>
        <p:spPr bwMode="auto">
          <a:xfrm>
            <a:off x="5581650" y="6042025"/>
            <a:ext cx="3200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направо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410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2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Операторы языка С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4107" name="Rectangle 128"/>
          <p:cNvSpPr>
            <a:spLocks noChangeArrowheads="1"/>
          </p:cNvSpPr>
          <p:nvPr/>
        </p:nvSpPr>
        <p:spPr bwMode="auto">
          <a:xfrm>
            <a:off x="3200400" y="1219200"/>
            <a:ext cx="2438400" cy="68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08" name="Rectangle 132"/>
          <p:cNvSpPr>
            <a:spLocks noChangeArrowheads="1"/>
          </p:cNvSpPr>
          <p:nvPr/>
        </p:nvSpPr>
        <p:spPr bwMode="auto">
          <a:xfrm>
            <a:off x="685800" y="2209800"/>
            <a:ext cx="2133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Арифметические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09" name="Rectangle 133"/>
          <p:cNvSpPr>
            <a:spLocks noChangeArrowheads="1"/>
          </p:cNvSpPr>
          <p:nvPr/>
        </p:nvSpPr>
        <p:spPr bwMode="auto">
          <a:xfrm>
            <a:off x="685800" y="2971800"/>
            <a:ext cx="2133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Присваивания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10" name="Rectangle 134"/>
          <p:cNvSpPr>
            <a:spLocks noChangeArrowheads="1"/>
          </p:cNvSpPr>
          <p:nvPr/>
        </p:nvSpPr>
        <p:spPr bwMode="auto">
          <a:xfrm>
            <a:off x="685800" y="3733800"/>
            <a:ext cx="2133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Отношения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11" name="Rectangle 135"/>
          <p:cNvSpPr>
            <a:spLocks noChangeArrowheads="1"/>
          </p:cNvSpPr>
          <p:nvPr/>
        </p:nvSpPr>
        <p:spPr bwMode="auto">
          <a:xfrm>
            <a:off x="6019800" y="1447800"/>
            <a:ext cx="2133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Логические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12" name="Rectangle 136"/>
          <p:cNvSpPr>
            <a:spLocks noChangeArrowheads="1"/>
          </p:cNvSpPr>
          <p:nvPr/>
        </p:nvSpPr>
        <p:spPr bwMode="auto">
          <a:xfrm>
            <a:off x="6019800" y="2209800"/>
            <a:ext cx="2133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Доступа к данным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13" name="Rectangle 137"/>
          <p:cNvSpPr>
            <a:spLocks noChangeArrowheads="1"/>
          </p:cNvSpPr>
          <p:nvPr/>
        </p:nvSpPr>
        <p:spPr bwMode="auto">
          <a:xfrm>
            <a:off x="6019800" y="2971800"/>
            <a:ext cx="2133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Побитовые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14" name="Rectangle 138"/>
          <p:cNvSpPr>
            <a:spLocks noChangeArrowheads="1"/>
          </p:cNvSpPr>
          <p:nvPr/>
        </p:nvSpPr>
        <p:spPr bwMode="auto">
          <a:xfrm>
            <a:off x="6019800" y="3810000"/>
            <a:ext cx="2133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Прочие</a:t>
            </a:r>
            <a:endParaRPr lang="ru-RU" altLang="ru-RU" sz="1800" b="1">
              <a:latin typeface="Courier New" pitchFamily="49" charset="0"/>
            </a:endParaRPr>
          </a:p>
        </p:txBody>
      </p:sp>
      <p:cxnSp>
        <p:nvCxnSpPr>
          <p:cNvPr id="4115" name="AutoShape 139"/>
          <p:cNvCxnSpPr>
            <a:cxnSpLocks noChangeShapeType="1"/>
            <a:stCxn id="4107" idx="1"/>
            <a:endCxn id="4108" idx="3"/>
          </p:cNvCxnSpPr>
          <p:nvPr/>
        </p:nvCxnSpPr>
        <p:spPr bwMode="auto">
          <a:xfrm rot="10800000" flipV="1">
            <a:off x="2819400" y="1562100"/>
            <a:ext cx="381000" cy="914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6" name="AutoShape 140"/>
          <p:cNvCxnSpPr>
            <a:cxnSpLocks noChangeShapeType="1"/>
            <a:stCxn id="4107" idx="1"/>
            <a:endCxn id="4109" idx="3"/>
          </p:cNvCxnSpPr>
          <p:nvPr/>
        </p:nvCxnSpPr>
        <p:spPr bwMode="auto">
          <a:xfrm rot="10800000" flipV="1">
            <a:off x="2819400" y="1562100"/>
            <a:ext cx="381000" cy="1676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7" name="AutoShape 141"/>
          <p:cNvCxnSpPr>
            <a:cxnSpLocks noChangeShapeType="1"/>
            <a:stCxn id="4107" idx="1"/>
            <a:endCxn id="4110" idx="3"/>
          </p:cNvCxnSpPr>
          <p:nvPr/>
        </p:nvCxnSpPr>
        <p:spPr bwMode="auto">
          <a:xfrm rot="10800000" flipV="1">
            <a:off x="2819400" y="1562100"/>
            <a:ext cx="381000" cy="2438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8" name="AutoShape 142"/>
          <p:cNvCxnSpPr>
            <a:cxnSpLocks noChangeShapeType="1"/>
            <a:stCxn id="4107" idx="3"/>
            <a:endCxn id="4114" idx="1"/>
          </p:cNvCxnSpPr>
          <p:nvPr/>
        </p:nvCxnSpPr>
        <p:spPr bwMode="auto">
          <a:xfrm>
            <a:off x="5638800" y="1562100"/>
            <a:ext cx="381000" cy="25146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9" name="AutoShape 143"/>
          <p:cNvCxnSpPr>
            <a:cxnSpLocks noChangeShapeType="1"/>
            <a:stCxn id="4107" idx="3"/>
            <a:endCxn id="4111" idx="1"/>
          </p:cNvCxnSpPr>
          <p:nvPr/>
        </p:nvCxnSpPr>
        <p:spPr bwMode="auto">
          <a:xfrm>
            <a:off x="5638800" y="1562100"/>
            <a:ext cx="381000" cy="152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0" name="AutoShape 144"/>
          <p:cNvCxnSpPr>
            <a:cxnSpLocks noChangeShapeType="1"/>
            <a:stCxn id="4107" idx="3"/>
            <a:endCxn id="4112" idx="1"/>
          </p:cNvCxnSpPr>
          <p:nvPr/>
        </p:nvCxnSpPr>
        <p:spPr bwMode="auto">
          <a:xfrm>
            <a:off x="5638800" y="1562100"/>
            <a:ext cx="381000" cy="914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1" name="AutoShape 145"/>
          <p:cNvCxnSpPr>
            <a:cxnSpLocks noChangeShapeType="1"/>
            <a:stCxn id="4107" idx="3"/>
            <a:endCxn id="4113" idx="1"/>
          </p:cNvCxnSpPr>
          <p:nvPr/>
        </p:nvCxnSpPr>
        <p:spPr bwMode="auto">
          <a:xfrm>
            <a:off x="5638800" y="1562100"/>
            <a:ext cx="381000" cy="1676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22" name="Rectangle 146"/>
          <p:cNvSpPr>
            <a:spLocks noChangeArrowheads="1"/>
          </p:cNvSpPr>
          <p:nvPr/>
        </p:nvSpPr>
        <p:spPr bwMode="auto">
          <a:xfrm>
            <a:off x="1066800" y="4572000"/>
            <a:ext cx="6858000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Все операторы можно систематизировать по группам в зависимости от того, со сколькими операндами они работают:</a:t>
            </a:r>
            <a:br>
              <a:rPr lang="ru-RU" altLang="ru-RU" sz="1800" i="1"/>
            </a:br>
            <a:r>
              <a:rPr lang="ru-RU" altLang="ru-RU" sz="1800" i="1"/>
              <a:t>   * унарные;</a:t>
            </a:r>
            <a:br>
              <a:rPr lang="ru-RU" altLang="ru-RU" sz="1800" i="1"/>
            </a:br>
            <a:r>
              <a:rPr lang="ru-RU" altLang="ru-RU" sz="1800" i="1"/>
              <a:t>   * бинарные;</a:t>
            </a:r>
            <a:br>
              <a:rPr lang="ru-RU" altLang="ru-RU" sz="1800" i="1"/>
            </a:br>
            <a:r>
              <a:rPr lang="ru-RU" altLang="ru-RU" sz="1800" i="1"/>
              <a:t>   * тернарные</a:t>
            </a:r>
            <a:r>
              <a:rPr lang="en-US" altLang="ru-RU" sz="1800" i="1"/>
              <a:t>.</a:t>
            </a:r>
            <a:endParaRPr lang="ru-RU" altLang="ru-RU" sz="1800" i="1"/>
          </a:p>
        </p:txBody>
      </p:sp>
      <p:sp>
        <p:nvSpPr>
          <p:cNvPr id="4123" name="Rectangle 147"/>
          <p:cNvSpPr>
            <a:spLocks noChangeArrowheads="1"/>
          </p:cNvSpPr>
          <p:nvPr/>
        </p:nvSpPr>
        <p:spPr bwMode="auto">
          <a:xfrm>
            <a:off x="685800" y="1447800"/>
            <a:ext cx="2133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Знаковые</a:t>
            </a:r>
            <a:endParaRPr lang="ru-RU" altLang="ru-RU" sz="1800" b="1">
              <a:latin typeface="Courier New" pitchFamily="49" charset="0"/>
            </a:endParaRPr>
          </a:p>
        </p:txBody>
      </p:sp>
      <p:cxnSp>
        <p:nvCxnSpPr>
          <p:cNvPr id="4124" name="AutoShape 148"/>
          <p:cNvCxnSpPr>
            <a:cxnSpLocks noChangeShapeType="1"/>
            <a:stCxn id="4107" idx="1"/>
            <a:endCxn id="4123" idx="3"/>
          </p:cNvCxnSpPr>
          <p:nvPr/>
        </p:nvCxnSpPr>
        <p:spPr bwMode="auto">
          <a:xfrm rot="10800000" flipV="1">
            <a:off x="2819400" y="1562100"/>
            <a:ext cx="381000" cy="152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819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3</a:t>
            </a:r>
            <a:endParaRPr lang="ru-RU" altLang="ru-RU" sz="1200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dirty="0" smtClean="0">
                <a:solidFill>
                  <a:schemeClr val="tx1"/>
                </a:solidFill>
              </a:rPr>
              <a:t>Простой оператор присваивания (=)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685800" y="1295400"/>
            <a:ext cx="8001000" cy="21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Слева от любого оператора присваивания должно находиться </a:t>
            </a:r>
            <a:r>
              <a:rPr lang="en-US" altLang="ru-RU" sz="1800" i="1"/>
              <a:t>L-</a:t>
            </a:r>
            <a:r>
              <a:rPr lang="ru-RU" altLang="ru-RU" sz="1800" i="1"/>
              <a:t>значение (выражение, ссылающееся на некоторую именованную область памяти)</a:t>
            </a:r>
            <a:r>
              <a:rPr lang="en-US" altLang="ru-RU" sz="1800" i="1"/>
              <a:t>. Примером L-</a:t>
            </a:r>
            <a:r>
              <a:rPr lang="ru-RU" altLang="ru-RU" sz="1800" i="1"/>
              <a:t>значения может быть имя переменной или разадресованный указатель.</a:t>
            </a:r>
            <a:br>
              <a:rPr lang="ru-RU" altLang="ru-RU" sz="1800" i="1"/>
            </a:br>
            <a:r>
              <a:rPr lang="ru-RU" altLang="ru-RU" sz="1800" i="1"/>
              <a:t>При выполнении операции присваивания левому операнду присваивается значение правого операнда.</a:t>
            </a:r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1905000" y="3810000"/>
            <a:ext cx="5331296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1905000" y="4343400"/>
            <a:ext cx="5331296" cy="198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 smtClean="0">
                <a:latin typeface="Courier New" pitchFamily="49" charset="0"/>
              </a:rPr>
              <a:t>a;	</a:t>
            </a:r>
            <a:r>
              <a:rPr lang="ru-RU" altLang="ru-RU" sz="1600" b="1" dirty="0" smtClean="0">
                <a:latin typeface="Courier New" pitchFamily="49" charset="0"/>
              </a:rPr>
              <a:t>	</a:t>
            </a:r>
            <a:r>
              <a:rPr lang="en-US" altLang="ru-RU" sz="1600" b="1" dirty="0" smtClean="0">
                <a:latin typeface="Courier New" pitchFamily="49" charset="0"/>
              </a:rPr>
              <a:t>//</a:t>
            </a:r>
            <a:r>
              <a:rPr lang="ru-RU" altLang="ru-RU" sz="1600" b="1" dirty="0" smtClean="0">
                <a:latin typeface="Courier New" pitchFamily="49" charset="0"/>
              </a:rPr>
              <a:t>значение неопределенно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a = 25</a:t>
            </a:r>
            <a:r>
              <a:rPr lang="en-US" altLang="ru-RU" sz="1600" b="1" dirty="0" smtClean="0">
                <a:latin typeface="Courier New" pitchFamily="49" charset="0"/>
              </a:rPr>
              <a:t>;</a:t>
            </a:r>
            <a:r>
              <a:rPr lang="ru-RU" altLang="ru-RU" sz="1600" b="1" dirty="0" smtClean="0">
                <a:latin typeface="Courier New" pitchFamily="49" charset="0"/>
              </a:rPr>
              <a:t>		//</a:t>
            </a:r>
            <a:r>
              <a:rPr lang="en-US" altLang="ru-RU" sz="1600" b="1" dirty="0" smtClean="0">
                <a:latin typeface="Courier New" pitchFamily="49" charset="0"/>
              </a:rPr>
              <a:t>a &lt;- 25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 smtClean="0">
                <a:latin typeface="Courier New" pitchFamily="49" charset="0"/>
              </a:rPr>
              <a:t>int</a:t>
            </a:r>
            <a:r>
              <a:rPr lang="en-US" altLang="ru-RU" sz="1600" b="1" dirty="0" smtClean="0">
                <a:latin typeface="Courier New" pitchFamily="49" charset="0"/>
              </a:rPr>
              <a:t> </a:t>
            </a:r>
            <a:r>
              <a:rPr lang="en-US" altLang="ru-RU" sz="1600" b="1" dirty="0">
                <a:latin typeface="Courier New" pitchFamily="49" charset="0"/>
              </a:rPr>
              <a:t>b = 5</a:t>
            </a:r>
            <a:r>
              <a:rPr lang="en-US" altLang="ru-RU" sz="1600" b="1" dirty="0" smtClean="0">
                <a:latin typeface="Courier New" pitchFamily="49" charset="0"/>
              </a:rPr>
              <a:t>;</a:t>
            </a:r>
            <a:r>
              <a:rPr lang="ru-RU" altLang="ru-RU" sz="1600" b="1" dirty="0">
                <a:latin typeface="Courier New" pitchFamily="49" charset="0"/>
              </a:rPr>
              <a:t>	</a:t>
            </a:r>
            <a:r>
              <a:rPr lang="en-US" altLang="ru-RU" sz="1600" b="1" dirty="0" smtClean="0">
                <a:latin typeface="Courier New" pitchFamily="49" charset="0"/>
              </a:rPr>
              <a:t>//b &lt;- 5 (</a:t>
            </a:r>
            <a:r>
              <a:rPr lang="ru-RU" altLang="ru-RU" sz="1600" b="1" dirty="0" smtClean="0">
                <a:latin typeface="Courier New" pitchFamily="49" charset="0"/>
              </a:rPr>
              <a:t>инициализация</a:t>
            </a:r>
            <a:r>
              <a:rPr lang="en-US" altLang="ru-RU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 smtClean="0">
                <a:latin typeface="Courier New" pitchFamily="49" charset="0"/>
              </a:rPr>
              <a:t>a = b = 1;</a:t>
            </a:r>
            <a:r>
              <a:rPr lang="ru-RU" altLang="ru-RU" sz="1600" b="1" dirty="0" smtClean="0">
                <a:latin typeface="Courier New" pitchFamily="49" charset="0"/>
              </a:rPr>
              <a:t>	</a:t>
            </a:r>
            <a:r>
              <a:rPr lang="en-US" altLang="ru-RU" sz="1600" b="1" dirty="0" smtClean="0">
                <a:latin typeface="Courier New" pitchFamily="49" charset="0"/>
              </a:rPr>
              <a:t>//a &lt;- 1 </a:t>
            </a:r>
            <a:r>
              <a:rPr lang="ru-RU" altLang="ru-RU" sz="1600" b="1" dirty="0" smtClean="0">
                <a:latin typeface="Courier New" pitchFamily="49" charset="0"/>
              </a:rPr>
              <a:t>и </a:t>
            </a:r>
            <a:r>
              <a:rPr lang="en-US" altLang="ru-RU" sz="1600" b="1" dirty="0" smtClean="0">
                <a:latin typeface="Courier New" pitchFamily="49" charset="0"/>
              </a:rPr>
              <a:t>b &lt;- 1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512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4</a:t>
            </a:r>
            <a:endParaRPr lang="ru-RU" altLang="ru-RU" sz="1200" dirty="0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2400" y="533400"/>
            <a:ext cx="86868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Знаковые операторы (унарный "плюс" и унарный "минус")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04800" y="1143000"/>
            <a:ext cx="1600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04800" y="1676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+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85800" y="3048000"/>
            <a:ext cx="80010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Унарными операторами "+" и "-" можно присваивать знаки величинам арифметических типов</a:t>
            </a:r>
            <a:r>
              <a:rPr lang="en-US" altLang="ru-RU" sz="1800" i="1"/>
              <a:t>. Если перед величиной не указан знак, то значение по умолчанию считается положительным.</a:t>
            </a:r>
            <a:endParaRPr lang="ru-RU" altLang="ru-RU" sz="1800" i="1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905000" y="1143000"/>
            <a:ext cx="6858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Назначение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1905000" y="1676400"/>
            <a:ext cx="6858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Значение операнда без изменения знака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04800" y="22098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-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1905000" y="2209800"/>
            <a:ext cx="6858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Значение операнда с противоположным знаком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1905000" y="4343400"/>
            <a:ext cx="5259288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1905000" y="4876800"/>
            <a:ext cx="5259288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a = -5;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float b = +45.67</a:t>
            </a:r>
            <a:r>
              <a:rPr lang="en-US" altLang="ru-RU" sz="1600" b="1" dirty="0" smtClean="0">
                <a:latin typeface="Courier New" pitchFamily="49" charset="0"/>
              </a:rPr>
              <a:t>;	//</a:t>
            </a:r>
            <a:r>
              <a:rPr lang="en-US" altLang="ru-RU" sz="1600" b="1" dirty="0" smtClean="0">
                <a:latin typeface="Courier New" pitchFamily="49" charset="0"/>
              </a:rPr>
              <a:t> float b = 45.67;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double c = -b</a:t>
            </a:r>
            <a:r>
              <a:rPr lang="en-US" altLang="ru-RU" sz="1600" b="1" dirty="0" smtClean="0">
                <a:latin typeface="Courier New" pitchFamily="49" charset="0"/>
              </a:rPr>
              <a:t>;		// c &lt;- -</a:t>
            </a:r>
            <a:r>
              <a:rPr lang="en-US" altLang="ru-RU" sz="1600" b="1" dirty="0" smtClean="0">
                <a:latin typeface="Courier New" pitchFamily="49" charset="0"/>
              </a:rPr>
              <a:t>45.67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614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5</a:t>
            </a:r>
            <a:endParaRPr lang="ru-RU" altLang="ru-RU" sz="1200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Арифметические операторы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04800" y="1143000"/>
            <a:ext cx="1600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04800" y="1676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+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85800" y="4724400"/>
            <a:ext cx="80010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Все арифметические операторы являются бинарными</a:t>
            </a:r>
            <a:r>
              <a:rPr lang="en-US" altLang="ru-RU" sz="1800" i="1"/>
              <a:t>.</a:t>
            </a:r>
            <a:br>
              <a:rPr lang="en-US" altLang="ru-RU" sz="1800" i="1"/>
            </a:br>
            <a:r>
              <a:rPr lang="en-US" altLang="ru-RU" sz="1800" i="1"/>
              <a:t>Операции умножения, деления и остатка имеют более высокий приоритет, чем операции сложения и вычитания. При равном приоритете операторы обрабатываются в последовательности слева направо.</a:t>
            </a:r>
            <a:br>
              <a:rPr lang="en-US" altLang="ru-RU" sz="1800" i="1"/>
            </a:br>
            <a:r>
              <a:rPr lang="en-US" altLang="ru-RU" sz="1800" i="1"/>
              <a:t>Можно изменить порядок выполнения операторов с помощью скобок.</a:t>
            </a:r>
            <a:endParaRPr lang="ru-RU" altLang="ru-RU" sz="1800" i="1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905000" y="1143000"/>
            <a:ext cx="6858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Назначение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1905000" y="1676400"/>
            <a:ext cx="6858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Суммирует два операнда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04800" y="22098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-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1905000" y="2209800"/>
            <a:ext cx="6858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Вычитает из первого операнда второй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4800" y="27432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*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905000" y="2743200"/>
            <a:ext cx="6858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Умножает два операнда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04800" y="32766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/</a:t>
            </a:r>
            <a:endParaRPr lang="ru-RU" altLang="ru-RU" sz="1800" b="1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1905000" y="3276600"/>
            <a:ext cx="6858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Делит первый операнд на второй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304800" y="38100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%</a:t>
            </a:r>
            <a:endParaRPr lang="ru-RU" altLang="ru-RU" sz="1800" b="1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1905000" y="3810000"/>
            <a:ext cx="6858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Остаток от целочисленного деления первого операнда на второй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717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6</a:t>
            </a:r>
            <a:endParaRPr lang="ru-RU" altLang="ru-RU" sz="1200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Арифметические операторы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1905000" y="12954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1905000" y="1828800"/>
            <a:ext cx="4800600" cy="449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a = 5+3</a:t>
            </a:r>
            <a:r>
              <a:rPr lang="en-US" altLang="ru-RU" sz="1600" b="1" dirty="0" smtClean="0">
                <a:latin typeface="Courier New" pitchFamily="49" charset="0"/>
              </a:rPr>
              <a:t>;		//a &lt;- 8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b = a-2</a:t>
            </a:r>
            <a:r>
              <a:rPr lang="en-US" altLang="ru-RU" sz="1600" b="1" dirty="0" smtClean="0">
                <a:latin typeface="Courier New" pitchFamily="49" charset="0"/>
              </a:rPr>
              <a:t>;		//b &lt;- 6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c = a*b</a:t>
            </a:r>
            <a:r>
              <a:rPr lang="en-US" altLang="ru-RU" sz="1600" b="1" dirty="0" smtClean="0">
                <a:latin typeface="Courier New" pitchFamily="49" charset="0"/>
              </a:rPr>
              <a:t>;		//c &lt;- 48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d = c/10</a:t>
            </a:r>
            <a:r>
              <a:rPr lang="en-US" altLang="ru-RU" sz="1600" b="1" dirty="0" smtClean="0">
                <a:latin typeface="Courier New" pitchFamily="49" charset="0"/>
              </a:rPr>
              <a:t>;		//d &lt;- 4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e = c%10</a:t>
            </a:r>
            <a:r>
              <a:rPr lang="en-US" altLang="ru-RU" sz="1600" b="1" dirty="0" smtClean="0">
                <a:latin typeface="Courier New" pitchFamily="49" charset="0"/>
              </a:rPr>
              <a:t>;		//e &lt;- 8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f = 2+3*4-5</a:t>
            </a:r>
            <a:r>
              <a:rPr lang="en-US" altLang="ru-RU" sz="1600" b="1" dirty="0" smtClean="0">
                <a:latin typeface="Courier New" pitchFamily="49" charset="0"/>
              </a:rPr>
              <a:t>;	//f &lt;- 9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g = (2+3)*(4-5</a:t>
            </a:r>
            <a:r>
              <a:rPr lang="en-US" altLang="ru-RU" sz="1600" b="1" dirty="0" smtClean="0">
                <a:latin typeface="Courier New" pitchFamily="49" charset="0"/>
              </a:rPr>
              <a:t>);	//g &lt;- -5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double h1 = 48/10</a:t>
            </a:r>
            <a:r>
              <a:rPr lang="en-US" altLang="ru-RU" sz="1600" b="1" dirty="0" smtClean="0">
                <a:latin typeface="Courier New" pitchFamily="49" charset="0"/>
              </a:rPr>
              <a:t>;	//h1 &lt;- 4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double h2 = 48./10</a:t>
            </a:r>
            <a:r>
              <a:rPr lang="en-US" altLang="ru-RU" sz="1600" b="1" dirty="0" smtClean="0">
                <a:latin typeface="Courier New" pitchFamily="49" charset="0"/>
              </a:rPr>
              <a:t>.;	//h2 &lt;- 4.8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922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/>
              <a:t>7</a:t>
            </a:r>
            <a:endParaRPr lang="ru-RU" altLang="ru-RU" sz="1200" dirty="0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Составные операторы присваивания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85800" y="5105400"/>
            <a:ext cx="80010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В языке С существуют составные операторы присваивания, с помощью которых осуществляется как преобразование данных, так и присваивание результата. </a:t>
            </a:r>
          </a:p>
        </p:txBody>
      </p:sp>
      <p:sp>
        <p:nvSpPr>
          <p:cNvPr id="9228" name="Rectangle 14"/>
          <p:cNvSpPr>
            <a:spLocks noChangeArrowheads="1"/>
          </p:cNvSpPr>
          <p:nvPr/>
        </p:nvSpPr>
        <p:spPr bwMode="auto">
          <a:xfrm>
            <a:off x="304800" y="1143000"/>
            <a:ext cx="1600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9229" name="Rectangle 15"/>
          <p:cNvSpPr>
            <a:spLocks noChangeArrowheads="1"/>
          </p:cNvSpPr>
          <p:nvPr/>
        </p:nvSpPr>
        <p:spPr bwMode="auto">
          <a:xfrm>
            <a:off x="304800" y="1676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+=</a:t>
            </a:r>
          </a:p>
        </p:txBody>
      </p:sp>
      <p:sp>
        <p:nvSpPr>
          <p:cNvPr id="9230" name="Rectangle 16"/>
          <p:cNvSpPr>
            <a:spLocks noChangeArrowheads="1"/>
          </p:cNvSpPr>
          <p:nvPr/>
        </p:nvSpPr>
        <p:spPr bwMode="auto">
          <a:xfrm>
            <a:off x="1905000" y="1143000"/>
            <a:ext cx="7010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Назначение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9231" name="Rectangle 17"/>
          <p:cNvSpPr>
            <a:spLocks noChangeArrowheads="1"/>
          </p:cNvSpPr>
          <p:nvPr/>
        </p:nvSpPr>
        <p:spPr bwMode="auto">
          <a:xfrm>
            <a:off x="1905000" y="16764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Суммирует два операнда и приваивает результат первому</a:t>
            </a:r>
          </a:p>
        </p:txBody>
      </p:sp>
      <p:sp>
        <p:nvSpPr>
          <p:cNvPr id="9232" name="Rectangle 18"/>
          <p:cNvSpPr>
            <a:spLocks noChangeArrowheads="1"/>
          </p:cNvSpPr>
          <p:nvPr/>
        </p:nvSpPr>
        <p:spPr bwMode="auto">
          <a:xfrm>
            <a:off x="304800" y="22098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-=</a:t>
            </a:r>
          </a:p>
        </p:txBody>
      </p:sp>
      <p:sp>
        <p:nvSpPr>
          <p:cNvPr id="9233" name="Rectangle 19"/>
          <p:cNvSpPr>
            <a:spLocks noChangeArrowheads="1"/>
          </p:cNvSpPr>
          <p:nvPr/>
        </p:nvSpPr>
        <p:spPr bwMode="auto">
          <a:xfrm>
            <a:off x="1905000" y="22098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Вычитает из первого операнда второй и приваивает результат...</a:t>
            </a:r>
          </a:p>
        </p:txBody>
      </p:sp>
      <p:sp>
        <p:nvSpPr>
          <p:cNvPr id="9234" name="Rectangle 20"/>
          <p:cNvSpPr>
            <a:spLocks noChangeArrowheads="1"/>
          </p:cNvSpPr>
          <p:nvPr/>
        </p:nvSpPr>
        <p:spPr bwMode="auto">
          <a:xfrm>
            <a:off x="304800" y="27432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*=</a:t>
            </a:r>
          </a:p>
        </p:txBody>
      </p:sp>
      <p:sp>
        <p:nvSpPr>
          <p:cNvPr id="9235" name="Rectangle 21"/>
          <p:cNvSpPr>
            <a:spLocks noChangeArrowheads="1"/>
          </p:cNvSpPr>
          <p:nvPr/>
        </p:nvSpPr>
        <p:spPr bwMode="auto">
          <a:xfrm>
            <a:off x="1905000" y="27432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Умножает два операнда и приваивает результат первому</a:t>
            </a:r>
          </a:p>
        </p:txBody>
      </p:sp>
      <p:sp>
        <p:nvSpPr>
          <p:cNvPr id="9236" name="Rectangle 22"/>
          <p:cNvSpPr>
            <a:spLocks noChangeArrowheads="1"/>
          </p:cNvSpPr>
          <p:nvPr/>
        </p:nvSpPr>
        <p:spPr bwMode="auto">
          <a:xfrm>
            <a:off x="304800" y="32766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/=</a:t>
            </a:r>
            <a:endParaRPr lang="ru-RU" altLang="ru-RU" sz="1800" b="1"/>
          </a:p>
        </p:txBody>
      </p:sp>
      <p:sp>
        <p:nvSpPr>
          <p:cNvPr id="9237" name="Rectangle 23"/>
          <p:cNvSpPr>
            <a:spLocks noChangeArrowheads="1"/>
          </p:cNvSpPr>
          <p:nvPr/>
        </p:nvSpPr>
        <p:spPr bwMode="auto">
          <a:xfrm>
            <a:off x="1905000" y="32766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Делит первый операнд на второй и приваивает ...</a:t>
            </a:r>
          </a:p>
        </p:txBody>
      </p:sp>
      <p:sp>
        <p:nvSpPr>
          <p:cNvPr id="9238" name="Rectangle 24"/>
          <p:cNvSpPr>
            <a:spLocks noChangeArrowheads="1"/>
          </p:cNvSpPr>
          <p:nvPr/>
        </p:nvSpPr>
        <p:spPr bwMode="auto">
          <a:xfrm>
            <a:off x="304800" y="38100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%=</a:t>
            </a:r>
            <a:endParaRPr lang="ru-RU" altLang="ru-RU" sz="1800" b="1"/>
          </a:p>
        </p:txBody>
      </p:sp>
      <p:sp>
        <p:nvSpPr>
          <p:cNvPr id="9239" name="Rectangle 25"/>
          <p:cNvSpPr>
            <a:spLocks noChangeArrowheads="1"/>
          </p:cNvSpPr>
          <p:nvPr/>
        </p:nvSpPr>
        <p:spPr bwMode="auto">
          <a:xfrm>
            <a:off x="1905000" y="38100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Остаток от целочисленного деления первого операнда на второй ...</a:t>
            </a:r>
          </a:p>
        </p:txBody>
      </p:sp>
      <p:sp>
        <p:nvSpPr>
          <p:cNvPr id="9240" name="Rectangle 26"/>
          <p:cNvSpPr>
            <a:spLocks noChangeArrowheads="1"/>
          </p:cNvSpPr>
          <p:nvPr/>
        </p:nvSpPr>
        <p:spPr bwMode="auto">
          <a:xfrm>
            <a:off x="304800" y="4343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другие</a:t>
            </a:r>
            <a:endParaRPr lang="ru-RU" altLang="ru-RU" sz="1800" b="1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1905000" y="43434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i="1"/>
              <a:t>&lt;&lt;=, &gt;&gt;=, &amp;=, ^=, |=</a:t>
            </a:r>
            <a:endParaRPr lang="ru-RU" altLang="ru-RU" sz="18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024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/>
              <a:t>8</a:t>
            </a:r>
            <a:endParaRPr lang="ru-RU" altLang="ru-RU" sz="1200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Составные операторы присваивания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0251" name="Rectangle 26"/>
          <p:cNvSpPr>
            <a:spLocks noChangeArrowheads="1"/>
          </p:cNvSpPr>
          <p:nvPr/>
        </p:nvSpPr>
        <p:spPr bwMode="auto">
          <a:xfrm>
            <a:off x="1905000" y="12954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0252" name="Rectangle 27"/>
          <p:cNvSpPr>
            <a:spLocks noChangeArrowheads="1"/>
          </p:cNvSpPr>
          <p:nvPr/>
        </p:nvSpPr>
        <p:spPr bwMode="auto">
          <a:xfrm>
            <a:off x="1905000" y="1828800"/>
            <a:ext cx="4800600" cy="403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a = 5+3</a:t>
            </a:r>
            <a:r>
              <a:rPr lang="en-US" altLang="ru-RU" sz="1600" b="1" dirty="0" smtClean="0">
                <a:latin typeface="Courier New" pitchFamily="49" charset="0"/>
              </a:rPr>
              <a:t>;		//a &lt;- 8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a += 2</a:t>
            </a:r>
            <a:r>
              <a:rPr lang="en-US" altLang="ru-RU" sz="1600" b="1" dirty="0" smtClean="0">
                <a:latin typeface="Courier New" pitchFamily="49" charset="0"/>
              </a:rPr>
              <a:t>;			//a &lt;- 10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a *= </a:t>
            </a:r>
            <a:r>
              <a:rPr lang="en-US" altLang="ru-RU" sz="1600" b="1" dirty="0" smtClean="0">
                <a:latin typeface="Courier New" pitchFamily="49" charset="0"/>
              </a:rPr>
              <a:t>7;			//a &lt;- 70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a /= 20</a:t>
            </a:r>
            <a:r>
              <a:rPr lang="en-US" altLang="ru-RU" sz="1600" b="1" dirty="0" smtClean="0">
                <a:latin typeface="Courier New" pitchFamily="49" charset="0"/>
              </a:rPr>
              <a:t>;		//a &lt;- 3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a %= 2</a:t>
            </a:r>
            <a:r>
              <a:rPr lang="en-US" altLang="ru-RU" sz="1600" b="1" dirty="0" smtClean="0">
                <a:latin typeface="Courier New" pitchFamily="49" charset="0"/>
              </a:rPr>
              <a:t>;			//a &lt;- 1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a -= 5</a:t>
            </a:r>
            <a:r>
              <a:rPr lang="en-US" altLang="ru-RU" sz="1600" b="1" dirty="0" smtClean="0">
                <a:latin typeface="Courier New" pitchFamily="49" charset="0"/>
              </a:rPr>
              <a:t>;			//a &lt;- -4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126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3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Операторы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/>
              <a:t>9</a:t>
            </a:r>
            <a:endParaRPr lang="ru-RU" altLang="ru-RU" sz="1200" dirty="0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Операторы отношения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304800" y="1143000"/>
            <a:ext cx="1600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304800" y="1676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==</a:t>
            </a: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1905000" y="1143000"/>
            <a:ext cx="7010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Назначение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auto">
          <a:xfrm>
            <a:off x="1905000" y="16764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Сравнение на равенство</a:t>
            </a:r>
          </a:p>
        </p:txBody>
      </p:sp>
      <p:sp>
        <p:nvSpPr>
          <p:cNvPr id="11279" name="Rectangle 17"/>
          <p:cNvSpPr>
            <a:spLocks noChangeArrowheads="1"/>
          </p:cNvSpPr>
          <p:nvPr/>
        </p:nvSpPr>
        <p:spPr bwMode="auto">
          <a:xfrm>
            <a:off x="304800" y="22098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/>
              <a:t>!=</a:t>
            </a: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1905000" y="22098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Сравнение на неравенство</a:t>
            </a:r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304800" y="27432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&lt;</a:t>
            </a:r>
            <a:endParaRPr lang="ru-RU" altLang="ru-RU" sz="1800" b="1"/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1905000" y="27432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Сравнение на "меньше"</a:t>
            </a:r>
          </a:p>
        </p:txBody>
      </p:sp>
      <p:sp>
        <p:nvSpPr>
          <p:cNvPr id="11283" name="Rectangle 21"/>
          <p:cNvSpPr>
            <a:spLocks noChangeArrowheads="1"/>
          </p:cNvSpPr>
          <p:nvPr/>
        </p:nvSpPr>
        <p:spPr bwMode="auto">
          <a:xfrm>
            <a:off x="304800" y="32766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&gt;</a:t>
            </a:r>
            <a:endParaRPr lang="ru-RU" altLang="ru-RU" sz="1800" b="1"/>
          </a:p>
        </p:txBody>
      </p:sp>
      <p:sp>
        <p:nvSpPr>
          <p:cNvPr id="11284" name="Rectangle 22"/>
          <p:cNvSpPr>
            <a:spLocks noChangeArrowheads="1"/>
          </p:cNvSpPr>
          <p:nvPr/>
        </p:nvSpPr>
        <p:spPr bwMode="auto">
          <a:xfrm>
            <a:off x="1905000" y="32766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Сравнение на "больше"</a:t>
            </a:r>
          </a:p>
        </p:txBody>
      </p:sp>
      <p:sp>
        <p:nvSpPr>
          <p:cNvPr id="11285" name="Rectangle 23"/>
          <p:cNvSpPr>
            <a:spLocks noChangeArrowheads="1"/>
          </p:cNvSpPr>
          <p:nvPr/>
        </p:nvSpPr>
        <p:spPr bwMode="auto">
          <a:xfrm>
            <a:off x="304800" y="38100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&lt;=</a:t>
            </a:r>
            <a:endParaRPr lang="ru-RU" altLang="ru-RU" sz="1800" b="1"/>
          </a:p>
        </p:txBody>
      </p:sp>
      <p:sp>
        <p:nvSpPr>
          <p:cNvPr id="11286" name="Rectangle 24"/>
          <p:cNvSpPr>
            <a:spLocks noChangeArrowheads="1"/>
          </p:cNvSpPr>
          <p:nvPr/>
        </p:nvSpPr>
        <p:spPr bwMode="auto">
          <a:xfrm>
            <a:off x="1905000" y="38100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Сравнение на "меньше или равно"</a:t>
            </a:r>
          </a:p>
        </p:txBody>
      </p:sp>
      <p:sp>
        <p:nvSpPr>
          <p:cNvPr id="11287" name="Rectangle 25"/>
          <p:cNvSpPr>
            <a:spLocks noChangeArrowheads="1"/>
          </p:cNvSpPr>
          <p:nvPr/>
        </p:nvSpPr>
        <p:spPr bwMode="auto">
          <a:xfrm>
            <a:off x="304800" y="4343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1800" b="1"/>
              <a:t>&gt;=</a:t>
            </a:r>
            <a:endParaRPr lang="ru-RU" altLang="ru-RU" sz="1800" b="1"/>
          </a:p>
        </p:txBody>
      </p:sp>
      <p:sp>
        <p:nvSpPr>
          <p:cNvPr id="11288" name="Rectangle 26"/>
          <p:cNvSpPr>
            <a:spLocks noChangeArrowheads="1"/>
          </p:cNvSpPr>
          <p:nvPr/>
        </p:nvSpPr>
        <p:spPr bwMode="auto">
          <a:xfrm>
            <a:off x="1905000" y="4343400"/>
            <a:ext cx="7010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Сравнение на "больше или равно"</a:t>
            </a:r>
          </a:p>
        </p:txBody>
      </p:sp>
      <p:sp>
        <p:nvSpPr>
          <p:cNvPr id="11289" name="Rectangle 27"/>
          <p:cNvSpPr>
            <a:spLocks noChangeArrowheads="1"/>
          </p:cNvSpPr>
          <p:nvPr/>
        </p:nvSpPr>
        <p:spPr bwMode="auto">
          <a:xfrm>
            <a:off x="685800" y="5105400"/>
            <a:ext cx="80010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Операторы отношения сравнивают два операнда, которые также могут быть представлены выражениями. Результатом этих операций всегда является значение </a:t>
            </a:r>
            <a:r>
              <a:rPr lang="en-US" altLang="ru-RU" sz="1800" b="1" i="1"/>
              <a:t>true</a:t>
            </a:r>
            <a:r>
              <a:rPr lang="ru-RU" altLang="ru-RU" sz="1800" i="1"/>
              <a:t> или </a:t>
            </a:r>
            <a:r>
              <a:rPr lang="ru-RU" altLang="ru-RU" sz="1800" b="1" i="1"/>
              <a:t>false</a:t>
            </a:r>
            <a:r>
              <a:rPr lang="ru-RU" altLang="ru-RU" sz="1800" i="1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967</Words>
  <Application>Microsoft Office PowerPoint</Application>
  <PresentationFormat>Экран (4:3)</PresentationFormat>
  <Paragraphs>279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Times New Roman</vt:lpstr>
      <vt:lpstr>Arial</vt:lpstr>
      <vt:lpstr>Courier New</vt:lpstr>
      <vt:lpstr>Thème Office</vt:lpstr>
      <vt:lpstr>Тема 3. Операторы</vt:lpstr>
      <vt:lpstr>Операторы языка С</vt:lpstr>
      <vt:lpstr>Простой оператор присваивания (=)</vt:lpstr>
      <vt:lpstr>Знаковые операторы (унарный "плюс" и унарный "минус")</vt:lpstr>
      <vt:lpstr>Арифметические операторы</vt:lpstr>
      <vt:lpstr>Арифметические операторы</vt:lpstr>
      <vt:lpstr>Составные операторы присваивания</vt:lpstr>
      <vt:lpstr>Составные операторы присваивания</vt:lpstr>
      <vt:lpstr>Операторы отношения</vt:lpstr>
      <vt:lpstr>Операторы отношения</vt:lpstr>
      <vt:lpstr>Логические операторы</vt:lpstr>
      <vt:lpstr>Логические операторы</vt:lpstr>
      <vt:lpstr>Побитовые операторы</vt:lpstr>
      <vt:lpstr>Побитовые операторы</vt:lpstr>
      <vt:lpstr>Операторы инкремента и декремента</vt:lpstr>
      <vt:lpstr>Операторы инкремента и декремента</vt:lpstr>
      <vt:lpstr>Оператор запятая</vt:lpstr>
      <vt:lpstr>Приоритет и ассоциативность операторов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Fedor</dc:creator>
  <cp:lastModifiedBy>Fedor</cp:lastModifiedBy>
  <cp:revision>86</cp:revision>
  <cp:lastPrinted>2007-09-03T10:33:52Z</cp:lastPrinted>
  <dcterms:created xsi:type="dcterms:W3CDTF">1601-01-01T00:00:00Z</dcterms:created>
  <dcterms:modified xsi:type="dcterms:W3CDTF">2019-02-19T07:27:29Z</dcterms:modified>
</cp:coreProperties>
</file>