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57" r:id="rId2"/>
    <p:sldId id="273" r:id="rId3"/>
    <p:sldId id="277" r:id="rId4"/>
    <p:sldId id="278" r:id="rId5"/>
    <p:sldId id="280" r:id="rId6"/>
    <p:sldId id="281" r:id="rId7"/>
    <p:sldId id="279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</p:sldIdLst>
  <p:sldSz cx="9144000" cy="6858000" type="screen4x3"/>
  <p:notesSz cx="680878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978" y="-72"/>
      </p:cViewPr>
      <p:guideLst>
        <p:guide orient="horz" pos="3094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736600"/>
            <a:ext cx="4913312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 smtClean="0"/>
              <a:t>Щелчок правит образец текста</a:t>
            </a:r>
          </a:p>
          <a:p>
            <a:pPr lvl="1"/>
            <a:r>
              <a:rPr lang="ru-RU" altLang="ru-RU" noProof="0" smtClean="0"/>
              <a:t>Второй уровень</a:t>
            </a:r>
          </a:p>
          <a:p>
            <a:pPr lvl="2"/>
            <a:r>
              <a:rPr lang="ru-RU" altLang="ru-RU" noProof="0" smtClean="0"/>
              <a:t>Третий уровень</a:t>
            </a:r>
          </a:p>
          <a:p>
            <a:pPr lvl="3"/>
            <a:r>
              <a:rPr lang="ru-RU" altLang="ru-RU" noProof="0" smtClean="0"/>
              <a:t>Четвертый уровень</a:t>
            </a:r>
          </a:p>
          <a:p>
            <a:pPr lvl="4"/>
            <a:r>
              <a:rPr lang="ru-RU" altLang="ru-RU" noProof="0" smtClean="0"/>
              <a:t>Пятый уровень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4BA579-0E40-4678-8297-53834B89A59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717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F43BF-028A-4219-B981-CAA26E6E48E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619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F3252A-DD60-48B5-BD19-8E3051EE8F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332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63537-34A7-4C55-B4A6-F044F0A9920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713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45A4D-B322-4135-A8E9-A6BFB5035E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877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F804E-BD52-46D1-B391-1FAE1A3C3B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824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68E32-E52C-41D3-9C76-5EC7E89D387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40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F1CCF-1956-4472-9A5B-5ADB80E30F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173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A2D71B-9420-467A-B8EE-4A241F73359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3032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77423-AD8E-491C-9EA6-39C38E85F0C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32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6ED19-B3C3-4EB8-BF28-F61004EED3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799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254CE-0A7E-45BD-A956-4EDBBE0B048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77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49F1E3-8654-4347-A9F9-9881C28FE7C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3076" name="Picture 3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</a:t>
            </a:r>
          </a:p>
        </p:txBody>
      </p:sp>
      <p:sp>
        <p:nvSpPr>
          <p:cNvPr id="3080" name="Line 12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8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04800" y="2667000"/>
            <a:ext cx="8382000" cy="990600"/>
          </a:xfrm>
          <a:noFill/>
        </p:spPr>
        <p:txBody>
          <a:bodyPr anchor="ctr"/>
          <a:lstStyle/>
          <a:p>
            <a:r>
              <a:rPr lang="ru-RU" altLang="ru-RU" sz="4000" b="1" dirty="0" smtClean="0">
                <a:solidFill>
                  <a:schemeClr val="tx1"/>
                </a:solidFill>
              </a:rPr>
              <a:t>Тема </a:t>
            </a:r>
            <a:r>
              <a:rPr lang="en-US" altLang="ru-RU" sz="4000" b="1" dirty="0" smtClean="0">
                <a:solidFill>
                  <a:schemeClr val="tx1"/>
                </a:solidFill>
              </a:rPr>
              <a:t>4</a:t>
            </a:r>
            <a:r>
              <a:rPr lang="ru-RU" altLang="ru-RU" sz="4000" b="1" dirty="0" smtClean="0">
                <a:solidFill>
                  <a:schemeClr val="tx1"/>
                </a:solidFill>
              </a:rPr>
              <a:t>. Управление программным потоком</a:t>
            </a:r>
          </a:p>
        </p:txBody>
      </p:sp>
      <p:sp>
        <p:nvSpPr>
          <p:cNvPr id="3082" name="Text Box 2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2292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10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dirty="0" smtClean="0">
                <a:solidFill>
                  <a:schemeClr val="tx1"/>
                </a:solidFill>
              </a:rPr>
              <a:t>Вложение</a:t>
            </a:r>
            <a:r>
              <a:rPr lang="en-US" altLang="ru-RU" sz="2400" b="1" dirty="0" smtClean="0">
                <a:solidFill>
                  <a:schemeClr val="tx1"/>
                </a:solidFill>
              </a:rPr>
              <a:t> if else</a:t>
            </a:r>
            <a:endParaRPr lang="ru-RU" altLang="ru-RU" sz="2400" b="1" dirty="0" smtClean="0">
              <a:solidFill>
                <a:schemeClr val="tx1"/>
              </a:solidFill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28600" y="1066800"/>
            <a:ext cx="86868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 dirty="0"/>
              <a:t>С помощью ключевых слов </a:t>
            </a:r>
            <a:r>
              <a:rPr lang="en-US" altLang="ru-RU" sz="1800" b="1" i="1" dirty="0"/>
              <a:t>if </a:t>
            </a:r>
            <a:r>
              <a:rPr lang="en-US" altLang="ru-RU" sz="1800" i="1" dirty="0"/>
              <a:t>и </a:t>
            </a:r>
            <a:r>
              <a:rPr lang="en-US" altLang="ru-RU" sz="1800" b="1" i="1" dirty="0"/>
              <a:t>else </a:t>
            </a:r>
            <a:r>
              <a:rPr lang="ru-RU" altLang="ru-RU" sz="1800" i="1" dirty="0"/>
              <a:t>можно составлять так называемые </a:t>
            </a:r>
            <a:r>
              <a:rPr lang="en-US" altLang="ru-RU" sz="1800" b="1" i="1" dirty="0" smtClean="0"/>
              <a:t>if</a:t>
            </a:r>
            <a:r>
              <a:rPr lang="en-US" altLang="ru-RU" sz="1800" i="1" dirty="0" smtClean="0"/>
              <a:t>-</a:t>
            </a:r>
            <a:r>
              <a:rPr lang="en-US" altLang="ru-RU" sz="1800" b="1" i="1" dirty="0" smtClean="0"/>
              <a:t>else-if </a:t>
            </a:r>
            <a:r>
              <a:rPr lang="en-US" altLang="ru-RU" sz="1800" i="1" dirty="0" err="1"/>
              <a:t>конструкции</a:t>
            </a:r>
            <a:r>
              <a:rPr lang="en-US" altLang="ru-RU" sz="1800" i="1" dirty="0"/>
              <a:t>, </a:t>
            </a:r>
            <a:r>
              <a:rPr lang="en-US" altLang="ru-RU" sz="1800" i="1" dirty="0" err="1"/>
              <a:t>которые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могут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осуществить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проверку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сразу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нескольких</a:t>
            </a:r>
            <a:r>
              <a:rPr lang="en-US" altLang="ru-RU" sz="1800" i="1" dirty="0"/>
              <a:t> </a:t>
            </a:r>
            <a:r>
              <a:rPr lang="ru-RU" altLang="ru-RU" sz="1800" i="1" dirty="0" smtClean="0"/>
              <a:t>условий</a:t>
            </a:r>
            <a:r>
              <a:rPr lang="en-US" altLang="ru-RU" sz="1800" i="1" dirty="0" smtClean="0"/>
              <a:t>.</a:t>
            </a:r>
            <a:endParaRPr lang="ru-RU" altLang="ru-RU" sz="1800" i="1" dirty="0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905000" y="22098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Синтаксис оператора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05000" y="2743200"/>
            <a:ext cx="4800600" cy="3429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 smtClean="0">
                <a:latin typeface="Courier New" pitchFamily="49" charset="0"/>
              </a:rPr>
              <a:t>if(</a:t>
            </a:r>
            <a:r>
              <a:rPr lang="ru-RU" altLang="ru-RU" sz="1600" b="1" dirty="0" smtClean="0">
                <a:latin typeface="Courier New" pitchFamily="49" charset="0"/>
              </a:rPr>
              <a:t>условие</a:t>
            </a:r>
            <a:r>
              <a:rPr lang="en-US" altLang="ru-RU" sz="1600" b="1" i="1" dirty="0" smtClean="0">
                <a:latin typeface="Courier New" pitchFamily="49" charset="0"/>
              </a:rPr>
              <a:t> </a:t>
            </a:r>
            <a:r>
              <a:rPr lang="en-US" altLang="ru-RU" sz="1600" b="1" i="1" dirty="0">
                <a:latin typeface="Courier New" pitchFamily="49" charset="0"/>
              </a:rPr>
              <a:t>1</a:t>
            </a:r>
            <a:r>
              <a:rPr lang="en-US" altLang="ru-RU" sz="1600" b="1" dirty="0">
                <a:latin typeface="Courier New" pitchFamily="49" charset="0"/>
              </a:rPr>
              <a:t>)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</a:t>
            </a:r>
            <a:r>
              <a:rPr lang="en-US" altLang="ru-RU" sz="1600" b="1" i="1" dirty="0" err="1">
                <a:latin typeface="Courier New" pitchFamily="49" charset="0"/>
              </a:rPr>
              <a:t>оператор</a:t>
            </a:r>
            <a:r>
              <a:rPr lang="en-US" altLang="ru-RU" sz="1600" b="1" i="1" dirty="0">
                <a:latin typeface="Courier New" pitchFamily="49" charset="0"/>
              </a:rPr>
              <a:t> 1</a:t>
            </a:r>
            <a:r>
              <a:rPr lang="en-US" altLang="ru-RU" sz="1600" b="1" dirty="0">
                <a:latin typeface="Courier New" pitchFamily="49" charset="0"/>
              </a:rPr>
              <a:t>;</a:t>
            </a:r>
            <a:r>
              <a:rPr lang="en-US" altLang="ru-RU" sz="1600" b="1" i="1" dirty="0">
                <a:latin typeface="Courier New" pitchFamily="49" charset="0"/>
              </a:rPr>
              <a:t> 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else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smtClean="0">
                <a:latin typeface="Courier New" pitchFamily="49" charset="0"/>
              </a:rPr>
              <a:t>  </a:t>
            </a:r>
            <a:r>
              <a:rPr lang="en-US" altLang="ru-RU" sz="1600" b="1" dirty="0" smtClean="0">
                <a:latin typeface="Courier New" pitchFamily="49" charset="0"/>
              </a:rPr>
              <a:t>if(</a:t>
            </a:r>
            <a:r>
              <a:rPr lang="ru-RU" altLang="ru-RU" sz="1600" b="1" dirty="0" smtClean="0">
                <a:latin typeface="Courier New" pitchFamily="49" charset="0"/>
              </a:rPr>
              <a:t>условие</a:t>
            </a:r>
            <a:r>
              <a:rPr lang="en-US" altLang="ru-RU" sz="1600" b="1" i="1" dirty="0" smtClean="0">
                <a:latin typeface="Courier New" pitchFamily="49" charset="0"/>
              </a:rPr>
              <a:t> </a:t>
            </a:r>
            <a:r>
              <a:rPr lang="en-US" altLang="ru-RU" sz="1600" b="1" i="1" dirty="0">
                <a:latin typeface="Courier New" pitchFamily="49" charset="0"/>
              </a:rPr>
              <a:t>2</a:t>
            </a:r>
            <a:r>
              <a:rPr lang="en-US" altLang="ru-RU" sz="1600" b="1" dirty="0">
                <a:latin typeface="Courier New" pitchFamily="49" charset="0"/>
              </a:rPr>
              <a:t>)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</a:t>
            </a:r>
            <a:r>
              <a:rPr lang="ru-RU" altLang="ru-RU" sz="1600" b="1" dirty="0" smtClean="0">
                <a:latin typeface="Courier New" pitchFamily="49" charset="0"/>
              </a:rPr>
              <a:t>   </a:t>
            </a:r>
            <a:r>
              <a:rPr lang="en-US" altLang="ru-RU" sz="1600" b="1" i="1" dirty="0" err="1" smtClean="0">
                <a:latin typeface="Courier New" pitchFamily="49" charset="0"/>
              </a:rPr>
              <a:t>оператор</a:t>
            </a:r>
            <a:r>
              <a:rPr lang="en-US" altLang="ru-RU" sz="1600" b="1" i="1" dirty="0" smtClean="0">
                <a:latin typeface="Courier New" pitchFamily="49" charset="0"/>
              </a:rPr>
              <a:t> </a:t>
            </a:r>
            <a:r>
              <a:rPr lang="en-US" altLang="ru-RU" sz="1600" b="1" i="1" dirty="0">
                <a:latin typeface="Courier New" pitchFamily="49" charset="0"/>
              </a:rPr>
              <a:t>2</a:t>
            </a:r>
            <a:r>
              <a:rPr lang="en-US" altLang="ru-RU" sz="1600" b="1" dirty="0">
                <a:latin typeface="Courier New" pitchFamily="49" charset="0"/>
              </a:rPr>
              <a:t>;</a:t>
            </a:r>
            <a:r>
              <a:rPr lang="en-US" altLang="ru-RU" sz="1600" b="1" i="1" dirty="0">
                <a:latin typeface="Courier New" pitchFamily="49" charset="0"/>
              </a:rPr>
              <a:t> 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ru-RU" altLang="ru-RU" sz="1600" b="1" dirty="0" smtClean="0">
                <a:latin typeface="Courier New" pitchFamily="49" charset="0"/>
              </a:rPr>
              <a:t>   </a:t>
            </a:r>
            <a:r>
              <a:rPr lang="en-US" altLang="ru-RU" sz="1600" b="1" dirty="0" smtClean="0">
                <a:latin typeface="Courier New" pitchFamily="49" charset="0"/>
              </a:rPr>
              <a:t>else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ru-RU" altLang="ru-RU" sz="1600" b="1" dirty="0" smtClean="0">
                <a:latin typeface="Courier New" pitchFamily="49" charset="0"/>
              </a:rPr>
              <a:t>      </a:t>
            </a:r>
            <a:r>
              <a:rPr lang="en-US" altLang="ru-RU" sz="1600" b="1" dirty="0" smtClean="0">
                <a:latin typeface="Courier New" pitchFamily="49" charset="0"/>
              </a:rPr>
              <a:t>if(</a:t>
            </a:r>
            <a:r>
              <a:rPr lang="ru-RU" altLang="ru-RU" sz="1600" b="1" dirty="0" smtClean="0">
                <a:latin typeface="Courier New" pitchFamily="49" charset="0"/>
              </a:rPr>
              <a:t>условие</a:t>
            </a:r>
            <a:r>
              <a:rPr lang="en-US" altLang="ru-RU" sz="1600" b="1" i="1" dirty="0" smtClean="0">
                <a:latin typeface="Courier New" pitchFamily="49" charset="0"/>
              </a:rPr>
              <a:t> </a:t>
            </a:r>
            <a:r>
              <a:rPr lang="en-US" altLang="ru-RU" sz="1600" b="1" i="1" dirty="0">
                <a:latin typeface="Courier New" pitchFamily="49" charset="0"/>
              </a:rPr>
              <a:t>3</a:t>
            </a:r>
            <a:r>
              <a:rPr lang="en-US" altLang="ru-RU" sz="1600" b="1" dirty="0">
                <a:latin typeface="Courier New" pitchFamily="49" charset="0"/>
              </a:rPr>
              <a:t>)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</a:t>
            </a:r>
            <a:r>
              <a:rPr lang="ru-RU" altLang="ru-RU" sz="1600" b="1" dirty="0" smtClean="0">
                <a:latin typeface="Courier New" pitchFamily="49" charset="0"/>
              </a:rPr>
              <a:t>      </a:t>
            </a:r>
            <a:r>
              <a:rPr lang="en-US" altLang="ru-RU" sz="1600" b="1" i="1" dirty="0" err="1" smtClean="0">
                <a:latin typeface="Courier New" pitchFamily="49" charset="0"/>
              </a:rPr>
              <a:t>оператор</a:t>
            </a:r>
            <a:r>
              <a:rPr lang="en-US" altLang="ru-RU" sz="1600" b="1" i="1" dirty="0" smtClean="0">
                <a:latin typeface="Courier New" pitchFamily="49" charset="0"/>
              </a:rPr>
              <a:t> </a:t>
            </a:r>
            <a:r>
              <a:rPr lang="en-US" altLang="ru-RU" sz="1600" b="1" i="1" dirty="0">
                <a:latin typeface="Courier New" pitchFamily="49" charset="0"/>
              </a:rPr>
              <a:t>3</a:t>
            </a:r>
            <a:r>
              <a:rPr lang="en-US" altLang="ru-RU" sz="1600" b="1" dirty="0">
                <a:latin typeface="Courier New" pitchFamily="49" charset="0"/>
              </a:rPr>
              <a:t>;</a:t>
            </a:r>
            <a:r>
              <a:rPr lang="en-US" altLang="ru-RU" sz="1600" b="1" i="1" dirty="0">
                <a:latin typeface="Courier New" pitchFamily="49" charset="0"/>
              </a:rPr>
              <a:t> 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ru-RU" altLang="ru-RU" sz="1600" b="1" dirty="0" smtClean="0">
                <a:latin typeface="Courier New" pitchFamily="49" charset="0"/>
              </a:rPr>
              <a:t>      </a:t>
            </a:r>
            <a:r>
              <a:rPr lang="en-US" altLang="ru-RU" sz="1600" b="1" dirty="0" smtClean="0">
                <a:latin typeface="Courier New" pitchFamily="49" charset="0"/>
              </a:rPr>
              <a:t>else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</a:t>
            </a:r>
            <a:r>
              <a:rPr lang="ru-RU" altLang="ru-RU" sz="1600" b="1" dirty="0" smtClean="0">
                <a:latin typeface="Courier New" pitchFamily="49" charset="0"/>
              </a:rPr>
              <a:t>      </a:t>
            </a:r>
            <a:r>
              <a:rPr lang="en-US" altLang="ru-RU" sz="1600" b="1" i="1" dirty="0" err="1" smtClean="0">
                <a:latin typeface="Courier New" pitchFamily="49" charset="0"/>
              </a:rPr>
              <a:t>оператор</a:t>
            </a:r>
            <a:r>
              <a:rPr lang="en-US" altLang="ru-RU" sz="1600" b="1" i="1" dirty="0" smtClean="0">
                <a:latin typeface="Courier New" pitchFamily="49" charset="0"/>
              </a:rPr>
              <a:t> </a:t>
            </a:r>
            <a:r>
              <a:rPr lang="en-US" altLang="ru-RU" sz="1600" b="1" i="1" dirty="0">
                <a:latin typeface="Courier New" pitchFamily="49" charset="0"/>
              </a:rPr>
              <a:t>4</a:t>
            </a:r>
            <a:r>
              <a:rPr lang="en-US" altLang="ru-RU" sz="1600" b="1" dirty="0">
                <a:latin typeface="Courier New" pitchFamily="49" charset="0"/>
              </a:rPr>
              <a:t>;</a:t>
            </a:r>
            <a:r>
              <a:rPr lang="en-US" altLang="ru-RU" sz="1600" b="1" i="1" dirty="0">
                <a:latin typeface="Courier New" pitchFamily="49" charset="0"/>
              </a:rPr>
              <a:t> </a:t>
            </a:r>
            <a:endParaRPr lang="ru-RU" alt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3316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11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dirty="0" smtClean="0">
                <a:solidFill>
                  <a:schemeClr val="tx1"/>
                </a:solidFill>
              </a:rPr>
              <a:t>Вложение</a:t>
            </a:r>
            <a:r>
              <a:rPr lang="en-US" altLang="ru-RU" sz="2400" b="1" dirty="0" smtClean="0">
                <a:solidFill>
                  <a:schemeClr val="tx1"/>
                </a:solidFill>
              </a:rPr>
              <a:t> if else</a:t>
            </a:r>
            <a:endParaRPr lang="ru-RU" altLang="ru-RU" sz="2400" b="1" dirty="0" smtClean="0">
              <a:solidFill>
                <a:schemeClr val="tx1"/>
              </a:solidFill>
            </a:endParaRPr>
          </a:p>
        </p:txBody>
      </p:sp>
      <p:sp>
        <p:nvSpPr>
          <p:cNvPr id="13323" name="Rectangle 14"/>
          <p:cNvSpPr>
            <a:spLocks noChangeArrowheads="1"/>
          </p:cNvSpPr>
          <p:nvPr/>
        </p:nvSpPr>
        <p:spPr bwMode="auto">
          <a:xfrm>
            <a:off x="2057400" y="14478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3324" name="Rectangle 15"/>
          <p:cNvSpPr>
            <a:spLocks noChangeArrowheads="1"/>
          </p:cNvSpPr>
          <p:nvPr/>
        </p:nvSpPr>
        <p:spPr bwMode="auto">
          <a:xfrm>
            <a:off x="2057400" y="1981200"/>
            <a:ext cx="4800600" cy="419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a;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...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if(a &gt;= 1000)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</a:t>
            </a:r>
            <a:r>
              <a:rPr lang="en-US" altLang="ru-RU" sz="1600" b="1" dirty="0" err="1">
                <a:latin typeface="Courier New" pitchFamily="49" charset="0"/>
              </a:rPr>
              <a:t>printf</a:t>
            </a:r>
            <a:r>
              <a:rPr lang="en-US" altLang="ru-RU" sz="1600" b="1" dirty="0">
                <a:latin typeface="Courier New" pitchFamily="49" charset="0"/>
              </a:rPr>
              <a:t>("</a:t>
            </a:r>
            <a:r>
              <a:rPr lang="ru-RU" altLang="ru-RU" sz="1600" b="1" dirty="0">
                <a:latin typeface="Courier New" pitchFamily="49" charset="0"/>
              </a:rPr>
              <a:t>Очень много!</a:t>
            </a:r>
            <a:r>
              <a:rPr lang="en-US" altLang="ru-RU" sz="1600" b="1" dirty="0">
                <a:latin typeface="Courier New" pitchFamily="49" charset="0"/>
              </a:rPr>
              <a:t>\n");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else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ru-RU" altLang="ru-RU" sz="1600" b="1" dirty="0">
                <a:latin typeface="Courier New" pitchFamily="49" charset="0"/>
              </a:rPr>
              <a:t> </a:t>
            </a:r>
            <a:r>
              <a:rPr lang="ru-RU" altLang="ru-RU" sz="1600" b="1" dirty="0" smtClean="0">
                <a:latin typeface="Courier New" pitchFamily="49" charset="0"/>
              </a:rPr>
              <a:t>  </a:t>
            </a:r>
            <a:r>
              <a:rPr lang="en-US" altLang="ru-RU" sz="1600" b="1" dirty="0" smtClean="0">
                <a:latin typeface="Courier New" pitchFamily="49" charset="0"/>
              </a:rPr>
              <a:t>if(a </a:t>
            </a:r>
            <a:r>
              <a:rPr lang="en-US" altLang="ru-RU" sz="1600" b="1" dirty="0">
                <a:latin typeface="Courier New" pitchFamily="49" charset="0"/>
              </a:rPr>
              <a:t>&gt;= 100 </a:t>
            </a:r>
            <a:r>
              <a:rPr lang="en-US" altLang="ru-RU" sz="1600" b="1" dirty="0" smtClean="0">
                <a:latin typeface="Courier New" pitchFamily="49" charset="0"/>
              </a:rPr>
              <a:t>&amp;&amp; </a:t>
            </a:r>
            <a:r>
              <a:rPr lang="en-US" altLang="ru-RU" sz="1600" b="1" dirty="0">
                <a:latin typeface="Courier New" pitchFamily="49" charset="0"/>
              </a:rPr>
              <a:t>a &lt; 1000)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</a:t>
            </a:r>
            <a:r>
              <a:rPr lang="ru-RU" altLang="ru-RU" sz="1600" b="1" dirty="0" smtClean="0">
                <a:latin typeface="Courier New" pitchFamily="49" charset="0"/>
              </a:rPr>
              <a:t>   </a:t>
            </a:r>
            <a:r>
              <a:rPr lang="en-US" altLang="ru-RU" sz="1600" b="1" dirty="0" err="1" smtClean="0">
                <a:latin typeface="Courier New" pitchFamily="49" charset="0"/>
              </a:rPr>
              <a:t>printf</a:t>
            </a:r>
            <a:r>
              <a:rPr lang="en-US" altLang="ru-RU" sz="1600" b="1" dirty="0">
                <a:latin typeface="Courier New" pitchFamily="49" charset="0"/>
              </a:rPr>
              <a:t>("</a:t>
            </a:r>
            <a:r>
              <a:rPr lang="en-US" altLang="ru-RU" sz="1600" b="1" dirty="0" err="1">
                <a:latin typeface="Courier New" pitchFamily="49" charset="0"/>
              </a:rPr>
              <a:t>Много</a:t>
            </a:r>
            <a:r>
              <a:rPr lang="en-US" altLang="ru-RU" sz="1600" b="1" dirty="0">
                <a:latin typeface="Courier New" pitchFamily="49" charset="0"/>
              </a:rPr>
              <a:t>!\n");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ru-RU" altLang="ru-RU" sz="1600" b="1" dirty="0" smtClean="0">
                <a:latin typeface="Courier New" pitchFamily="49" charset="0"/>
              </a:rPr>
              <a:t>   </a:t>
            </a:r>
            <a:r>
              <a:rPr lang="en-US" altLang="ru-RU" sz="1600" b="1" dirty="0" smtClean="0">
                <a:latin typeface="Courier New" pitchFamily="49" charset="0"/>
              </a:rPr>
              <a:t>else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ru-RU" altLang="ru-RU" sz="1600" b="1" dirty="0" smtClean="0">
                <a:latin typeface="Courier New" pitchFamily="49" charset="0"/>
              </a:rPr>
              <a:t>      </a:t>
            </a:r>
            <a:r>
              <a:rPr lang="en-US" altLang="ru-RU" sz="1600" b="1" dirty="0" smtClean="0">
                <a:latin typeface="Courier New" pitchFamily="49" charset="0"/>
              </a:rPr>
              <a:t>if(a </a:t>
            </a:r>
            <a:r>
              <a:rPr lang="en-US" altLang="ru-RU" sz="1600" b="1" dirty="0">
                <a:latin typeface="Courier New" pitchFamily="49" charset="0"/>
              </a:rPr>
              <a:t>&gt;= 10 </a:t>
            </a:r>
            <a:r>
              <a:rPr lang="en-US" altLang="ru-RU" sz="1600" b="1" dirty="0" smtClean="0">
                <a:latin typeface="Courier New" pitchFamily="49" charset="0"/>
              </a:rPr>
              <a:t>&amp;&amp; </a:t>
            </a:r>
            <a:r>
              <a:rPr lang="en-US" altLang="ru-RU" sz="1600" b="1" dirty="0">
                <a:latin typeface="Courier New" pitchFamily="49" charset="0"/>
              </a:rPr>
              <a:t>a &lt; 100)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ru-RU" altLang="ru-RU" sz="1600" b="1" dirty="0" smtClean="0">
                <a:latin typeface="Courier New" pitchFamily="49" charset="0"/>
              </a:rPr>
              <a:t>      </a:t>
            </a:r>
            <a:r>
              <a:rPr lang="en-US" altLang="ru-RU" sz="1600" b="1" dirty="0" smtClean="0">
                <a:latin typeface="Courier New" pitchFamily="49" charset="0"/>
              </a:rPr>
              <a:t>   </a:t>
            </a:r>
            <a:r>
              <a:rPr lang="en-US" altLang="ru-RU" sz="1600" b="1" dirty="0" err="1">
                <a:latin typeface="Courier New" pitchFamily="49" charset="0"/>
              </a:rPr>
              <a:t>printf</a:t>
            </a:r>
            <a:r>
              <a:rPr lang="en-US" altLang="ru-RU" sz="1600" b="1" dirty="0">
                <a:latin typeface="Courier New" pitchFamily="49" charset="0"/>
              </a:rPr>
              <a:t>("</a:t>
            </a:r>
            <a:r>
              <a:rPr lang="en-US" altLang="ru-RU" sz="1600" b="1" dirty="0" err="1">
                <a:latin typeface="Courier New" pitchFamily="49" charset="0"/>
              </a:rPr>
              <a:t>Мало</a:t>
            </a:r>
            <a:r>
              <a:rPr lang="en-US" altLang="ru-RU" sz="1600" b="1" dirty="0">
                <a:latin typeface="Courier New" pitchFamily="49" charset="0"/>
              </a:rPr>
              <a:t>!\n");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ru-RU" altLang="ru-RU" sz="1600" b="1" dirty="0" smtClean="0">
                <a:latin typeface="Courier New" pitchFamily="49" charset="0"/>
              </a:rPr>
              <a:t>      </a:t>
            </a:r>
            <a:r>
              <a:rPr lang="en-US" altLang="ru-RU" sz="1600" b="1" dirty="0" smtClean="0">
                <a:latin typeface="Courier New" pitchFamily="49" charset="0"/>
              </a:rPr>
              <a:t>else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ru-RU" altLang="ru-RU" sz="1600" b="1" dirty="0" smtClean="0">
                <a:latin typeface="Courier New" pitchFamily="49" charset="0"/>
              </a:rPr>
              <a:t>      </a:t>
            </a:r>
            <a:r>
              <a:rPr lang="en-US" altLang="ru-RU" sz="1600" b="1" dirty="0" smtClean="0">
                <a:latin typeface="Courier New" pitchFamily="49" charset="0"/>
              </a:rPr>
              <a:t>   </a:t>
            </a:r>
            <a:r>
              <a:rPr lang="en-US" altLang="ru-RU" sz="1600" b="1" dirty="0" err="1">
                <a:latin typeface="Courier New" pitchFamily="49" charset="0"/>
              </a:rPr>
              <a:t>printf</a:t>
            </a:r>
            <a:r>
              <a:rPr lang="en-US" altLang="ru-RU" sz="1600" b="1" dirty="0">
                <a:latin typeface="Courier New" pitchFamily="49" charset="0"/>
              </a:rPr>
              <a:t>("</a:t>
            </a:r>
            <a:r>
              <a:rPr lang="en-US" altLang="ru-RU" sz="1600" b="1" dirty="0" err="1">
                <a:latin typeface="Courier New" pitchFamily="49" charset="0"/>
              </a:rPr>
              <a:t>Очень</a:t>
            </a:r>
            <a:r>
              <a:rPr lang="en-US" altLang="ru-RU" sz="1600" b="1" dirty="0">
                <a:latin typeface="Courier New" pitchFamily="49" charset="0"/>
              </a:rPr>
              <a:t> </a:t>
            </a:r>
            <a:r>
              <a:rPr lang="en-US" altLang="ru-RU" sz="1600" b="1" dirty="0" err="1">
                <a:latin typeface="Courier New" pitchFamily="49" charset="0"/>
              </a:rPr>
              <a:t>мало</a:t>
            </a:r>
            <a:r>
              <a:rPr lang="en-US" altLang="ru-RU" sz="1600" b="1" dirty="0">
                <a:latin typeface="Courier New" pitchFamily="49" charset="0"/>
              </a:rPr>
              <a:t>!\n");</a:t>
            </a:r>
            <a:endParaRPr lang="ru-RU" alt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434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12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4346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 условного перехода </a:t>
            </a:r>
            <a:r>
              <a:rPr lang="en-US" altLang="ru-RU" sz="2400" b="1" smtClean="0">
                <a:solidFill>
                  <a:schemeClr val="tx1"/>
                </a:solidFill>
              </a:rPr>
              <a:t>switch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14347" name="Rectangle 15"/>
          <p:cNvSpPr>
            <a:spLocks noChangeArrowheads="1"/>
          </p:cNvSpPr>
          <p:nvPr/>
        </p:nvSpPr>
        <p:spPr bwMode="auto">
          <a:xfrm>
            <a:off x="1752600" y="2953624"/>
            <a:ext cx="52578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 dirty="0"/>
              <a:t>Синтаксис оператора</a:t>
            </a:r>
            <a:endParaRPr lang="ru-RU" altLang="ru-RU" sz="2000" b="1" dirty="0">
              <a:latin typeface="Courier New" pitchFamily="49" charset="0"/>
            </a:endParaRPr>
          </a:p>
        </p:txBody>
      </p:sp>
      <p:sp>
        <p:nvSpPr>
          <p:cNvPr id="14348" name="Rectangle 16"/>
          <p:cNvSpPr>
            <a:spLocks noChangeArrowheads="1"/>
          </p:cNvSpPr>
          <p:nvPr/>
        </p:nvSpPr>
        <p:spPr bwMode="auto">
          <a:xfrm>
            <a:off x="1752600" y="3563224"/>
            <a:ext cx="5257800" cy="2895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0"/>
              </a:rPr>
              <a:t>switch(выражение)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{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case CONST1: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...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break;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case CONST2: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...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break;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default: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...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}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14349" name="Rectangle 17"/>
          <p:cNvSpPr>
            <a:spLocks noChangeArrowheads="1"/>
          </p:cNvSpPr>
          <p:nvPr/>
        </p:nvSpPr>
        <p:spPr bwMode="auto">
          <a:xfrm>
            <a:off x="6096000" y="3657600"/>
            <a:ext cx="2724472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 dirty="0" smtClean="0"/>
              <a:t>Целочисленное выражение</a:t>
            </a:r>
            <a:endParaRPr lang="ru-RU" altLang="ru-RU" sz="1800" b="1" dirty="0"/>
          </a:p>
        </p:txBody>
      </p:sp>
      <p:sp>
        <p:nvSpPr>
          <p:cNvPr id="14350" name="Line 18"/>
          <p:cNvSpPr>
            <a:spLocks noChangeShapeType="1"/>
          </p:cNvSpPr>
          <p:nvPr/>
        </p:nvSpPr>
        <p:spPr bwMode="auto">
          <a:xfrm flipH="1" flipV="1">
            <a:off x="3962400" y="3733800"/>
            <a:ext cx="2057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51" name="Line 19"/>
          <p:cNvSpPr>
            <a:spLocks noChangeShapeType="1"/>
          </p:cNvSpPr>
          <p:nvPr/>
        </p:nvSpPr>
        <p:spPr bwMode="auto">
          <a:xfrm flipH="1" flipV="1">
            <a:off x="3048000" y="4495800"/>
            <a:ext cx="2209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52" name="Line 20"/>
          <p:cNvSpPr>
            <a:spLocks noChangeShapeType="1"/>
          </p:cNvSpPr>
          <p:nvPr/>
        </p:nvSpPr>
        <p:spPr bwMode="auto">
          <a:xfrm flipH="1" flipV="1">
            <a:off x="2895600" y="5943600"/>
            <a:ext cx="2362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53" name="Rectangle 21"/>
          <p:cNvSpPr>
            <a:spLocks noChangeArrowheads="1"/>
          </p:cNvSpPr>
          <p:nvPr/>
        </p:nvSpPr>
        <p:spPr bwMode="auto">
          <a:xfrm>
            <a:off x="5334000" y="4495800"/>
            <a:ext cx="3486472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Блок </a:t>
            </a:r>
            <a:r>
              <a:rPr lang="ru-RU" altLang="ru-RU" sz="1800" b="1" dirty="0" smtClean="0"/>
              <a:t>выполняется если выражение равно «</a:t>
            </a:r>
            <a:r>
              <a:rPr lang="en-US" altLang="ru-RU" sz="1800" b="1" dirty="0"/>
              <a:t>CONST1</a:t>
            </a:r>
            <a:r>
              <a:rPr lang="ru-RU" altLang="ru-RU" sz="1800" b="1" dirty="0"/>
              <a:t>»</a:t>
            </a:r>
          </a:p>
        </p:txBody>
      </p:sp>
      <p:sp>
        <p:nvSpPr>
          <p:cNvPr id="14354" name="Rectangle 22"/>
          <p:cNvSpPr>
            <a:spLocks noChangeArrowheads="1"/>
          </p:cNvSpPr>
          <p:nvPr/>
        </p:nvSpPr>
        <p:spPr bwMode="auto">
          <a:xfrm>
            <a:off x="5334000" y="5867400"/>
            <a:ext cx="26670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Блок «</a:t>
            </a:r>
            <a:r>
              <a:rPr lang="en-US" altLang="ru-RU" sz="1800" b="1"/>
              <a:t>по умолчанию</a:t>
            </a:r>
            <a:r>
              <a:rPr lang="ru-RU" altLang="ru-RU" sz="1800" b="1"/>
              <a:t>»</a:t>
            </a:r>
          </a:p>
        </p:txBody>
      </p:sp>
      <p:sp>
        <p:nvSpPr>
          <p:cNvPr id="14355" name="Rectangle 23"/>
          <p:cNvSpPr>
            <a:spLocks noChangeArrowheads="1"/>
          </p:cNvSpPr>
          <p:nvPr/>
        </p:nvSpPr>
        <p:spPr bwMode="auto">
          <a:xfrm>
            <a:off x="5334000" y="5181600"/>
            <a:ext cx="3486472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Блок </a:t>
            </a:r>
            <a:r>
              <a:rPr lang="ru-RU" altLang="ru-RU" sz="1800" b="1" dirty="0" smtClean="0"/>
              <a:t>выполняется если выражение равно «</a:t>
            </a:r>
            <a:r>
              <a:rPr lang="en-US" altLang="ru-RU" sz="1800" b="1" dirty="0"/>
              <a:t>CONST2</a:t>
            </a:r>
            <a:r>
              <a:rPr lang="ru-RU" altLang="ru-RU" sz="1800" b="1" dirty="0"/>
              <a:t>»</a:t>
            </a:r>
          </a:p>
        </p:txBody>
      </p:sp>
      <p:sp>
        <p:nvSpPr>
          <p:cNvPr id="14356" name="Line 24"/>
          <p:cNvSpPr>
            <a:spLocks noChangeShapeType="1"/>
          </p:cNvSpPr>
          <p:nvPr/>
        </p:nvSpPr>
        <p:spPr bwMode="auto">
          <a:xfrm flipH="1" flipV="1">
            <a:off x="3048000" y="5181600"/>
            <a:ext cx="2209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57" name="Rectangle 25"/>
          <p:cNvSpPr>
            <a:spLocks noChangeArrowheads="1"/>
          </p:cNvSpPr>
          <p:nvPr/>
        </p:nvSpPr>
        <p:spPr bwMode="auto">
          <a:xfrm>
            <a:off x="152400" y="980728"/>
            <a:ext cx="8839200" cy="18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 dirty="0"/>
              <a:t>Оператор </a:t>
            </a:r>
            <a:r>
              <a:rPr lang="en-US" altLang="ru-RU" sz="1800" b="1" i="1" dirty="0"/>
              <a:t>switch </a:t>
            </a:r>
            <a:r>
              <a:rPr lang="en-US" altLang="ru-RU" sz="1800" i="1" dirty="0" err="1"/>
              <a:t>иногда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обеспечивает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более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наглядную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технику</a:t>
            </a:r>
            <a:r>
              <a:rPr lang="en-US" altLang="ru-RU" sz="1800" i="1" dirty="0"/>
              <a:t> </a:t>
            </a:r>
            <a:r>
              <a:rPr lang="en-US" altLang="ru-RU" sz="1800" i="1" dirty="0" err="1" smtClean="0"/>
              <a:t>программирования</a:t>
            </a:r>
            <a:r>
              <a:rPr lang="ru-RU" altLang="ru-RU" sz="1800" i="1" dirty="0" smtClean="0"/>
              <a:t>, чем вложение </a:t>
            </a:r>
            <a:r>
              <a:rPr lang="en-US" altLang="ru-RU" sz="1800" b="1" i="1" dirty="0" smtClean="0"/>
              <a:t>if-else</a:t>
            </a:r>
            <a:r>
              <a:rPr lang="en-US" altLang="ru-RU" sz="1800" i="1" dirty="0" smtClean="0"/>
              <a:t>. </a:t>
            </a:r>
            <a:r>
              <a:rPr lang="en-US" altLang="ru-RU" sz="1800" i="1" dirty="0" err="1"/>
              <a:t>Вычисляется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целочисленное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выражение</a:t>
            </a:r>
            <a:r>
              <a:rPr lang="en-US" altLang="ru-RU" sz="1800" i="1" dirty="0"/>
              <a:t> и </a:t>
            </a:r>
            <a:r>
              <a:rPr lang="en-US" altLang="ru-RU" sz="1800" i="1" dirty="0" err="1"/>
              <a:t>управление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передается</a:t>
            </a:r>
            <a:r>
              <a:rPr lang="en-US" altLang="ru-RU" sz="1800" i="1" dirty="0"/>
              <a:t> в </a:t>
            </a:r>
            <a:r>
              <a:rPr lang="en-US" altLang="ru-RU" sz="1800" i="1" dirty="0" err="1"/>
              <a:t>одну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из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точек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программы</a:t>
            </a:r>
            <a:r>
              <a:rPr lang="en-US" altLang="ru-RU" sz="1800" i="1" dirty="0"/>
              <a:t>, </a:t>
            </a:r>
            <a:r>
              <a:rPr lang="en-US" altLang="ru-RU" sz="1800" i="1" dirty="0" err="1"/>
              <a:t>указанных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метками</a:t>
            </a:r>
            <a:r>
              <a:rPr lang="en-US" altLang="ru-RU" sz="1800" i="1" dirty="0"/>
              <a:t> (</a:t>
            </a:r>
            <a:r>
              <a:rPr lang="en-US" altLang="ru-RU" sz="1800" b="1" i="1" dirty="0" smtClean="0"/>
              <a:t>case</a:t>
            </a:r>
            <a:r>
              <a:rPr lang="en-US" altLang="ru-RU" sz="1800" i="1" dirty="0" smtClean="0"/>
              <a:t>)</a:t>
            </a:r>
            <a:r>
              <a:rPr lang="ru-RU" altLang="ru-RU" sz="1800" i="1" dirty="0" smtClean="0"/>
              <a:t> и выполняется до оператора </a:t>
            </a:r>
            <a:r>
              <a:rPr lang="en-US" altLang="ru-RU" sz="1800" b="1" i="1" dirty="0" smtClean="0"/>
              <a:t>break</a:t>
            </a:r>
            <a:r>
              <a:rPr lang="en-US" altLang="ru-RU" sz="1800" i="1" dirty="0" smtClean="0"/>
              <a:t>. </a:t>
            </a:r>
            <a:r>
              <a:rPr lang="en-US" altLang="ru-RU" sz="1800" i="1" dirty="0" err="1"/>
              <a:t>Если</a:t>
            </a:r>
            <a:r>
              <a:rPr lang="en-US" altLang="ru-RU" sz="1800" i="1" dirty="0"/>
              <a:t> </a:t>
            </a:r>
            <a:r>
              <a:rPr lang="ru-RU" altLang="ru-RU" sz="1800" i="1" dirty="0" smtClean="0"/>
              <a:t>выражение </a:t>
            </a:r>
            <a:r>
              <a:rPr lang="en-US" altLang="ru-RU" sz="1800" i="1" dirty="0" smtClean="0"/>
              <a:t>н</a:t>
            </a:r>
            <a:r>
              <a:rPr lang="ru-RU" altLang="ru-RU" sz="1800" i="1" dirty="0" smtClean="0"/>
              <a:t>е</a:t>
            </a:r>
            <a:r>
              <a:rPr lang="en-US" altLang="ru-RU" sz="1800" i="1" dirty="0" smtClean="0"/>
              <a:t> </a:t>
            </a:r>
            <a:r>
              <a:rPr lang="ru-RU" altLang="ru-RU" sz="1800" i="1" dirty="0" smtClean="0"/>
              <a:t>равно ни</a:t>
            </a:r>
            <a:r>
              <a:rPr lang="en-US" altLang="ru-RU" sz="1800" i="1" dirty="0" smtClean="0"/>
              <a:t> </a:t>
            </a:r>
            <a:r>
              <a:rPr lang="en-US" altLang="ru-RU" sz="1800" i="1" dirty="0" err="1"/>
              <a:t>одной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из</a:t>
            </a:r>
            <a:r>
              <a:rPr lang="en-US" altLang="ru-RU" sz="1800" i="1" dirty="0"/>
              <a:t> </a:t>
            </a:r>
            <a:r>
              <a:rPr lang="ru-RU" altLang="ru-RU" sz="1800" i="1" dirty="0" smtClean="0"/>
              <a:t>меток, </a:t>
            </a:r>
            <a:r>
              <a:rPr lang="ru-RU" altLang="ru-RU" sz="1800" i="1" dirty="0"/>
              <a:t>то управление передается на </a:t>
            </a:r>
            <a:r>
              <a:rPr lang="ru-RU" altLang="ru-RU" sz="1800" i="1" dirty="0" smtClean="0"/>
              <a:t>ко</a:t>
            </a:r>
            <a:r>
              <a:rPr lang="ru-RU" altLang="ru-RU" sz="1800" i="1" dirty="0"/>
              <a:t>н</a:t>
            </a:r>
            <a:r>
              <a:rPr lang="ru-RU" altLang="ru-RU" sz="1800" i="1" dirty="0" smtClean="0"/>
              <a:t>струкцию </a:t>
            </a:r>
            <a:r>
              <a:rPr lang="ru-RU" altLang="ru-RU" sz="1800" i="1" dirty="0"/>
              <a:t>с </a:t>
            </a:r>
            <a:r>
              <a:rPr lang="ru-RU" altLang="ru-RU" sz="1800" i="1" dirty="0" smtClean="0"/>
              <a:t>меткой</a:t>
            </a:r>
            <a:r>
              <a:rPr lang="en-US" altLang="ru-RU" sz="1800" i="1" dirty="0" smtClean="0"/>
              <a:t> </a:t>
            </a:r>
            <a:r>
              <a:rPr lang="en-US" altLang="ru-RU" sz="1800" b="1" i="1" dirty="0" smtClean="0"/>
              <a:t>default</a:t>
            </a:r>
            <a:r>
              <a:rPr lang="ru-RU" altLang="ru-RU" sz="1800" i="1" dirty="0" smtClean="0"/>
              <a:t>,</a:t>
            </a:r>
            <a:r>
              <a:rPr lang="en-US" altLang="ru-RU" sz="1800" i="1" dirty="0" smtClean="0"/>
              <a:t> </a:t>
            </a:r>
            <a:r>
              <a:rPr lang="ru-RU" altLang="ru-RU" sz="1800" i="1" dirty="0" smtClean="0"/>
              <a:t>при условии </a:t>
            </a:r>
            <a:r>
              <a:rPr lang="ru-RU" altLang="ru-RU" sz="1800" i="1" dirty="0"/>
              <a:t>ее наличия, в противном случае ни один из операторов не выполняется.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5364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13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 условного перехода </a:t>
            </a:r>
            <a:r>
              <a:rPr lang="en-US" altLang="ru-RU" sz="2400" b="1" smtClean="0">
                <a:solidFill>
                  <a:schemeClr val="tx1"/>
                </a:solidFill>
              </a:rPr>
              <a:t>switch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15371" name="Rectangle 22"/>
          <p:cNvSpPr>
            <a:spLocks noChangeArrowheads="1"/>
          </p:cNvSpPr>
          <p:nvPr/>
        </p:nvSpPr>
        <p:spPr bwMode="auto">
          <a:xfrm>
            <a:off x="1676400" y="1143000"/>
            <a:ext cx="5991944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5372" name="Rectangle 23"/>
          <p:cNvSpPr>
            <a:spLocks noChangeArrowheads="1"/>
          </p:cNvSpPr>
          <p:nvPr/>
        </p:nvSpPr>
        <p:spPr bwMode="auto">
          <a:xfrm>
            <a:off x="1676400" y="1676400"/>
            <a:ext cx="5991944" cy="464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ru-RU" sz="1600" b="1" dirty="0" err="1" smtClean="0">
                <a:latin typeface="Courier New" pitchFamily="49" charset="0"/>
              </a:rPr>
              <a:t>int</a:t>
            </a:r>
            <a:r>
              <a:rPr lang="en-US" altLang="ru-RU" sz="1600" b="1" dirty="0" smtClean="0">
                <a:latin typeface="Courier New" pitchFamily="49" charset="0"/>
              </a:rPr>
              <a:t> note;</a:t>
            </a:r>
            <a:br>
              <a:rPr lang="en-US" altLang="ru-RU" sz="1600" b="1" dirty="0" smtClean="0">
                <a:latin typeface="Courier New" pitchFamily="49" charset="0"/>
              </a:rPr>
            </a:br>
            <a:r>
              <a:rPr lang="en-US" altLang="ru-RU" sz="1600" b="1" dirty="0" err="1" smtClean="0">
                <a:latin typeface="Courier New" pitchFamily="49" charset="0"/>
              </a:rPr>
              <a:t>scanf</a:t>
            </a:r>
            <a:r>
              <a:rPr lang="en-US" altLang="ru-RU" sz="1600" b="1" dirty="0" smtClean="0">
                <a:latin typeface="Courier New" pitchFamily="49" charset="0"/>
              </a:rPr>
              <a:t>("%d", &amp;note);</a:t>
            </a:r>
            <a:br>
              <a:rPr lang="en-US" altLang="ru-RU" sz="1600" b="1" dirty="0" smtClean="0">
                <a:latin typeface="Courier New" pitchFamily="49" charset="0"/>
              </a:rPr>
            </a:br>
            <a:r>
              <a:rPr lang="en-US" altLang="ru-RU" sz="1600" b="1" dirty="0" smtClean="0">
                <a:latin typeface="Courier New" pitchFamily="49" charset="0"/>
              </a:rPr>
              <a:t/>
            </a:r>
            <a:br>
              <a:rPr lang="en-US" altLang="ru-RU" sz="1600" b="1" dirty="0" smtClean="0">
                <a:latin typeface="Courier New" pitchFamily="49" charset="0"/>
              </a:rPr>
            </a:br>
            <a:r>
              <a:rPr lang="en-US" altLang="ru-RU" sz="1600" b="1" dirty="0" smtClean="0">
                <a:latin typeface="Courier New" pitchFamily="49" charset="0"/>
              </a:rPr>
              <a:t>switch(note)</a:t>
            </a:r>
            <a:br>
              <a:rPr lang="en-US" altLang="ru-RU" sz="1600" b="1" dirty="0" smtClean="0">
                <a:latin typeface="Courier New" pitchFamily="49" charset="0"/>
              </a:rPr>
            </a:br>
            <a:r>
              <a:rPr lang="en-US" altLang="ru-RU" sz="1600" b="1" dirty="0" smtClean="0">
                <a:latin typeface="Courier New" pitchFamily="49" charset="0"/>
              </a:rPr>
              <a:t>{</a:t>
            </a:r>
            <a:br>
              <a:rPr lang="en-US" altLang="ru-RU" sz="1600" b="1" dirty="0" smtClean="0">
                <a:latin typeface="Courier New" pitchFamily="49" charset="0"/>
              </a:rPr>
            </a:br>
            <a:r>
              <a:rPr lang="en-US" altLang="ru-RU" sz="1600" b="1" dirty="0" smtClean="0">
                <a:latin typeface="Courier New" pitchFamily="49" charset="0"/>
              </a:rPr>
              <a:t>case 5: </a:t>
            </a:r>
            <a:r>
              <a:rPr lang="en-US" altLang="ru-RU" sz="1600" b="1" dirty="0" err="1" smtClean="0">
                <a:latin typeface="Courier New" pitchFamily="49" charset="0"/>
              </a:rPr>
              <a:t>printf</a:t>
            </a:r>
            <a:r>
              <a:rPr lang="en-US" altLang="ru-RU" sz="1600" b="1" dirty="0" smtClean="0">
                <a:latin typeface="Courier New" pitchFamily="49" charset="0"/>
              </a:rPr>
              <a:t>("</a:t>
            </a:r>
            <a:r>
              <a:rPr lang="ru-RU" altLang="ru-RU" sz="1600" b="1" dirty="0" smtClean="0">
                <a:latin typeface="Courier New" pitchFamily="49" charset="0"/>
              </a:rPr>
              <a:t>Отлично</a:t>
            </a:r>
            <a:r>
              <a:rPr lang="en-US" altLang="ru-RU" sz="1600" b="1" dirty="0" smtClean="0">
                <a:latin typeface="Courier New" pitchFamily="49" charset="0"/>
              </a:rPr>
              <a:t>\n");             break;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ru-RU" sz="1600" b="1" dirty="0" smtClean="0">
                <a:latin typeface="Courier New" pitchFamily="49" charset="0"/>
              </a:rPr>
              <a:t>case 4: </a:t>
            </a:r>
            <a:r>
              <a:rPr lang="en-US" altLang="ru-RU" sz="1600" b="1" dirty="0" err="1" smtClean="0">
                <a:latin typeface="Courier New" pitchFamily="49" charset="0"/>
              </a:rPr>
              <a:t>printf</a:t>
            </a:r>
            <a:r>
              <a:rPr lang="en-US" altLang="ru-RU" sz="1600" b="1" dirty="0" smtClean="0">
                <a:latin typeface="Courier New" pitchFamily="49" charset="0"/>
              </a:rPr>
              <a:t>("</a:t>
            </a:r>
            <a:r>
              <a:rPr lang="en-US" altLang="ru-RU" sz="1600" b="1" dirty="0" err="1" smtClean="0">
                <a:latin typeface="Courier New" pitchFamily="49" charset="0"/>
              </a:rPr>
              <a:t>Хорошо</a:t>
            </a:r>
            <a:r>
              <a:rPr lang="en-US" altLang="ru-RU" sz="1600" b="1" dirty="0" smtClean="0">
                <a:latin typeface="Courier New" pitchFamily="49" charset="0"/>
              </a:rPr>
              <a:t>\n");              break;</a:t>
            </a:r>
            <a:br>
              <a:rPr lang="en-US" altLang="ru-RU" sz="1600" b="1" dirty="0" smtClean="0">
                <a:latin typeface="Courier New" pitchFamily="49" charset="0"/>
              </a:rPr>
            </a:br>
            <a:r>
              <a:rPr lang="en-US" altLang="ru-RU" sz="1600" b="1" dirty="0" smtClean="0">
                <a:latin typeface="Courier New" pitchFamily="49" charset="0"/>
              </a:rPr>
              <a:t>case 3: </a:t>
            </a:r>
            <a:r>
              <a:rPr lang="en-US" altLang="ru-RU" sz="1600" b="1" dirty="0" err="1" smtClean="0">
                <a:latin typeface="Courier New" pitchFamily="49" charset="0"/>
              </a:rPr>
              <a:t>printf</a:t>
            </a:r>
            <a:r>
              <a:rPr lang="en-US" altLang="ru-RU" sz="1600" b="1" dirty="0" smtClean="0">
                <a:latin typeface="Courier New" pitchFamily="49" charset="0"/>
              </a:rPr>
              <a:t>("</a:t>
            </a:r>
            <a:r>
              <a:rPr lang="en-US" altLang="ru-RU" sz="1600" b="1" dirty="0" err="1" smtClean="0">
                <a:latin typeface="Courier New" pitchFamily="49" charset="0"/>
              </a:rPr>
              <a:t>Удовлетворительно</a:t>
            </a:r>
            <a:r>
              <a:rPr lang="en-US" altLang="ru-RU" sz="1600" b="1" dirty="0" smtClean="0">
                <a:latin typeface="Courier New" pitchFamily="49" charset="0"/>
              </a:rPr>
              <a:t>\n");   break;</a:t>
            </a:r>
            <a:br>
              <a:rPr lang="en-US" altLang="ru-RU" sz="1600" b="1" dirty="0" smtClean="0">
                <a:latin typeface="Courier New" pitchFamily="49" charset="0"/>
              </a:rPr>
            </a:br>
            <a:r>
              <a:rPr lang="en-US" altLang="ru-RU" sz="1600" b="1" dirty="0" smtClean="0">
                <a:latin typeface="Courier New" pitchFamily="49" charset="0"/>
              </a:rPr>
              <a:t>case 2: </a:t>
            </a:r>
            <a:r>
              <a:rPr lang="en-US" altLang="ru-RU" sz="1600" b="1" dirty="0" err="1" smtClean="0">
                <a:latin typeface="Courier New" pitchFamily="49" charset="0"/>
              </a:rPr>
              <a:t>printf</a:t>
            </a:r>
            <a:r>
              <a:rPr lang="en-US" altLang="ru-RU" sz="1600" b="1" dirty="0" smtClean="0">
                <a:latin typeface="Courier New" pitchFamily="49" charset="0"/>
              </a:rPr>
              <a:t>("</a:t>
            </a:r>
            <a:r>
              <a:rPr lang="en-US" altLang="ru-RU" sz="1600" b="1" dirty="0" err="1" smtClean="0">
                <a:latin typeface="Courier New" pitchFamily="49" charset="0"/>
              </a:rPr>
              <a:t>Неудовлетворительно</a:t>
            </a:r>
            <a:r>
              <a:rPr lang="en-US" altLang="ru-RU" sz="1600" b="1" dirty="0" smtClean="0">
                <a:latin typeface="Courier New" pitchFamily="49" charset="0"/>
              </a:rPr>
              <a:t>\n"); break;</a:t>
            </a:r>
            <a:br>
              <a:rPr lang="en-US" altLang="ru-RU" sz="1600" b="1" dirty="0" smtClean="0">
                <a:latin typeface="Courier New" pitchFamily="49" charset="0"/>
              </a:rPr>
            </a:br>
            <a:r>
              <a:rPr lang="en-US" altLang="ru-RU" sz="1600" b="1" dirty="0" smtClean="0">
                <a:latin typeface="Courier New" pitchFamily="49" charset="0"/>
              </a:rPr>
              <a:t>default:</a:t>
            </a:r>
            <a:br>
              <a:rPr lang="en-US" altLang="ru-RU" sz="1600" b="1" dirty="0" smtClean="0">
                <a:latin typeface="Courier New" pitchFamily="49" charset="0"/>
              </a:rPr>
            </a:br>
            <a:r>
              <a:rPr lang="en-US" altLang="ru-RU" sz="1600" b="1" dirty="0" smtClean="0">
                <a:latin typeface="Courier New" pitchFamily="49" charset="0"/>
              </a:rPr>
              <a:t>  </a:t>
            </a:r>
            <a:r>
              <a:rPr lang="en-US" altLang="ru-RU" sz="1600" b="1" dirty="0" err="1" smtClean="0">
                <a:latin typeface="Courier New" pitchFamily="49" charset="0"/>
              </a:rPr>
              <a:t>printf</a:t>
            </a:r>
            <a:r>
              <a:rPr lang="en-US" altLang="ru-RU" sz="1600" b="1" dirty="0" smtClean="0">
                <a:latin typeface="Courier New" pitchFamily="49" charset="0"/>
              </a:rPr>
              <a:t>("</a:t>
            </a:r>
            <a:r>
              <a:rPr lang="en-US" altLang="ru-RU" sz="1600" b="1" dirty="0" err="1" smtClean="0">
                <a:latin typeface="Courier New" pitchFamily="49" charset="0"/>
              </a:rPr>
              <a:t>Ошибка</a:t>
            </a:r>
            <a:r>
              <a:rPr lang="en-US" altLang="ru-RU" sz="1600" b="1" dirty="0" smtClean="0">
                <a:latin typeface="Courier New" pitchFamily="49" charset="0"/>
              </a:rPr>
              <a:t>\n");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ru-RU" sz="16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6388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14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Цикл </a:t>
            </a:r>
            <a:r>
              <a:rPr lang="en-US" altLang="ru-RU" sz="2400" b="1" smtClean="0">
                <a:solidFill>
                  <a:schemeClr val="tx1"/>
                </a:solidFill>
              </a:rPr>
              <a:t>while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16395" name="Rectangle 21"/>
          <p:cNvSpPr>
            <a:spLocks noChangeArrowheads="1"/>
          </p:cNvSpPr>
          <p:nvPr/>
        </p:nvSpPr>
        <p:spPr bwMode="auto">
          <a:xfrm>
            <a:off x="152400" y="1219200"/>
            <a:ext cx="88392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 dirty="0"/>
              <a:t>Цикл </a:t>
            </a:r>
            <a:r>
              <a:rPr lang="en-US" altLang="ru-RU" sz="1800" b="1" i="1" dirty="0"/>
              <a:t>while </a:t>
            </a:r>
            <a:r>
              <a:rPr lang="en-US" altLang="ru-RU" sz="1800" i="1" dirty="0" err="1"/>
              <a:t>является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циклом</a:t>
            </a:r>
            <a:r>
              <a:rPr lang="en-US" altLang="ru-RU" sz="1800" i="1" dirty="0"/>
              <a:t> с </a:t>
            </a:r>
            <a:r>
              <a:rPr lang="en-US" altLang="ru-RU" sz="1800" i="1" dirty="0" err="1"/>
              <a:t>предпроверкой</a:t>
            </a:r>
            <a:r>
              <a:rPr lang="en-US" altLang="ru-RU" sz="1800" i="1" dirty="0"/>
              <a:t> </a:t>
            </a:r>
            <a:r>
              <a:rPr lang="en-US" altLang="ru-RU" sz="1800" i="1" dirty="0" err="1" smtClean="0"/>
              <a:t>условия</a:t>
            </a:r>
            <a:r>
              <a:rPr lang="ru-RU" altLang="ru-RU" sz="1800" i="1" dirty="0" smtClean="0"/>
              <a:t>. Тело цикла </a:t>
            </a:r>
            <a:r>
              <a:rPr lang="ru-RU" altLang="ru-RU" sz="1800" i="1" dirty="0"/>
              <a:t>будет многократно выполняться, пока </a:t>
            </a:r>
            <a:r>
              <a:rPr lang="ru-RU" altLang="ru-RU" sz="1800" i="1" dirty="0" smtClean="0"/>
              <a:t>условие </a:t>
            </a:r>
            <a:r>
              <a:rPr lang="ru-RU" altLang="ru-RU" sz="1800" i="1" dirty="0"/>
              <a:t>будет иметь отличное от </a:t>
            </a:r>
            <a:r>
              <a:rPr lang="en-US" altLang="ru-RU" sz="1800" b="1" i="1" dirty="0" smtClean="0"/>
              <a:t>false</a:t>
            </a:r>
            <a:r>
              <a:rPr lang="ru-RU" altLang="ru-RU" sz="1800" i="1" dirty="0" smtClean="0"/>
              <a:t> </a:t>
            </a:r>
            <a:r>
              <a:rPr lang="ru-RU" altLang="ru-RU" sz="1800" i="1" dirty="0"/>
              <a:t>значение.</a:t>
            </a:r>
          </a:p>
        </p:txBody>
      </p:sp>
      <p:sp>
        <p:nvSpPr>
          <p:cNvPr id="16396" name="Rectangle 22"/>
          <p:cNvSpPr>
            <a:spLocks noChangeArrowheads="1"/>
          </p:cNvSpPr>
          <p:nvPr/>
        </p:nvSpPr>
        <p:spPr bwMode="auto">
          <a:xfrm>
            <a:off x="1905000" y="30480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Синтаксис оператора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6397" name="Rectangle 23"/>
          <p:cNvSpPr>
            <a:spLocks noChangeArrowheads="1"/>
          </p:cNvSpPr>
          <p:nvPr/>
        </p:nvSpPr>
        <p:spPr bwMode="auto">
          <a:xfrm>
            <a:off x="1905000" y="3581400"/>
            <a:ext cx="4800600" cy="228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 smtClean="0">
                <a:latin typeface="Courier New" pitchFamily="49" charset="0"/>
              </a:rPr>
              <a:t>while(</a:t>
            </a:r>
            <a:r>
              <a:rPr lang="ru-RU" altLang="ru-RU" sz="1600" b="1" dirty="0" smtClean="0">
                <a:latin typeface="Courier New" pitchFamily="49" charset="0"/>
              </a:rPr>
              <a:t>условие</a:t>
            </a:r>
            <a:r>
              <a:rPr lang="en-US" altLang="ru-RU" sz="1600" b="1" dirty="0" smtClean="0">
                <a:latin typeface="Courier New" pitchFamily="49" charset="0"/>
              </a:rPr>
              <a:t>)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{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</a:t>
            </a:r>
            <a:r>
              <a:rPr lang="ru-RU" altLang="ru-RU" sz="1600" b="1" dirty="0" smtClean="0">
                <a:latin typeface="Courier New" pitchFamily="49" charset="0"/>
              </a:rPr>
              <a:t>тело цикла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}</a:t>
            </a:r>
            <a:br>
              <a:rPr lang="en-US" altLang="ru-RU" sz="1600" b="1" dirty="0">
                <a:latin typeface="Courier New" pitchFamily="49" charset="0"/>
              </a:rPr>
            </a:br>
            <a:endParaRPr lang="ru-RU" altLang="ru-RU" sz="1600" b="1" dirty="0">
              <a:latin typeface="Courier New" pitchFamily="49" charset="0"/>
            </a:endParaRPr>
          </a:p>
        </p:txBody>
      </p:sp>
      <p:sp>
        <p:nvSpPr>
          <p:cNvPr id="16398" name="Rectangle 24"/>
          <p:cNvSpPr>
            <a:spLocks noChangeArrowheads="1"/>
          </p:cNvSpPr>
          <p:nvPr/>
        </p:nvSpPr>
        <p:spPr bwMode="auto">
          <a:xfrm>
            <a:off x="4343400" y="3810000"/>
            <a:ext cx="4648200" cy="106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 smtClean="0"/>
              <a:t>Условие:</a:t>
            </a:r>
            <a:r>
              <a:rPr lang="ru-RU" altLang="ru-RU" sz="1800" b="1" dirty="0"/>
              <a:t/>
            </a:r>
            <a:br>
              <a:rPr lang="ru-RU" altLang="ru-RU" sz="1800" b="1" dirty="0"/>
            </a:br>
            <a:r>
              <a:rPr lang="ru-RU" altLang="ru-RU" sz="1800" b="1" dirty="0"/>
              <a:t>   - логическое (</a:t>
            </a:r>
            <a:r>
              <a:rPr lang="en-US" altLang="ru-RU" sz="1800" b="1" dirty="0"/>
              <a:t>true, false),</a:t>
            </a:r>
            <a:br>
              <a:rPr lang="en-US" altLang="ru-RU" sz="1800" b="1" dirty="0"/>
            </a:br>
            <a:r>
              <a:rPr lang="en-US" altLang="ru-RU" sz="1800" b="1" dirty="0"/>
              <a:t>   - </a:t>
            </a:r>
            <a:r>
              <a:rPr lang="ru-RU" altLang="ru-RU" sz="1800" b="1" dirty="0"/>
              <a:t>арифметическое (не 0 </a:t>
            </a:r>
            <a:r>
              <a:rPr lang="en-US" altLang="ru-RU" sz="1800" b="1" dirty="0" smtClean="0"/>
              <a:t>-&gt;</a:t>
            </a:r>
            <a:r>
              <a:rPr lang="ru-RU" altLang="ru-RU" sz="1800" b="1" dirty="0" smtClean="0"/>
              <a:t> </a:t>
            </a:r>
            <a:r>
              <a:rPr lang="en-US" altLang="ru-RU" sz="1800" b="1" dirty="0"/>
              <a:t>true, 0 </a:t>
            </a:r>
            <a:r>
              <a:rPr lang="en-US" altLang="ru-RU" sz="1800" b="1" dirty="0" smtClean="0"/>
              <a:t>-&gt; </a:t>
            </a:r>
            <a:r>
              <a:rPr lang="en-US" altLang="ru-RU" sz="1800" b="1" dirty="0"/>
              <a:t>false</a:t>
            </a:r>
            <a:r>
              <a:rPr lang="ru-RU" altLang="ru-RU" sz="1800" b="1" dirty="0"/>
              <a:t>)</a:t>
            </a:r>
            <a:r>
              <a:rPr lang="en-US" altLang="ru-RU" sz="1800" b="1" dirty="0"/>
              <a:t>                           </a:t>
            </a:r>
            <a:endParaRPr lang="ru-RU" altLang="ru-RU" sz="1800" b="1" dirty="0"/>
          </a:p>
        </p:txBody>
      </p:sp>
      <p:sp>
        <p:nvSpPr>
          <p:cNvPr id="16399" name="Line 25"/>
          <p:cNvSpPr>
            <a:spLocks noChangeShapeType="1"/>
          </p:cNvSpPr>
          <p:nvPr/>
        </p:nvSpPr>
        <p:spPr bwMode="auto">
          <a:xfrm flipH="1" flipV="1">
            <a:off x="3962400" y="4114800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7412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15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Цикл </a:t>
            </a:r>
            <a:r>
              <a:rPr lang="en-US" altLang="ru-RU" sz="2400" b="1" smtClean="0">
                <a:solidFill>
                  <a:schemeClr val="tx1"/>
                </a:solidFill>
              </a:rPr>
              <a:t>while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1524000" y="1371600"/>
            <a:ext cx="5867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1524000" y="1905000"/>
            <a:ext cx="5867400" cy="3581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0"/>
              </a:rPr>
              <a:t>int a = 10;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while(a--)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{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printf("</a:t>
            </a:r>
            <a:r>
              <a:rPr lang="ru-RU" altLang="ru-RU" sz="1600" b="1">
                <a:latin typeface="Courier New" pitchFamily="49" charset="0"/>
              </a:rPr>
              <a:t>Сколько можно повторять!</a:t>
            </a:r>
            <a:r>
              <a:rPr lang="en-US" altLang="ru-RU" sz="1600" b="1">
                <a:latin typeface="Courier New" pitchFamily="49" charset="0"/>
              </a:rPr>
              <a:t>\n");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}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endParaRPr lang="ru-RU" altLang="ru-RU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8436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16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Цикл </a:t>
            </a:r>
            <a:r>
              <a:rPr lang="en-US" altLang="ru-RU" sz="2400" b="1" smtClean="0">
                <a:solidFill>
                  <a:schemeClr val="tx1"/>
                </a:solidFill>
              </a:rPr>
              <a:t>do-while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152400" y="1219200"/>
            <a:ext cx="88392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 dirty="0"/>
              <a:t>Цикл </a:t>
            </a:r>
            <a:r>
              <a:rPr lang="ru-RU" altLang="ru-RU" sz="1800" b="1" i="1" dirty="0" err="1"/>
              <a:t>do</a:t>
            </a:r>
            <a:r>
              <a:rPr lang="ru-RU" altLang="ru-RU" sz="1800" b="1" i="1" dirty="0"/>
              <a:t>-</a:t>
            </a:r>
            <a:r>
              <a:rPr lang="en-US" altLang="ru-RU" sz="1800" b="1" i="1" dirty="0"/>
              <a:t>while </a:t>
            </a:r>
            <a:r>
              <a:rPr lang="en-US" altLang="ru-RU" sz="1800" i="1" dirty="0" err="1"/>
              <a:t>является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циклом</a:t>
            </a:r>
            <a:r>
              <a:rPr lang="en-US" altLang="ru-RU" sz="1800" i="1" dirty="0"/>
              <a:t> с </a:t>
            </a:r>
            <a:r>
              <a:rPr lang="ru-RU" altLang="ru-RU" sz="1800" i="1" dirty="0" smtClean="0"/>
              <a:t>пост</a:t>
            </a:r>
            <a:r>
              <a:rPr lang="en-US" altLang="ru-RU" sz="1800" i="1" dirty="0" err="1" smtClean="0"/>
              <a:t>проверкой</a:t>
            </a:r>
            <a:r>
              <a:rPr lang="ru-RU" altLang="ru-RU" sz="1800" i="1" dirty="0" smtClean="0"/>
              <a:t>, </a:t>
            </a:r>
            <a:r>
              <a:rPr lang="en-US" altLang="ru-RU" sz="1800" i="1" dirty="0" smtClean="0"/>
              <a:t> </a:t>
            </a:r>
            <a:r>
              <a:rPr lang="ru-RU" altLang="ru-RU" sz="1800" i="1" dirty="0" smtClean="0"/>
              <a:t>условие проверяется </a:t>
            </a:r>
            <a:r>
              <a:rPr lang="en-US" altLang="ru-RU" sz="1800" i="1" dirty="0" smtClean="0"/>
              <a:t> </a:t>
            </a:r>
            <a:r>
              <a:rPr lang="ru-RU" altLang="ru-RU" sz="1800" i="1" dirty="0" smtClean="0"/>
              <a:t>после </a:t>
            </a:r>
            <a:r>
              <a:rPr lang="ru-RU" altLang="ru-RU" sz="1800" i="1" dirty="0"/>
              <a:t>выполнения тела цикла. </a:t>
            </a:r>
            <a:r>
              <a:rPr lang="ru-RU" altLang="ru-RU" sz="1800" i="1" dirty="0" smtClean="0"/>
              <a:t>Следовательно, блок кода в цикле </a:t>
            </a:r>
            <a:r>
              <a:rPr lang="ru-RU" altLang="ru-RU" sz="1800" b="1" i="1" dirty="0" err="1" smtClean="0"/>
              <a:t>do</a:t>
            </a:r>
            <a:r>
              <a:rPr lang="ru-RU" altLang="ru-RU" sz="1800" b="1" i="1" dirty="0" smtClean="0"/>
              <a:t>-</a:t>
            </a:r>
            <a:r>
              <a:rPr lang="en-US" altLang="ru-RU" sz="1800" b="1" i="1" dirty="0" smtClean="0"/>
              <a:t>while </a:t>
            </a:r>
            <a:r>
              <a:rPr lang="ru-RU" altLang="ru-RU" sz="1800" i="1" dirty="0" smtClean="0"/>
              <a:t> выполниться </a:t>
            </a:r>
            <a:r>
              <a:rPr lang="ru-RU" altLang="ru-RU" sz="1800" i="1" dirty="0"/>
              <a:t>хотя бы один раз. Цикл завершится, когда </a:t>
            </a:r>
            <a:r>
              <a:rPr lang="ru-RU" altLang="ru-RU" sz="1800" i="1" dirty="0" smtClean="0"/>
              <a:t>условие </a:t>
            </a:r>
            <a:r>
              <a:rPr lang="ru-RU" altLang="ru-RU" sz="1800" i="1" dirty="0"/>
              <a:t>будет иметь значение равное </a:t>
            </a:r>
            <a:r>
              <a:rPr lang="en-US" altLang="ru-RU" sz="1800" b="1" i="1" dirty="0" smtClean="0"/>
              <a:t>false</a:t>
            </a:r>
            <a:r>
              <a:rPr lang="ru-RU" altLang="ru-RU" sz="1800" i="1" dirty="0" smtClean="0"/>
              <a:t>.</a:t>
            </a:r>
            <a:endParaRPr lang="ru-RU" altLang="ru-RU" sz="1800" i="1" dirty="0"/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1905000" y="30480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Синтаксис оператора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1905000" y="3581400"/>
            <a:ext cx="4800600" cy="228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>
                <a:latin typeface="Courier New" pitchFamily="49" charset="0"/>
              </a:rPr>
              <a:t>do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{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</a:t>
            </a:r>
            <a:r>
              <a:rPr lang="ru-RU" altLang="ru-RU" sz="1600" b="1" dirty="0" smtClean="0">
                <a:latin typeface="Courier New" pitchFamily="49" charset="0"/>
              </a:rPr>
              <a:t>тело цикла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} 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smtClean="0">
                <a:latin typeface="Courier New" pitchFamily="49" charset="0"/>
              </a:rPr>
              <a:t>while(</a:t>
            </a:r>
            <a:r>
              <a:rPr lang="ru-RU" altLang="ru-RU" sz="1600" b="1" i="1" dirty="0" smtClean="0">
                <a:latin typeface="Courier New" pitchFamily="49" charset="0"/>
              </a:rPr>
              <a:t>условие</a:t>
            </a:r>
            <a:r>
              <a:rPr lang="en-US" altLang="ru-RU" sz="1600" b="1" dirty="0" smtClean="0">
                <a:latin typeface="Courier New" pitchFamily="49" charset="0"/>
              </a:rPr>
              <a:t>);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endParaRPr lang="ru-RU" altLang="ru-RU" sz="1600" b="1" dirty="0">
              <a:latin typeface="Courier New" pitchFamily="49" charset="0"/>
            </a:endParaRPr>
          </a:p>
        </p:txBody>
      </p:sp>
      <p:sp>
        <p:nvSpPr>
          <p:cNvPr id="18446" name="Rectangle 16"/>
          <p:cNvSpPr>
            <a:spLocks noChangeArrowheads="1"/>
          </p:cNvSpPr>
          <p:nvPr/>
        </p:nvSpPr>
        <p:spPr bwMode="auto">
          <a:xfrm>
            <a:off x="4355976" y="4572000"/>
            <a:ext cx="4635624" cy="106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 smtClean="0"/>
              <a:t>Условие:</a:t>
            </a:r>
            <a:r>
              <a:rPr lang="ru-RU" altLang="ru-RU" sz="1800" b="1" dirty="0"/>
              <a:t/>
            </a:r>
            <a:br>
              <a:rPr lang="ru-RU" altLang="ru-RU" sz="1800" b="1" dirty="0"/>
            </a:br>
            <a:r>
              <a:rPr lang="ru-RU" altLang="ru-RU" sz="1800" b="1" dirty="0"/>
              <a:t>   - логическое (</a:t>
            </a:r>
            <a:r>
              <a:rPr lang="en-US" altLang="ru-RU" sz="1800" b="1" dirty="0"/>
              <a:t>true, false),</a:t>
            </a:r>
            <a:br>
              <a:rPr lang="en-US" altLang="ru-RU" sz="1800" b="1" dirty="0"/>
            </a:br>
            <a:r>
              <a:rPr lang="en-US" altLang="ru-RU" sz="1800" b="1" dirty="0"/>
              <a:t>   - </a:t>
            </a:r>
            <a:r>
              <a:rPr lang="ru-RU" altLang="ru-RU" sz="1800" b="1" dirty="0"/>
              <a:t>арифметическое (не 0 </a:t>
            </a:r>
            <a:r>
              <a:rPr lang="en-US" altLang="ru-RU" sz="1800" b="1" dirty="0" smtClean="0"/>
              <a:t>-&gt;</a:t>
            </a:r>
            <a:r>
              <a:rPr lang="ru-RU" altLang="ru-RU" sz="1800" b="1" dirty="0" smtClean="0"/>
              <a:t> </a:t>
            </a:r>
            <a:r>
              <a:rPr lang="en-US" altLang="ru-RU" sz="1800" b="1" dirty="0"/>
              <a:t>true, 0 </a:t>
            </a:r>
            <a:r>
              <a:rPr lang="en-US" altLang="ru-RU" sz="1800" b="1" dirty="0" smtClean="0"/>
              <a:t>-&gt; </a:t>
            </a:r>
            <a:r>
              <a:rPr lang="en-US" altLang="ru-RU" sz="1800" b="1" dirty="0"/>
              <a:t>false</a:t>
            </a:r>
            <a:r>
              <a:rPr lang="ru-RU" altLang="ru-RU" sz="1800" b="1" dirty="0"/>
              <a:t>)</a:t>
            </a:r>
            <a:r>
              <a:rPr lang="en-US" altLang="ru-RU" sz="1800" b="1" dirty="0"/>
              <a:t>                           </a:t>
            </a:r>
            <a:endParaRPr lang="ru-RU" altLang="ru-RU" sz="1800" b="1" dirty="0"/>
          </a:p>
        </p:txBody>
      </p:sp>
      <p:sp>
        <p:nvSpPr>
          <p:cNvPr id="18447" name="Line 17"/>
          <p:cNvSpPr>
            <a:spLocks noChangeShapeType="1"/>
          </p:cNvSpPr>
          <p:nvPr/>
        </p:nvSpPr>
        <p:spPr bwMode="auto">
          <a:xfrm flipH="1">
            <a:off x="3810000" y="4869160"/>
            <a:ext cx="495300" cy="23624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946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7. Управление программным потоком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17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Цикл </a:t>
            </a:r>
            <a:r>
              <a:rPr lang="en-US" altLang="ru-RU" sz="2400" b="1" smtClean="0">
                <a:solidFill>
                  <a:schemeClr val="tx1"/>
                </a:solidFill>
              </a:rPr>
              <a:t>do-while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914400" y="1371600"/>
            <a:ext cx="7467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auto">
          <a:xfrm>
            <a:off x="914400" y="1905000"/>
            <a:ext cx="7467600" cy="3581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fr-CH" altLang="ru-RU" sz="1600" b="1">
                <a:latin typeface="Courier New" pitchFamily="49" charset="0"/>
              </a:rPr>
              <a:t>bool</a:t>
            </a:r>
            <a:r>
              <a:rPr lang="en-US" altLang="ru-RU" sz="1600" b="1">
                <a:latin typeface="Courier New" pitchFamily="49" charset="0"/>
              </a:rPr>
              <a:t> a = false;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do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{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printf("</a:t>
            </a:r>
            <a:r>
              <a:rPr lang="ru-RU" altLang="ru-RU" sz="1600" b="1">
                <a:latin typeface="Courier New" pitchFamily="49" charset="0"/>
              </a:rPr>
              <a:t>Тело цикла выполняется хотя бы один раз!</a:t>
            </a:r>
            <a:r>
              <a:rPr lang="en-US" altLang="ru-RU" sz="1600" b="1">
                <a:latin typeface="Courier New" pitchFamily="49" charset="0"/>
              </a:rPr>
              <a:t>\n");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}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while(a)</a:t>
            </a:r>
            <a:r>
              <a:rPr lang="ru-RU" altLang="ru-RU" sz="1600" b="1">
                <a:latin typeface="Courier New" pitchFamily="49" charset="0"/>
              </a:rPr>
              <a:t>;</a:t>
            </a: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endParaRPr lang="ru-RU" altLang="ru-RU" sz="16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3"/>
          <p:cNvSpPr>
            <a:spLocks noChangeArrowheads="1"/>
          </p:cNvSpPr>
          <p:nvPr/>
        </p:nvSpPr>
        <p:spPr bwMode="auto">
          <a:xfrm>
            <a:off x="1676400" y="3048000"/>
            <a:ext cx="5410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Синтаксис оператора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20483" name="Rectangle 24"/>
          <p:cNvSpPr>
            <a:spLocks noChangeArrowheads="1"/>
          </p:cNvSpPr>
          <p:nvPr/>
        </p:nvSpPr>
        <p:spPr bwMode="auto">
          <a:xfrm>
            <a:off x="1676400" y="3581400"/>
            <a:ext cx="5410200" cy="228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>
                <a:latin typeface="Courier New" pitchFamily="49" charset="0"/>
              </a:rPr>
              <a:t>for(</a:t>
            </a:r>
            <a:r>
              <a:rPr lang="en-US" altLang="ru-RU" sz="1600" b="1" i="1" dirty="0" err="1">
                <a:latin typeface="Courier New" pitchFamily="49" charset="0"/>
              </a:rPr>
              <a:t>выражение</a:t>
            </a:r>
            <a:r>
              <a:rPr lang="en-US" altLang="ru-RU" sz="1600" b="1" i="1" dirty="0">
                <a:latin typeface="Courier New" pitchFamily="49" charset="0"/>
              </a:rPr>
              <a:t> 1</a:t>
            </a:r>
            <a:r>
              <a:rPr lang="en-US" altLang="ru-RU" sz="1600" b="1" dirty="0">
                <a:latin typeface="Courier New" pitchFamily="49" charset="0"/>
              </a:rPr>
              <a:t>; </a:t>
            </a:r>
            <a:r>
              <a:rPr lang="en-US" altLang="ru-RU" sz="1600" b="1" i="1" dirty="0" err="1">
                <a:latin typeface="Courier New" pitchFamily="49" charset="0"/>
              </a:rPr>
              <a:t>выражение</a:t>
            </a:r>
            <a:r>
              <a:rPr lang="en-US" altLang="ru-RU" sz="1600" b="1" i="1" dirty="0">
                <a:latin typeface="Courier New" pitchFamily="49" charset="0"/>
              </a:rPr>
              <a:t> 2</a:t>
            </a:r>
            <a:r>
              <a:rPr lang="en-US" altLang="ru-RU" sz="1600" b="1" dirty="0">
                <a:latin typeface="Courier New" pitchFamily="49" charset="0"/>
              </a:rPr>
              <a:t>; </a:t>
            </a:r>
            <a:r>
              <a:rPr lang="en-US" altLang="ru-RU" sz="1600" b="1" i="1" dirty="0" err="1">
                <a:latin typeface="Courier New" pitchFamily="49" charset="0"/>
              </a:rPr>
              <a:t>выражение</a:t>
            </a:r>
            <a:r>
              <a:rPr lang="en-US" altLang="ru-RU" sz="1600" b="1" dirty="0">
                <a:latin typeface="Courier New" pitchFamily="49" charset="0"/>
              </a:rPr>
              <a:t> 3)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{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</a:t>
            </a:r>
            <a:r>
              <a:rPr lang="ru-RU" altLang="ru-RU" sz="1600" b="1" dirty="0" smtClean="0">
                <a:latin typeface="Courier New" pitchFamily="49" charset="0"/>
              </a:rPr>
              <a:t>тело цикла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} </a:t>
            </a:r>
            <a:endParaRPr lang="ru-RU" altLang="ru-RU" sz="1600" b="1" dirty="0">
              <a:latin typeface="Courier New" pitchFamily="49" charset="0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20486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7. Управление программным потоком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18</a:t>
            </a:r>
          </a:p>
        </p:txBody>
      </p:sp>
      <p:sp>
        <p:nvSpPr>
          <p:cNvPr id="20490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2049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Цикл </a:t>
            </a:r>
            <a:r>
              <a:rPr lang="en-US" altLang="ru-RU" sz="2400" b="1" smtClean="0">
                <a:solidFill>
                  <a:schemeClr val="tx1"/>
                </a:solidFill>
              </a:rPr>
              <a:t>for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6781800" y="2895600"/>
            <a:ext cx="1828800" cy="914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 dirty="0" smtClean="0"/>
              <a:t>Условие, </a:t>
            </a:r>
            <a:r>
              <a:rPr lang="ru-RU" altLang="ru-RU" sz="1600" b="1" dirty="0"/>
              <a:t>определяющее продолжение</a:t>
            </a:r>
          </a:p>
        </p:txBody>
      </p:sp>
      <p:sp>
        <p:nvSpPr>
          <p:cNvPr id="20494" name="Line 16"/>
          <p:cNvSpPr>
            <a:spLocks noChangeShapeType="1"/>
          </p:cNvSpPr>
          <p:nvPr/>
        </p:nvSpPr>
        <p:spPr bwMode="auto">
          <a:xfrm>
            <a:off x="1828800" y="3657600"/>
            <a:ext cx="11430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3886200" y="5424488"/>
            <a:ext cx="1652588" cy="6715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Тело цикла</a:t>
            </a:r>
          </a:p>
        </p:txBody>
      </p:sp>
      <p:sp>
        <p:nvSpPr>
          <p:cNvPr id="20496" name="Rectangle 19"/>
          <p:cNvSpPr>
            <a:spLocks noChangeArrowheads="1"/>
          </p:cNvSpPr>
          <p:nvPr/>
        </p:nvSpPr>
        <p:spPr bwMode="auto">
          <a:xfrm>
            <a:off x="228600" y="3276600"/>
            <a:ext cx="1652588" cy="4873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Инициация</a:t>
            </a:r>
          </a:p>
        </p:txBody>
      </p:sp>
      <p:sp>
        <p:nvSpPr>
          <p:cNvPr id="20497" name="Line 20"/>
          <p:cNvSpPr>
            <a:spLocks noChangeShapeType="1"/>
          </p:cNvSpPr>
          <p:nvPr/>
        </p:nvSpPr>
        <p:spPr bwMode="auto">
          <a:xfrm flipH="1">
            <a:off x="5105400" y="3352800"/>
            <a:ext cx="1676400" cy="762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98" name="Line 21"/>
          <p:cNvSpPr>
            <a:spLocks noChangeShapeType="1"/>
          </p:cNvSpPr>
          <p:nvPr/>
        </p:nvSpPr>
        <p:spPr bwMode="auto">
          <a:xfrm flipH="1" flipV="1">
            <a:off x="6477000" y="4419600"/>
            <a:ext cx="533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99" name="Rectangle 22"/>
          <p:cNvSpPr>
            <a:spLocks noChangeArrowheads="1"/>
          </p:cNvSpPr>
          <p:nvPr/>
        </p:nvSpPr>
        <p:spPr bwMode="auto">
          <a:xfrm>
            <a:off x="6934200" y="4876800"/>
            <a:ext cx="1828800" cy="914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Выражение, выполняемое после тела цикла</a:t>
            </a:r>
          </a:p>
        </p:txBody>
      </p:sp>
      <p:sp>
        <p:nvSpPr>
          <p:cNvPr id="20500" name="Line 25"/>
          <p:cNvSpPr>
            <a:spLocks noChangeShapeType="1"/>
          </p:cNvSpPr>
          <p:nvPr/>
        </p:nvSpPr>
        <p:spPr bwMode="auto">
          <a:xfrm flipH="1" flipV="1">
            <a:off x="2971800" y="5029200"/>
            <a:ext cx="8382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01" name="Rectangle 26"/>
          <p:cNvSpPr>
            <a:spLocks noChangeArrowheads="1"/>
          </p:cNvSpPr>
          <p:nvPr/>
        </p:nvSpPr>
        <p:spPr bwMode="auto">
          <a:xfrm>
            <a:off x="152400" y="1219200"/>
            <a:ext cx="88392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 dirty="0"/>
              <a:t>Цикл </a:t>
            </a:r>
            <a:r>
              <a:rPr lang="ru-RU" altLang="ru-RU" sz="1800" b="1" i="1" dirty="0" err="1"/>
              <a:t>for</a:t>
            </a:r>
            <a:r>
              <a:rPr lang="en-US" altLang="ru-RU" sz="1800" b="1" i="1" dirty="0"/>
              <a:t> </a:t>
            </a:r>
            <a:r>
              <a:rPr lang="en-US" altLang="ru-RU" sz="1800" i="1" dirty="0" err="1"/>
              <a:t>является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циклом</a:t>
            </a:r>
            <a:r>
              <a:rPr lang="en-US" altLang="ru-RU" sz="1800" i="1" dirty="0"/>
              <a:t> с </a:t>
            </a:r>
            <a:r>
              <a:rPr lang="ru-RU" altLang="ru-RU" sz="1800" i="1" dirty="0"/>
              <a:t>пред</a:t>
            </a:r>
            <a:r>
              <a:rPr lang="en-US" altLang="ru-RU" sz="1800" i="1" dirty="0" err="1"/>
              <a:t>проверкой</a:t>
            </a:r>
            <a:r>
              <a:rPr lang="en-US" altLang="ru-RU" sz="1800" i="1" dirty="0"/>
              <a:t> </a:t>
            </a:r>
            <a:r>
              <a:rPr lang="en-US" altLang="ru-RU" sz="1800" i="1" dirty="0" err="1" smtClean="0"/>
              <a:t>условия</a:t>
            </a:r>
            <a:r>
              <a:rPr lang="ru-RU" altLang="ru-RU" sz="1800" i="1" dirty="0" smtClean="0"/>
              <a:t>. </a:t>
            </a:r>
            <a:r>
              <a:rPr lang="ru-RU" altLang="ru-RU" sz="1800" i="1" dirty="0"/>
              <a:t>В цикле могут инициироваться переменные (выражение 1), проверяться условия (выражение 2) и выполняться действия после каждого выполнения тела цикла (выражение 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21508" name="Picture 6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7. Управление программным потоком</a:t>
            </a: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19</a:t>
            </a:r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2151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Цикл </a:t>
            </a:r>
            <a:r>
              <a:rPr lang="en-US" altLang="ru-RU" sz="2400" b="1" smtClean="0">
                <a:solidFill>
                  <a:schemeClr val="tx1"/>
                </a:solidFill>
              </a:rPr>
              <a:t>for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21515" name="Rectangle 22"/>
          <p:cNvSpPr>
            <a:spLocks noChangeArrowheads="1"/>
          </p:cNvSpPr>
          <p:nvPr/>
        </p:nvSpPr>
        <p:spPr bwMode="auto">
          <a:xfrm>
            <a:off x="533400" y="1371600"/>
            <a:ext cx="37338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 1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21516" name="Rectangle 23"/>
          <p:cNvSpPr>
            <a:spLocks noChangeArrowheads="1"/>
          </p:cNvSpPr>
          <p:nvPr/>
        </p:nvSpPr>
        <p:spPr bwMode="auto">
          <a:xfrm>
            <a:off x="533400" y="1905000"/>
            <a:ext cx="3733800" cy="434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0"/>
              </a:rPr>
              <a:t>double x = 5;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double y = 1;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int n = 10;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int i = 0;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while(i &lt; n)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{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y *= x;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i++;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}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printf("y = %g\n", y);</a:t>
            </a:r>
            <a:endParaRPr lang="ru-RU" altLang="ru-RU" sz="1600" b="1">
              <a:latin typeface="Courier New" pitchFamily="49" charset="0"/>
            </a:endParaRPr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4800600" y="1371600"/>
            <a:ext cx="37338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 2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4800600" y="1905000"/>
            <a:ext cx="3733800" cy="434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0"/>
              </a:rPr>
              <a:t>double x = 5;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double y = 1;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int n = 10;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for(int i = 0; i &lt; n; i++)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y *= x;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printf("y = %g\n", y);</a:t>
            </a:r>
            <a:endParaRPr lang="ru-RU" altLang="ru-RU" sz="16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410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2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4106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Операторы управления выполнением программы</a:t>
            </a:r>
          </a:p>
        </p:txBody>
      </p:sp>
      <p:sp>
        <p:nvSpPr>
          <p:cNvPr id="4107" name="Rectangle 151"/>
          <p:cNvSpPr>
            <a:spLocks noChangeArrowheads="1"/>
          </p:cNvSpPr>
          <p:nvPr/>
        </p:nvSpPr>
        <p:spPr bwMode="auto">
          <a:xfrm>
            <a:off x="2743200" y="1447800"/>
            <a:ext cx="3613150" cy="914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Операторы управления выполнением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4108" name="Rectangle 152"/>
          <p:cNvSpPr>
            <a:spLocks noChangeArrowheads="1"/>
          </p:cNvSpPr>
          <p:nvPr/>
        </p:nvSpPr>
        <p:spPr bwMode="auto">
          <a:xfrm>
            <a:off x="304800" y="3276600"/>
            <a:ext cx="2362200" cy="914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 безусловного перехода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4109" name="Rectangle 153"/>
          <p:cNvSpPr>
            <a:spLocks noChangeArrowheads="1"/>
          </p:cNvSpPr>
          <p:nvPr/>
        </p:nvSpPr>
        <p:spPr bwMode="auto">
          <a:xfrm>
            <a:off x="1981200" y="4876800"/>
            <a:ext cx="2362200" cy="914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Операторы условного перехода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4110" name="Rectangle 154"/>
          <p:cNvSpPr>
            <a:spLocks noChangeArrowheads="1"/>
          </p:cNvSpPr>
          <p:nvPr/>
        </p:nvSpPr>
        <p:spPr bwMode="auto">
          <a:xfrm>
            <a:off x="4800600" y="4876800"/>
            <a:ext cx="2362200" cy="914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Операторы цикла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4111" name="Rectangle 155"/>
          <p:cNvSpPr>
            <a:spLocks noChangeArrowheads="1"/>
          </p:cNvSpPr>
          <p:nvPr/>
        </p:nvSpPr>
        <p:spPr bwMode="auto">
          <a:xfrm>
            <a:off x="6477000" y="3276600"/>
            <a:ext cx="2362200" cy="914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Обработка исключительных ситуаций</a:t>
            </a:r>
            <a:endParaRPr lang="ru-RU" altLang="ru-RU" sz="1800" b="1">
              <a:latin typeface="Courier New" pitchFamily="49" charset="0"/>
            </a:endParaRPr>
          </a:p>
        </p:txBody>
      </p:sp>
      <p:cxnSp>
        <p:nvCxnSpPr>
          <p:cNvPr id="4112" name="AutoShape 156"/>
          <p:cNvCxnSpPr>
            <a:cxnSpLocks noChangeShapeType="1"/>
            <a:stCxn id="4107" idx="2"/>
            <a:endCxn id="4108" idx="0"/>
          </p:cNvCxnSpPr>
          <p:nvPr/>
        </p:nvCxnSpPr>
        <p:spPr bwMode="auto">
          <a:xfrm rot="5400000">
            <a:off x="2560638" y="1287462"/>
            <a:ext cx="914400" cy="30638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3" name="AutoShape 157"/>
          <p:cNvCxnSpPr>
            <a:cxnSpLocks noChangeShapeType="1"/>
            <a:stCxn id="4107" idx="2"/>
            <a:endCxn id="4109" idx="0"/>
          </p:cNvCxnSpPr>
          <p:nvPr/>
        </p:nvCxnSpPr>
        <p:spPr bwMode="auto">
          <a:xfrm rot="5400000">
            <a:off x="2598738" y="2925762"/>
            <a:ext cx="2514600" cy="13874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4" name="AutoShape 158"/>
          <p:cNvCxnSpPr>
            <a:cxnSpLocks noChangeShapeType="1"/>
            <a:stCxn id="4107" idx="2"/>
            <a:endCxn id="4111" idx="0"/>
          </p:cNvCxnSpPr>
          <p:nvPr/>
        </p:nvCxnSpPr>
        <p:spPr bwMode="auto">
          <a:xfrm rot="16200000" flipH="1">
            <a:off x="5646738" y="1265237"/>
            <a:ext cx="914400" cy="310832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AutoShape 159"/>
          <p:cNvCxnSpPr>
            <a:cxnSpLocks noChangeShapeType="1"/>
            <a:stCxn id="4107" idx="2"/>
            <a:endCxn id="4110" idx="0"/>
          </p:cNvCxnSpPr>
          <p:nvPr/>
        </p:nvCxnSpPr>
        <p:spPr bwMode="auto">
          <a:xfrm rot="16200000" flipH="1">
            <a:off x="4008438" y="2903537"/>
            <a:ext cx="2514600" cy="143192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22532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20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Цикл </a:t>
            </a:r>
            <a:r>
              <a:rPr lang="en-US" altLang="ru-RU" sz="2400" b="1" smtClean="0">
                <a:solidFill>
                  <a:schemeClr val="tx1"/>
                </a:solidFill>
              </a:rPr>
              <a:t>for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524000" y="1371600"/>
            <a:ext cx="5867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524000" y="1905000"/>
            <a:ext cx="5867400" cy="411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0"/>
              </a:rPr>
              <a:t>int N = 10;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long f = 1;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for(int i = 1; i &lt;= N; i++)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f *= i;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printf("f = %d\n", f);</a:t>
            </a:r>
            <a:br>
              <a:rPr lang="en-US" altLang="ru-RU" sz="1600" b="1">
                <a:latin typeface="Courier New" pitchFamily="49" charset="0"/>
              </a:rPr>
            </a:br>
            <a:endParaRPr lang="ru-RU" altLang="ru-RU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23556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21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 </a:t>
            </a:r>
            <a:r>
              <a:rPr lang="en-US" altLang="ru-RU" sz="2400" b="1" smtClean="0">
                <a:solidFill>
                  <a:schemeClr val="tx1"/>
                </a:solidFill>
              </a:rPr>
              <a:t>continue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228600" y="1143000"/>
            <a:ext cx="8686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Оператор </a:t>
            </a:r>
            <a:r>
              <a:rPr lang="ru-RU" altLang="ru-RU" sz="1800" b="1" i="1"/>
              <a:t>continue</a:t>
            </a:r>
            <a:r>
              <a:rPr lang="en-US" altLang="ru-RU" sz="1800" b="1" i="1"/>
              <a:t> </a:t>
            </a:r>
            <a:r>
              <a:rPr lang="en-US" altLang="ru-RU" sz="1800" i="1"/>
              <a:t>возвращает управление к началу цикла</a:t>
            </a:r>
            <a:r>
              <a:rPr lang="ru-RU" altLang="ru-RU" sz="1800" i="1"/>
              <a:t>.</a:t>
            </a:r>
          </a:p>
        </p:txBody>
      </p:sp>
      <p:sp>
        <p:nvSpPr>
          <p:cNvPr id="23564" name="Rectangle 14"/>
          <p:cNvSpPr>
            <a:spLocks noChangeArrowheads="1"/>
          </p:cNvSpPr>
          <p:nvPr/>
        </p:nvSpPr>
        <p:spPr bwMode="auto">
          <a:xfrm>
            <a:off x="1371600" y="2133600"/>
            <a:ext cx="5867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23565" name="Rectangle 15"/>
          <p:cNvSpPr>
            <a:spLocks noChangeArrowheads="1"/>
          </p:cNvSpPr>
          <p:nvPr/>
        </p:nvSpPr>
        <p:spPr bwMode="auto">
          <a:xfrm>
            <a:off x="1371600" y="2667000"/>
            <a:ext cx="5867400" cy="365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0"/>
              </a:rPr>
              <a:t>int N = 10;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long S = 0;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for(int i = 1; i &lt;= N; i++)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{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if(i%2) continue;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S += i;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}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printf("</a:t>
            </a:r>
            <a:r>
              <a:rPr lang="ru-RU" altLang="ru-RU" sz="1600" b="1">
                <a:latin typeface="Courier New" pitchFamily="49" charset="0"/>
              </a:rPr>
              <a:t>Значение </a:t>
            </a:r>
            <a:r>
              <a:rPr lang="en-US" altLang="ru-RU" sz="1600" b="1">
                <a:latin typeface="Courier New" pitchFamily="49" charset="0"/>
              </a:rPr>
              <a:t>S </a:t>
            </a:r>
            <a:r>
              <a:rPr lang="ru-RU" altLang="ru-RU" sz="1600" b="1">
                <a:latin typeface="Courier New" pitchFamily="49" charset="0"/>
              </a:rPr>
              <a:t>:</a:t>
            </a:r>
            <a:r>
              <a:rPr lang="en-US" altLang="ru-RU" sz="1600" b="1">
                <a:latin typeface="Courier New" pitchFamily="49" charset="0"/>
              </a:rPr>
              <a:t> %d\n", S);</a:t>
            </a:r>
            <a:endParaRPr lang="ru-RU" altLang="ru-RU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2458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22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 </a:t>
            </a:r>
            <a:r>
              <a:rPr lang="en-US" altLang="ru-RU" sz="2400" b="1" smtClean="0">
                <a:solidFill>
                  <a:schemeClr val="tx1"/>
                </a:solidFill>
              </a:rPr>
              <a:t>break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28600" y="1143000"/>
            <a:ext cx="8686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Оператор </a:t>
            </a:r>
            <a:r>
              <a:rPr lang="ru-RU" altLang="ru-RU" sz="1800" b="1" i="1"/>
              <a:t>break</a:t>
            </a:r>
            <a:r>
              <a:rPr lang="en-US" altLang="ru-RU" sz="1800" b="1" i="1"/>
              <a:t> </a:t>
            </a:r>
            <a:r>
              <a:rPr lang="en-US" altLang="ru-RU" sz="1800" i="1"/>
              <a:t>завершает выполнение цикла</a:t>
            </a:r>
            <a:r>
              <a:rPr lang="ru-RU" altLang="ru-RU" sz="1800" i="1"/>
              <a:t>.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371600" y="2133600"/>
            <a:ext cx="5867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1371600" y="2667000"/>
            <a:ext cx="5867400" cy="3657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0"/>
              </a:rPr>
              <a:t>int N = 10;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long S = 0;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for(int i = 1; i &lt;= N; i++)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{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if(S &gt; 10) break;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S += i;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}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/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printf("</a:t>
            </a:r>
            <a:r>
              <a:rPr lang="ru-RU" altLang="ru-RU" sz="1600" b="1">
                <a:latin typeface="Courier New" pitchFamily="49" charset="0"/>
              </a:rPr>
              <a:t>Значение </a:t>
            </a:r>
            <a:r>
              <a:rPr lang="en-US" altLang="ru-RU" sz="1600" b="1">
                <a:latin typeface="Courier New" pitchFamily="49" charset="0"/>
              </a:rPr>
              <a:t>S </a:t>
            </a:r>
            <a:r>
              <a:rPr lang="ru-RU" altLang="ru-RU" sz="1600" b="1">
                <a:latin typeface="Courier New" pitchFamily="49" charset="0"/>
              </a:rPr>
              <a:t>:</a:t>
            </a:r>
            <a:r>
              <a:rPr lang="en-US" altLang="ru-RU" sz="1600" b="1">
                <a:latin typeface="Courier New" pitchFamily="49" charset="0"/>
              </a:rPr>
              <a:t> %d\n", S);</a:t>
            </a:r>
            <a:endParaRPr lang="ru-RU" altLang="ru-RU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5124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3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2400" y="533400"/>
            <a:ext cx="86868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 безусловного перехода goto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5131" name="Rectangle 15"/>
          <p:cNvSpPr>
            <a:spLocks noChangeArrowheads="1"/>
          </p:cNvSpPr>
          <p:nvPr/>
        </p:nvSpPr>
        <p:spPr bwMode="auto">
          <a:xfrm>
            <a:off x="228600" y="1066800"/>
            <a:ext cx="86868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Оператор </a:t>
            </a:r>
            <a:r>
              <a:rPr lang="en-US" altLang="ru-RU" sz="1800" b="1" i="1"/>
              <a:t>goto</a:t>
            </a:r>
            <a:r>
              <a:rPr lang="en-US" altLang="ru-RU" sz="1800" i="1"/>
              <a:t> </a:t>
            </a:r>
            <a:r>
              <a:rPr lang="ru-RU" altLang="ru-RU" sz="1800" i="1"/>
              <a:t>позволяет реализовать передачу программного управления из одной точки программы в другую, отмеченную меткой</a:t>
            </a:r>
            <a:r>
              <a:rPr lang="en-US" altLang="ru-RU" sz="1800" i="1"/>
              <a:t>. Метка состоит из идентификатора и завершающего двоеточия.</a:t>
            </a:r>
            <a:endParaRPr lang="ru-RU" altLang="ru-RU" sz="1800" i="1"/>
          </a:p>
        </p:txBody>
      </p:sp>
      <p:sp>
        <p:nvSpPr>
          <p:cNvPr id="5132" name="Rectangle 26"/>
          <p:cNvSpPr>
            <a:spLocks noChangeArrowheads="1"/>
          </p:cNvSpPr>
          <p:nvPr/>
        </p:nvSpPr>
        <p:spPr bwMode="auto">
          <a:xfrm>
            <a:off x="1905000" y="30480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5133" name="Rectangle 27"/>
          <p:cNvSpPr>
            <a:spLocks noChangeArrowheads="1"/>
          </p:cNvSpPr>
          <p:nvPr/>
        </p:nvSpPr>
        <p:spPr bwMode="auto">
          <a:xfrm>
            <a:off x="1905000" y="3581400"/>
            <a:ext cx="4800600" cy="2743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0"/>
              </a:rPr>
              <a:t>...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a = b+c;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goto M5;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...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M5: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d = e-a;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...</a:t>
            </a:r>
            <a:endParaRPr lang="ru-RU" altLang="ru-RU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6148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4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6154" name="Rectangle 11"/>
          <p:cNvSpPr>
            <a:spLocks noChangeArrowheads="1"/>
          </p:cNvSpPr>
          <p:nvPr/>
        </p:nvSpPr>
        <p:spPr bwMode="auto">
          <a:xfrm>
            <a:off x="228600" y="1066800"/>
            <a:ext cx="86868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 dirty="0"/>
              <a:t>Оператор условного ветвления </a:t>
            </a:r>
            <a:r>
              <a:rPr lang="en-US" altLang="ru-RU" sz="1800" b="1" i="1" dirty="0"/>
              <a:t>if </a:t>
            </a:r>
            <a:r>
              <a:rPr lang="ru-RU" altLang="ru-RU" sz="1800" i="1" dirty="0"/>
              <a:t>позволяет выполнять следующий за ним оператор или блок кода при выполнении некоторого условия. Сначала вычисляется </a:t>
            </a:r>
            <a:r>
              <a:rPr lang="ru-RU" altLang="ru-RU" sz="1800" i="1" dirty="0" smtClean="0"/>
              <a:t>условие </a:t>
            </a:r>
            <a:r>
              <a:rPr lang="ru-RU" altLang="ru-RU" sz="1800" i="1" dirty="0"/>
              <a:t>в скобках</a:t>
            </a:r>
            <a:r>
              <a:rPr lang="en-US" altLang="ru-RU" sz="1800" i="1" dirty="0"/>
              <a:t>. </a:t>
            </a:r>
            <a:r>
              <a:rPr lang="en-US" altLang="ru-RU" sz="1800" i="1" dirty="0" err="1"/>
              <a:t>Если</a:t>
            </a:r>
            <a:r>
              <a:rPr lang="en-US" altLang="ru-RU" sz="1800" i="1" dirty="0"/>
              <a:t> </a:t>
            </a:r>
            <a:r>
              <a:rPr lang="ru-RU" altLang="ru-RU" sz="1800" i="1" dirty="0" smtClean="0"/>
              <a:t>условие</a:t>
            </a:r>
            <a:r>
              <a:rPr lang="en-US" altLang="ru-RU" sz="1800" i="1" dirty="0" smtClean="0"/>
              <a:t> </a:t>
            </a:r>
            <a:r>
              <a:rPr lang="en-US" altLang="ru-RU" sz="1800" i="1" dirty="0" err="1"/>
              <a:t>истинно</a:t>
            </a:r>
            <a:r>
              <a:rPr lang="en-US" altLang="ru-RU" sz="1800" i="1" dirty="0"/>
              <a:t>, </a:t>
            </a:r>
            <a:r>
              <a:rPr lang="en-US" altLang="ru-RU" sz="1800" i="1" dirty="0" err="1"/>
              <a:t>то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выполняется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следующий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оператор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или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блок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кода</a:t>
            </a:r>
            <a:r>
              <a:rPr lang="en-US" altLang="ru-RU" sz="1800" i="1" dirty="0"/>
              <a:t>. </a:t>
            </a:r>
            <a:r>
              <a:rPr lang="en-US" altLang="ru-RU" sz="1800" i="1" dirty="0" err="1"/>
              <a:t>Если</a:t>
            </a:r>
            <a:r>
              <a:rPr lang="en-US" altLang="ru-RU" sz="1800" i="1" dirty="0"/>
              <a:t> </a:t>
            </a:r>
            <a:r>
              <a:rPr lang="ru-RU" altLang="ru-RU" sz="1800" i="1" dirty="0" smtClean="0"/>
              <a:t>условие</a:t>
            </a:r>
            <a:r>
              <a:rPr lang="en-US" altLang="ru-RU" sz="1800" i="1" dirty="0" smtClean="0"/>
              <a:t> </a:t>
            </a:r>
            <a:r>
              <a:rPr lang="en-US" altLang="ru-RU" sz="1800" i="1" dirty="0" err="1"/>
              <a:t>ложно</a:t>
            </a:r>
            <a:r>
              <a:rPr lang="en-US" altLang="ru-RU" sz="1800" i="1" dirty="0"/>
              <a:t>, </a:t>
            </a:r>
            <a:r>
              <a:rPr lang="en-US" altLang="ru-RU" sz="1800" i="1" dirty="0" err="1"/>
              <a:t>то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управление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передается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за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следующий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оператор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или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блок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кода</a:t>
            </a:r>
            <a:r>
              <a:rPr lang="en-US" altLang="ru-RU" sz="1800" i="1" dirty="0"/>
              <a:t>.</a:t>
            </a:r>
            <a:endParaRPr lang="ru-RU" altLang="ru-RU" sz="1800" i="1" dirty="0"/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1905000" y="30480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Синтаксис оператора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1905000" y="3581400"/>
            <a:ext cx="4800600" cy="228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 smtClean="0">
                <a:latin typeface="Courier New" pitchFamily="49" charset="0"/>
              </a:rPr>
              <a:t>if(</a:t>
            </a:r>
            <a:r>
              <a:rPr lang="ru-RU" altLang="ru-RU" sz="1600" b="1" dirty="0" smtClean="0">
                <a:latin typeface="Courier New" pitchFamily="49" charset="0"/>
              </a:rPr>
              <a:t>условие</a:t>
            </a:r>
            <a:r>
              <a:rPr lang="en-US" altLang="ru-RU" sz="1600" b="1" dirty="0" smtClean="0">
                <a:latin typeface="Courier New" pitchFamily="49" charset="0"/>
              </a:rPr>
              <a:t>)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{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</a:t>
            </a:r>
            <a:r>
              <a:rPr lang="en-US" altLang="ru-RU" sz="1600" b="1" i="1" dirty="0" err="1">
                <a:latin typeface="Courier New" pitchFamily="49" charset="0"/>
              </a:rPr>
              <a:t>блок</a:t>
            </a:r>
            <a:r>
              <a:rPr lang="en-US" altLang="ru-RU" sz="1600" b="1" i="1" dirty="0">
                <a:latin typeface="Courier New" pitchFamily="49" charset="0"/>
              </a:rPr>
              <a:t> </a:t>
            </a:r>
            <a:r>
              <a:rPr lang="en-US" altLang="ru-RU" sz="1600" b="1" i="1" dirty="0" err="1">
                <a:latin typeface="Courier New" pitchFamily="49" charset="0"/>
              </a:rPr>
              <a:t>кода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}</a:t>
            </a:r>
            <a:br>
              <a:rPr lang="en-US" altLang="ru-RU" sz="1600" b="1" dirty="0">
                <a:latin typeface="Courier New" pitchFamily="49" charset="0"/>
              </a:rPr>
            </a:br>
            <a:endParaRPr lang="ru-RU" altLang="ru-RU" sz="1600" b="1" dirty="0">
              <a:latin typeface="Courier New" pitchFamily="49" charset="0"/>
            </a:endParaRPr>
          </a:p>
        </p:txBody>
      </p:sp>
      <p:sp>
        <p:nvSpPr>
          <p:cNvPr id="615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 условного перехода </a:t>
            </a:r>
            <a:r>
              <a:rPr lang="en-US" altLang="ru-RU" sz="2400" b="1" smtClean="0">
                <a:solidFill>
                  <a:schemeClr val="tx1"/>
                </a:solidFill>
              </a:rPr>
              <a:t>if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6158" name="Rectangle 18"/>
          <p:cNvSpPr>
            <a:spLocks noChangeArrowheads="1"/>
          </p:cNvSpPr>
          <p:nvPr/>
        </p:nvSpPr>
        <p:spPr bwMode="auto">
          <a:xfrm>
            <a:off x="4305300" y="3810000"/>
            <a:ext cx="4610100" cy="106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 smtClean="0"/>
              <a:t>Условие:</a:t>
            </a:r>
            <a:r>
              <a:rPr lang="ru-RU" altLang="ru-RU" sz="1800" b="1" dirty="0"/>
              <a:t/>
            </a:r>
            <a:br>
              <a:rPr lang="ru-RU" altLang="ru-RU" sz="1800" b="1" dirty="0"/>
            </a:br>
            <a:r>
              <a:rPr lang="ru-RU" altLang="ru-RU" sz="1800" b="1" dirty="0"/>
              <a:t>   - логическое (</a:t>
            </a:r>
            <a:r>
              <a:rPr lang="en-US" altLang="ru-RU" sz="1800" b="1" dirty="0"/>
              <a:t>true, false),</a:t>
            </a:r>
            <a:br>
              <a:rPr lang="en-US" altLang="ru-RU" sz="1800" b="1" dirty="0"/>
            </a:br>
            <a:r>
              <a:rPr lang="en-US" altLang="ru-RU" sz="1800" b="1" dirty="0"/>
              <a:t>   - </a:t>
            </a:r>
            <a:r>
              <a:rPr lang="ru-RU" altLang="ru-RU" sz="1800" b="1" dirty="0"/>
              <a:t>арифметическое (не 0 </a:t>
            </a:r>
            <a:r>
              <a:rPr lang="en-US" altLang="ru-RU" sz="1800" b="1" dirty="0" smtClean="0"/>
              <a:t>-&gt;</a:t>
            </a:r>
            <a:r>
              <a:rPr lang="ru-RU" altLang="ru-RU" sz="1800" b="1" dirty="0" smtClean="0"/>
              <a:t> </a:t>
            </a:r>
            <a:r>
              <a:rPr lang="en-US" altLang="ru-RU" sz="1800" b="1" dirty="0"/>
              <a:t>true, 0 </a:t>
            </a:r>
            <a:r>
              <a:rPr lang="en-US" altLang="ru-RU" sz="1800" b="1" dirty="0" smtClean="0"/>
              <a:t>-&gt; </a:t>
            </a:r>
            <a:r>
              <a:rPr lang="en-US" altLang="ru-RU" sz="1800" b="1" dirty="0"/>
              <a:t>false</a:t>
            </a:r>
            <a:r>
              <a:rPr lang="ru-RU" altLang="ru-RU" sz="1800" b="1" dirty="0"/>
              <a:t>)</a:t>
            </a:r>
            <a:r>
              <a:rPr lang="en-US" altLang="ru-RU" sz="1800" b="1" dirty="0"/>
              <a:t>                           </a:t>
            </a:r>
            <a:endParaRPr lang="ru-RU" altLang="ru-RU" sz="1800" b="1" dirty="0"/>
          </a:p>
        </p:txBody>
      </p:sp>
      <p:sp>
        <p:nvSpPr>
          <p:cNvPr id="6159" name="Line 19"/>
          <p:cNvSpPr>
            <a:spLocks noChangeShapeType="1"/>
          </p:cNvSpPr>
          <p:nvPr/>
        </p:nvSpPr>
        <p:spPr bwMode="auto">
          <a:xfrm flipH="1" flipV="1">
            <a:off x="3657600" y="4114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0" name="Line 20"/>
          <p:cNvSpPr>
            <a:spLocks noChangeShapeType="1"/>
          </p:cNvSpPr>
          <p:nvPr/>
        </p:nvSpPr>
        <p:spPr bwMode="auto">
          <a:xfrm flipH="1" flipV="1">
            <a:off x="3124200" y="4876800"/>
            <a:ext cx="2057400" cy="838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61" name="Rectangle 22"/>
          <p:cNvSpPr>
            <a:spLocks noChangeArrowheads="1"/>
          </p:cNvSpPr>
          <p:nvPr/>
        </p:nvSpPr>
        <p:spPr bwMode="auto">
          <a:xfrm>
            <a:off x="5220072" y="5638800"/>
            <a:ext cx="3695328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Блок </a:t>
            </a:r>
            <a:r>
              <a:rPr lang="ru-RU" altLang="ru-RU" sz="1800" b="1" dirty="0" smtClean="0"/>
              <a:t>выполняется если условие имеет значение «</a:t>
            </a:r>
            <a:r>
              <a:rPr lang="en-US" altLang="ru-RU" sz="1800" b="1" dirty="0"/>
              <a:t>true</a:t>
            </a:r>
            <a:r>
              <a:rPr lang="ru-RU" altLang="ru-RU" sz="1800" b="1" dirty="0"/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7172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5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115616" y="1295400"/>
            <a:ext cx="684076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Пример программы</a:t>
            </a:r>
            <a:endParaRPr lang="ru-RU" altLang="ru-RU" sz="1800" b="1" dirty="0">
              <a:latin typeface="Courier New" pitchFamily="49" charset="0"/>
            </a:endParaRP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1115616" y="1828800"/>
            <a:ext cx="6840760" cy="39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>
                <a:latin typeface="Courier New" pitchFamily="49" charset="0"/>
              </a:rPr>
              <a:t>bool a;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bool b;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...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bool c = false</a:t>
            </a:r>
            <a:r>
              <a:rPr lang="en-US" altLang="ru-RU" sz="1600" b="1" dirty="0" smtClean="0">
                <a:latin typeface="Courier New" pitchFamily="49" charset="0"/>
              </a:rPr>
              <a:t>;</a:t>
            </a:r>
            <a:endParaRPr lang="ru-RU" altLang="ru-RU" sz="1600" b="1" dirty="0" smtClean="0">
              <a:latin typeface="Courier New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if(a == true </a:t>
            </a:r>
            <a:r>
              <a:rPr lang="en-US" altLang="ru-RU" sz="1600" b="1" dirty="0" smtClean="0">
                <a:latin typeface="Courier New" pitchFamily="49" charset="0"/>
              </a:rPr>
              <a:t>&amp;&amp; </a:t>
            </a:r>
            <a:r>
              <a:rPr lang="en-US" altLang="ru-RU" sz="1600" b="1" dirty="0">
                <a:latin typeface="Courier New" pitchFamily="49" charset="0"/>
              </a:rPr>
              <a:t>b == false </a:t>
            </a:r>
            <a:r>
              <a:rPr lang="en-US" altLang="ru-RU" sz="1600" b="1" dirty="0" smtClean="0">
                <a:latin typeface="Courier New" pitchFamily="49" charset="0"/>
              </a:rPr>
              <a:t>|| b </a:t>
            </a:r>
            <a:r>
              <a:rPr lang="en-US" altLang="ru-RU" sz="1600" b="1" dirty="0">
                <a:latin typeface="Courier New" pitchFamily="49" charset="0"/>
              </a:rPr>
              <a:t>== </a:t>
            </a:r>
            <a:r>
              <a:rPr lang="en-US" altLang="ru-RU" sz="1600" b="1" dirty="0" smtClean="0">
                <a:latin typeface="Courier New" pitchFamily="49" charset="0"/>
              </a:rPr>
              <a:t>true &amp;&amp; </a:t>
            </a:r>
            <a:r>
              <a:rPr lang="en-US" altLang="ru-RU" sz="1600" b="1" dirty="0">
                <a:latin typeface="Courier New" pitchFamily="49" charset="0"/>
              </a:rPr>
              <a:t>a </a:t>
            </a:r>
            <a:r>
              <a:rPr lang="en-US" altLang="ru-RU" sz="1600" b="1" dirty="0" smtClean="0">
                <a:latin typeface="Courier New" pitchFamily="49" charset="0"/>
              </a:rPr>
              <a:t>== false</a:t>
            </a:r>
            <a:r>
              <a:rPr lang="en-US" altLang="ru-RU" sz="1600" b="1" dirty="0">
                <a:latin typeface="Courier New" pitchFamily="49" charset="0"/>
              </a:rPr>
              <a:t>)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c = true</a:t>
            </a:r>
            <a:r>
              <a:rPr lang="en-US" altLang="ru-RU" sz="1600" b="1" dirty="0" smtClean="0">
                <a:latin typeface="Courier New" pitchFamily="49" charset="0"/>
              </a:rPr>
              <a:t>;	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ru-RU" altLang="ru-RU" sz="1600" b="1" dirty="0" smtClean="0">
              <a:latin typeface="Courier New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ru-RU" sz="1600" b="1" dirty="0" smtClean="0">
                <a:solidFill>
                  <a:srgbClr val="FF0000"/>
                </a:solidFill>
                <a:latin typeface="Courier New" pitchFamily="49" charset="0"/>
              </a:rPr>
              <a:t>//</a:t>
            </a:r>
            <a:r>
              <a:rPr lang="ru-RU" altLang="ru-RU" sz="1600" b="1" dirty="0" smtClean="0">
                <a:solidFill>
                  <a:srgbClr val="FF0000"/>
                </a:solidFill>
                <a:latin typeface="Courier New" pitchFamily="49" charset="0"/>
              </a:rPr>
              <a:t>если в блоке </a:t>
            </a:r>
            <a:r>
              <a:rPr lang="en-US" altLang="ru-RU" sz="1600" b="1" dirty="0" smtClean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ru-RU" altLang="ru-RU" sz="1600" b="1" dirty="0" smtClean="0">
                <a:solidFill>
                  <a:srgbClr val="FF0000"/>
                </a:solidFill>
                <a:latin typeface="Courier New" pitchFamily="49" charset="0"/>
              </a:rPr>
              <a:t>одно выражение, то </a:t>
            </a:r>
            <a:r>
              <a:rPr lang="en-US" altLang="ru-RU" sz="1600" b="1" dirty="0" smtClean="0">
                <a:solidFill>
                  <a:srgbClr val="FF0000"/>
                </a:solidFill>
                <a:latin typeface="Courier New" pitchFamily="49" charset="0"/>
              </a:rPr>
              <a:t>{} </a:t>
            </a:r>
            <a:r>
              <a:rPr lang="ru-RU" altLang="ru-RU" sz="1600" b="1" dirty="0" smtClean="0">
                <a:solidFill>
                  <a:srgbClr val="FF0000"/>
                </a:solidFill>
                <a:latin typeface="Courier New" pitchFamily="49" charset="0"/>
              </a:rPr>
              <a:t>можно опустить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bool d = c</a:t>
            </a:r>
            <a:r>
              <a:rPr lang="en-US" altLang="ru-RU" sz="1600" b="1" dirty="0" smtClean="0">
                <a:latin typeface="Courier New" pitchFamily="49" charset="0"/>
              </a:rPr>
              <a:t>; </a:t>
            </a:r>
            <a:endParaRPr lang="ru-RU" altLang="ru-RU" sz="1600" b="1" dirty="0">
              <a:latin typeface="Courier New" pitchFamily="49" charset="0"/>
            </a:endParaRPr>
          </a:p>
        </p:txBody>
      </p:sp>
      <p:sp>
        <p:nvSpPr>
          <p:cNvPr id="7180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 условного перехода </a:t>
            </a:r>
            <a:r>
              <a:rPr lang="en-US" altLang="ru-RU" sz="2400" b="1" smtClean="0">
                <a:solidFill>
                  <a:schemeClr val="tx1"/>
                </a:solidFill>
              </a:rPr>
              <a:t>if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8196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6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905000" y="1295400"/>
            <a:ext cx="4971256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905000" y="1828800"/>
            <a:ext cx="4971256" cy="39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a;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b;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...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if(a &lt; b</a:t>
            </a:r>
            <a:r>
              <a:rPr lang="en-US" altLang="ru-RU" sz="1600" b="1" dirty="0" smtClean="0">
                <a:latin typeface="Courier New" pitchFamily="49" charset="0"/>
              </a:rPr>
              <a:t>)	 </a:t>
            </a:r>
            <a:endParaRPr lang="ru-RU" altLang="ru-RU" sz="1600" b="1" dirty="0" smtClean="0">
              <a:latin typeface="Courier New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>
                <a:latin typeface="Courier New" pitchFamily="49" charset="0"/>
              </a:rPr>
              <a:t>{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</a:t>
            </a: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c = a</a:t>
            </a:r>
            <a:r>
              <a:rPr lang="en-US" altLang="ru-RU" sz="1600" b="1" dirty="0" smtClean="0">
                <a:latin typeface="Courier New" pitchFamily="49" charset="0"/>
              </a:rPr>
              <a:t>; //</a:t>
            </a:r>
            <a:r>
              <a:rPr lang="ru-RU" altLang="ru-RU" sz="1600" b="1" dirty="0" smtClean="0">
                <a:latin typeface="Courier New" pitchFamily="49" charset="0"/>
              </a:rPr>
              <a:t>поменять значение</a:t>
            </a:r>
            <a:r>
              <a:rPr lang="en-US" altLang="ru-RU" sz="1600" b="1" dirty="0" smtClean="0">
                <a:latin typeface="Courier New" pitchFamily="49" charset="0"/>
              </a:rPr>
              <a:t> </a:t>
            </a:r>
            <a:r>
              <a:rPr lang="ru-RU" altLang="ru-RU" sz="1600" b="1" dirty="0" smtClean="0">
                <a:latin typeface="Courier New" pitchFamily="49" charset="0"/>
              </a:rPr>
              <a:t>а и </a:t>
            </a:r>
            <a:r>
              <a:rPr lang="en-US" altLang="ru-RU" sz="1600" b="1" dirty="0">
                <a:latin typeface="Courier New" pitchFamily="49" charset="0"/>
              </a:rPr>
              <a:t>b</a:t>
            </a:r>
            <a:r>
              <a:rPr lang="en-US" altLang="ru-RU" sz="1600" b="1" dirty="0" smtClean="0">
                <a:latin typeface="Courier New" pitchFamily="49" charset="0"/>
              </a:rPr>
              <a:t/>
            </a:r>
            <a:br>
              <a:rPr lang="en-US" altLang="ru-RU" sz="1600" b="1" dirty="0" smtClean="0">
                <a:latin typeface="Courier New" pitchFamily="49" charset="0"/>
              </a:rPr>
            </a:br>
            <a:r>
              <a:rPr lang="en-US" altLang="ru-RU" sz="1600" b="1" dirty="0" smtClean="0">
                <a:latin typeface="Courier New" pitchFamily="49" charset="0"/>
              </a:rPr>
              <a:t>   </a:t>
            </a:r>
            <a:r>
              <a:rPr lang="en-US" altLang="ru-RU" sz="1600" b="1" dirty="0">
                <a:latin typeface="Courier New" pitchFamily="49" charset="0"/>
              </a:rPr>
              <a:t>a = b;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b = c;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}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d = a;</a:t>
            </a:r>
            <a:endParaRPr lang="ru-RU" altLang="ru-RU" sz="1600" b="1" dirty="0">
              <a:latin typeface="Courier New" pitchFamily="49" charset="0"/>
            </a:endParaRPr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 условного перехода </a:t>
            </a:r>
            <a:r>
              <a:rPr lang="en-US" altLang="ru-RU" sz="2400" b="1" smtClean="0">
                <a:solidFill>
                  <a:schemeClr val="tx1"/>
                </a:solidFill>
              </a:rPr>
              <a:t>if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922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7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228600" y="1066800"/>
            <a:ext cx="86868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 dirty="0"/>
              <a:t>Оператор условного ветвления </a:t>
            </a:r>
            <a:r>
              <a:rPr lang="en-US" altLang="ru-RU" sz="1800" b="1" i="1" dirty="0"/>
              <a:t>if else </a:t>
            </a:r>
            <a:r>
              <a:rPr lang="ru-RU" altLang="ru-RU" sz="1800" i="1" dirty="0"/>
              <a:t>позволяет выполнять один из следующих за ним операторов или блоков кода. Сначала вычисляется </a:t>
            </a:r>
            <a:r>
              <a:rPr lang="ru-RU" altLang="ru-RU" sz="1800" i="1" dirty="0" smtClean="0"/>
              <a:t>условие </a:t>
            </a:r>
            <a:r>
              <a:rPr lang="ru-RU" altLang="ru-RU" sz="1800" i="1" dirty="0"/>
              <a:t>в скобках</a:t>
            </a:r>
            <a:r>
              <a:rPr lang="en-US" altLang="ru-RU" sz="1800" i="1" dirty="0"/>
              <a:t>. </a:t>
            </a:r>
            <a:r>
              <a:rPr lang="en-US" altLang="ru-RU" sz="1800" i="1" dirty="0" err="1"/>
              <a:t>Если</a:t>
            </a:r>
            <a:r>
              <a:rPr lang="en-US" altLang="ru-RU" sz="1800" i="1" dirty="0"/>
              <a:t> </a:t>
            </a:r>
            <a:r>
              <a:rPr lang="ru-RU" altLang="ru-RU" sz="1800" i="1" dirty="0" smtClean="0"/>
              <a:t>условие</a:t>
            </a:r>
            <a:r>
              <a:rPr lang="en-US" altLang="ru-RU" sz="1800" i="1" dirty="0" smtClean="0"/>
              <a:t> </a:t>
            </a:r>
            <a:r>
              <a:rPr lang="en-US" altLang="ru-RU" sz="1800" i="1" dirty="0" err="1"/>
              <a:t>истинно</a:t>
            </a:r>
            <a:r>
              <a:rPr lang="en-US" altLang="ru-RU" sz="1800" i="1" dirty="0"/>
              <a:t>, </a:t>
            </a:r>
            <a:r>
              <a:rPr lang="en-US" altLang="ru-RU" sz="1800" i="1" dirty="0" err="1"/>
              <a:t>то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выполняется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следующий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оператор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или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блок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кода</a:t>
            </a:r>
            <a:r>
              <a:rPr lang="en-US" altLang="ru-RU" sz="1800" i="1" dirty="0"/>
              <a:t>. </a:t>
            </a:r>
            <a:r>
              <a:rPr lang="en-US" altLang="ru-RU" sz="1800" i="1" dirty="0" err="1"/>
              <a:t>Если</a:t>
            </a:r>
            <a:r>
              <a:rPr lang="en-US" altLang="ru-RU" sz="1800" i="1" dirty="0"/>
              <a:t> </a:t>
            </a:r>
            <a:r>
              <a:rPr lang="ru-RU" altLang="ru-RU" sz="1800" i="1" dirty="0" smtClean="0"/>
              <a:t>условие</a:t>
            </a:r>
            <a:r>
              <a:rPr lang="en-US" altLang="ru-RU" sz="1800" i="1" dirty="0" smtClean="0"/>
              <a:t> </a:t>
            </a:r>
            <a:r>
              <a:rPr lang="en-US" altLang="ru-RU" sz="1800" i="1" dirty="0" err="1"/>
              <a:t>ложно</a:t>
            </a:r>
            <a:r>
              <a:rPr lang="en-US" altLang="ru-RU" sz="1800" i="1" dirty="0"/>
              <a:t>, </a:t>
            </a:r>
            <a:r>
              <a:rPr lang="en-US" altLang="ru-RU" sz="1800" i="1" dirty="0" err="1"/>
              <a:t>то</a:t>
            </a:r>
            <a:r>
              <a:rPr lang="en-US" altLang="ru-RU" sz="1800" i="1" dirty="0"/>
              <a:t> </a:t>
            </a:r>
            <a:r>
              <a:rPr lang="ru-RU" altLang="ru-RU" sz="1800" i="1" dirty="0"/>
              <a:t>выполняется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оператор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или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блок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кода</a:t>
            </a:r>
            <a:r>
              <a:rPr lang="en-US" altLang="ru-RU" sz="1800" i="1" dirty="0"/>
              <a:t>, </a:t>
            </a:r>
            <a:r>
              <a:rPr lang="en-US" altLang="ru-RU" sz="1800" i="1" dirty="0" err="1"/>
              <a:t>следующий</a:t>
            </a:r>
            <a:r>
              <a:rPr lang="en-US" altLang="ru-RU" sz="1800" i="1" dirty="0"/>
              <a:t> </a:t>
            </a:r>
            <a:r>
              <a:rPr lang="en-US" altLang="ru-RU" sz="1800" i="1" dirty="0" err="1"/>
              <a:t>за</a:t>
            </a:r>
            <a:r>
              <a:rPr lang="en-US" altLang="ru-RU" sz="1800" i="1" dirty="0"/>
              <a:t> </a:t>
            </a:r>
            <a:r>
              <a:rPr lang="en-US" altLang="ru-RU" sz="1800" b="1" i="1" dirty="0"/>
              <a:t>else</a:t>
            </a:r>
            <a:r>
              <a:rPr lang="en-US" altLang="ru-RU" sz="1800" i="1" dirty="0"/>
              <a:t>.</a:t>
            </a:r>
            <a:endParaRPr lang="ru-RU" altLang="ru-RU" sz="1800" i="1" dirty="0"/>
          </a:p>
        </p:txBody>
      </p:sp>
      <p:sp>
        <p:nvSpPr>
          <p:cNvPr id="9227" name="Rectangle 24"/>
          <p:cNvSpPr>
            <a:spLocks noChangeArrowheads="1"/>
          </p:cNvSpPr>
          <p:nvPr/>
        </p:nvSpPr>
        <p:spPr bwMode="auto">
          <a:xfrm>
            <a:off x="1905000" y="28956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Синтаксис оператора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9228" name="Rectangle 25"/>
          <p:cNvSpPr>
            <a:spLocks noChangeArrowheads="1"/>
          </p:cNvSpPr>
          <p:nvPr/>
        </p:nvSpPr>
        <p:spPr bwMode="auto">
          <a:xfrm>
            <a:off x="1905000" y="3429000"/>
            <a:ext cx="4800600" cy="2743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 smtClean="0">
                <a:latin typeface="Courier New" pitchFamily="49" charset="0"/>
              </a:rPr>
              <a:t>if(</a:t>
            </a:r>
            <a:r>
              <a:rPr lang="ru-RU" altLang="ru-RU" sz="1600" b="1" dirty="0" smtClean="0">
                <a:latin typeface="Courier New" pitchFamily="49" charset="0"/>
              </a:rPr>
              <a:t>условие</a:t>
            </a:r>
            <a:r>
              <a:rPr lang="en-US" altLang="ru-RU" sz="1600" b="1" dirty="0" smtClean="0">
                <a:latin typeface="Courier New" pitchFamily="49" charset="0"/>
              </a:rPr>
              <a:t>)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{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</a:t>
            </a:r>
            <a:r>
              <a:rPr lang="en-US" altLang="ru-RU" sz="1600" b="1" i="1" dirty="0" err="1">
                <a:latin typeface="Courier New" pitchFamily="49" charset="0"/>
              </a:rPr>
              <a:t>блок</a:t>
            </a:r>
            <a:r>
              <a:rPr lang="en-US" altLang="ru-RU" sz="1600" b="1" i="1" dirty="0">
                <a:latin typeface="Courier New" pitchFamily="49" charset="0"/>
              </a:rPr>
              <a:t> </a:t>
            </a:r>
            <a:r>
              <a:rPr lang="en-US" altLang="ru-RU" sz="1600" b="1" i="1" dirty="0" err="1">
                <a:latin typeface="Courier New" pitchFamily="49" charset="0"/>
              </a:rPr>
              <a:t>кода</a:t>
            </a:r>
            <a:r>
              <a:rPr lang="en-US" altLang="ru-RU" sz="1600" b="1" i="1" dirty="0">
                <a:latin typeface="Courier New" pitchFamily="49" charset="0"/>
              </a:rPr>
              <a:t> </a:t>
            </a: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}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else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{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</a:t>
            </a:r>
            <a:r>
              <a:rPr lang="en-US" altLang="ru-RU" sz="1600" b="1" i="1" dirty="0" err="1">
                <a:latin typeface="Courier New" pitchFamily="49" charset="0"/>
              </a:rPr>
              <a:t>блок</a:t>
            </a:r>
            <a:r>
              <a:rPr lang="en-US" altLang="ru-RU" sz="1600" b="1" i="1" dirty="0">
                <a:latin typeface="Courier New" pitchFamily="49" charset="0"/>
              </a:rPr>
              <a:t> </a:t>
            </a:r>
            <a:r>
              <a:rPr lang="en-US" altLang="ru-RU" sz="1600" b="1" i="1" dirty="0" err="1">
                <a:latin typeface="Courier New" pitchFamily="49" charset="0"/>
              </a:rPr>
              <a:t>кода</a:t>
            </a:r>
            <a:r>
              <a:rPr lang="en-US" altLang="ru-RU" sz="1600" b="1" dirty="0">
                <a:latin typeface="Courier New" pitchFamily="49" charset="0"/>
              </a:rPr>
              <a:t>   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}</a:t>
            </a:r>
            <a:endParaRPr lang="ru-RU" altLang="ru-RU" sz="1600" b="1" dirty="0">
              <a:latin typeface="Courier New" pitchFamily="49" charset="0"/>
            </a:endParaRPr>
          </a:p>
        </p:txBody>
      </p:sp>
      <p:sp>
        <p:nvSpPr>
          <p:cNvPr id="9229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 условного перехода </a:t>
            </a:r>
            <a:r>
              <a:rPr lang="en-US" altLang="ru-RU" sz="2400" b="1" smtClean="0">
                <a:solidFill>
                  <a:schemeClr val="tx1"/>
                </a:solidFill>
              </a:rPr>
              <a:t>if else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9230" name="Rectangle 27"/>
          <p:cNvSpPr>
            <a:spLocks noChangeArrowheads="1"/>
          </p:cNvSpPr>
          <p:nvPr/>
        </p:nvSpPr>
        <p:spPr bwMode="auto">
          <a:xfrm>
            <a:off x="4305300" y="3581400"/>
            <a:ext cx="4610100" cy="1066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 smtClean="0"/>
              <a:t>Условие:</a:t>
            </a:r>
            <a:r>
              <a:rPr lang="ru-RU" altLang="ru-RU" sz="1800" b="1" dirty="0"/>
              <a:t/>
            </a:r>
            <a:br>
              <a:rPr lang="ru-RU" altLang="ru-RU" sz="1800" b="1" dirty="0"/>
            </a:br>
            <a:r>
              <a:rPr lang="ru-RU" altLang="ru-RU" sz="1800" b="1" dirty="0"/>
              <a:t>   - логическое (</a:t>
            </a:r>
            <a:r>
              <a:rPr lang="en-US" altLang="ru-RU" sz="1800" b="1" dirty="0"/>
              <a:t>true, false),</a:t>
            </a:r>
            <a:br>
              <a:rPr lang="en-US" altLang="ru-RU" sz="1800" b="1" dirty="0"/>
            </a:br>
            <a:r>
              <a:rPr lang="en-US" altLang="ru-RU" sz="1800" b="1" dirty="0"/>
              <a:t>   - </a:t>
            </a:r>
            <a:r>
              <a:rPr lang="ru-RU" altLang="ru-RU" sz="1800" b="1" dirty="0"/>
              <a:t>арифметическое (не 0 </a:t>
            </a:r>
            <a:r>
              <a:rPr lang="en-US" altLang="ru-RU" sz="1800" b="1" dirty="0" smtClean="0"/>
              <a:t>-&gt;</a:t>
            </a:r>
            <a:r>
              <a:rPr lang="ru-RU" altLang="ru-RU" sz="1800" b="1" dirty="0" smtClean="0"/>
              <a:t> </a:t>
            </a:r>
            <a:r>
              <a:rPr lang="en-US" altLang="ru-RU" sz="1800" b="1" dirty="0"/>
              <a:t>true, 0 </a:t>
            </a:r>
            <a:r>
              <a:rPr lang="en-US" altLang="ru-RU" sz="1800" b="1" dirty="0" smtClean="0"/>
              <a:t>-&gt; </a:t>
            </a:r>
            <a:r>
              <a:rPr lang="en-US" altLang="ru-RU" sz="1800" b="1" dirty="0"/>
              <a:t>false</a:t>
            </a:r>
            <a:r>
              <a:rPr lang="ru-RU" altLang="ru-RU" sz="1800" b="1" dirty="0"/>
              <a:t>)</a:t>
            </a:r>
            <a:r>
              <a:rPr lang="en-US" altLang="ru-RU" sz="1800" b="1" dirty="0"/>
              <a:t>                           </a:t>
            </a:r>
            <a:endParaRPr lang="ru-RU" altLang="ru-RU" sz="1800" b="1" dirty="0"/>
          </a:p>
        </p:txBody>
      </p:sp>
      <p:sp>
        <p:nvSpPr>
          <p:cNvPr id="9231" name="Line 28"/>
          <p:cNvSpPr>
            <a:spLocks noChangeShapeType="1"/>
          </p:cNvSpPr>
          <p:nvPr/>
        </p:nvSpPr>
        <p:spPr bwMode="auto">
          <a:xfrm flipH="1" flipV="1">
            <a:off x="3657600" y="3810000"/>
            <a:ext cx="6096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32" name="Line 29"/>
          <p:cNvSpPr>
            <a:spLocks noChangeShapeType="1"/>
          </p:cNvSpPr>
          <p:nvPr/>
        </p:nvSpPr>
        <p:spPr bwMode="auto">
          <a:xfrm flipH="1" flipV="1">
            <a:off x="3581400" y="4495800"/>
            <a:ext cx="1752600" cy="685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33" name="Rectangle 30"/>
          <p:cNvSpPr>
            <a:spLocks noChangeArrowheads="1"/>
          </p:cNvSpPr>
          <p:nvPr/>
        </p:nvSpPr>
        <p:spPr bwMode="auto">
          <a:xfrm>
            <a:off x="5410200" y="4953000"/>
            <a:ext cx="34671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Блок </a:t>
            </a:r>
            <a:r>
              <a:rPr lang="ru-RU" altLang="ru-RU" sz="1800" b="1" dirty="0" smtClean="0"/>
              <a:t>выполняется если условие равно «</a:t>
            </a:r>
            <a:r>
              <a:rPr lang="en-US" altLang="ru-RU" sz="1800" b="1" dirty="0"/>
              <a:t>true</a:t>
            </a:r>
            <a:r>
              <a:rPr lang="ru-RU" altLang="ru-RU" sz="1800" b="1" dirty="0"/>
              <a:t>»</a:t>
            </a:r>
          </a:p>
        </p:txBody>
      </p:sp>
      <p:sp>
        <p:nvSpPr>
          <p:cNvPr id="9234" name="Line 31"/>
          <p:cNvSpPr>
            <a:spLocks noChangeShapeType="1"/>
          </p:cNvSpPr>
          <p:nvPr/>
        </p:nvSpPr>
        <p:spPr bwMode="auto">
          <a:xfrm flipH="1" flipV="1">
            <a:off x="3581400" y="5715000"/>
            <a:ext cx="17526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35" name="Rectangle 32"/>
          <p:cNvSpPr>
            <a:spLocks noChangeArrowheads="1"/>
          </p:cNvSpPr>
          <p:nvPr/>
        </p:nvSpPr>
        <p:spPr bwMode="auto">
          <a:xfrm>
            <a:off x="5410200" y="5715000"/>
            <a:ext cx="35052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Блок </a:t>
            </a:r>
            <a:r>
              <a:rPr lang="ru-RU" altLang="ru-RU" sz="1800" b="1" dirty="0" smtClean="0"/>
              <a:t>выполняется если условие равно «</a:t>
            </a:r>
            <a:r>
              <a:rPr lang="en-US" altLang="ru-RU" sz="1800" b="1" dirty="0"/>
              <a:t>false</a:t>
            </a:r>
            <a:r>
              <a:rPr lang="ru-RU" altLang="ru-RU" sz="1800" b="1" dirty="0"/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0244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8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0250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 условного перехода </a:t>
            </a:r>
            <a:r>
              <a:rPr lang="en-US" altLang="ru-RU" sz="2400" b="1" smtClean="0">
                <a:solidFill>
                  <a:schemeClr val="tx1"/>
                </a:solidFill>
              </a:rPr>
              <a:t>if else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10251" name="Rectangle 20"/>
          <p:cNvSpPr>
            <a:spLocks noChangeArrowheads="1"/>
          </p:cNvSpPr>
          <p:nvPr/>
        </p:nvSpPr>
        <p:spPr bwMode="auto">
          <a:xfrm>
            <a:off x="1547664" y="1447800"/>
            <a:ext cx="6336704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0252" name="Rectangle 21"/>
          <p:cNvSpPr>
            <a:spLocks noChangeArrowheads="1"/>
          </p:cNvSpPr>
          <p:nvPr/>
        </p:nvSpPr>
        <p:spPr bwMode="auto">
          <a:xfrm>
            <a:off x="1547664" y="1981200"/>
            <a:ext cx="6336704" cy="39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a;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b;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...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c;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if(a &gt;= b)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c = a;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else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>
                <a:latin typeface="Courier New" pitchFamily="49" charset="0"/>
              </a:rPr>
              <a:t>   c = b;</a:t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smtClean="0">
                <a:solidFill>
                  <a:srgbClr val="FF0000"/>
                </a:solidFill>
                <a:latin typeface="Courier New" pitchFamily="49" charset="0"/>
              </a:rPr>
              <a:t>//</a:t>
            </a:r>
            <a:r>
              <a:rPr lang="ru-RU" altLang="ru-RU" sz="1600" b="1" dirty="0" smtClean="0">
                <a:solidFill>
                  <a:srgbClr val="FF0000"/>
                </a:solidFill>
                <a:latin typeface="Courier New" pitchFamily="49" charset="0"/>
              </a:rPr>
              <a:t>для одного выражения в блоках, </a:t>
            </a:r>
            <a:r>
              <a:rPr lang="en-US" altLang="ru-RU" sz="1600" b="1" dirty="0" smtClean="0">
                <a:solidFill>
                  <a:srgbClr val="FF0000"/>
                </a:solidFill>
                <a:latin typeface="Courier New" pitchFamily="49" charset="0"/>
              </a:rPr>
              <a:t>{} </a:t>
            </a:r>
            <a:r>
              <a:rPr lang="ru-RU" altLang="ru-RU" sz="1600" b="1" dirty="0" smtClean="0">
                <a:solidFill>
                  <a:srgbClr val="FF0000"/>
                </a:solidFill>
                <a:latin typeface="Courier New" pitchFamily="49" charset="0"/>
              </a:rPr>
              <a:t>можно опустить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 dirty="0">
                <a:latin typeface="Courier New" pitchFamily="49" charset="0"/>
              </a:rPr>
              <a:t/>
            </a:r>
            <a:br>
              <a:rPr lang="en-US" altLang="ru-RU" sz="1600" b="1" dirty="0">
                <a:latin typeface="Courier New" pitchFamily="49" charset="0"/>
              </a:rPr>
            </a:br>
            <a:r>
              <a:rPr lang="en-US" altLang="ru-RU" sz="1600" b="1" dirty="0" err="1">
                <a:latin typeface="Courier New" pitchFamily="49" charset="0"/>
              </a:rPr>
              <a:t>int</a:t>
            </a:r>
            <a:r>
              <a:rPr lang="en-US" altLang="ru-RU" sz="1600" b="1" dirty="0">
                <a:latin typeface="Courier New" pitchFamily="49" charset="0"/>
              </a:rPr>
              <a:t> d = c;</a:t>
            </a:r>
            <a:endParaRPr lang="ru-RU" alt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1268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 dirty="0"/>
              <a:t>Тема </a:t>
            </a:r>
            <a:r>
              <a:rPr lang="en-US" altLang="ru-RU" sz="1200" i="1" dirty="0" smtClean="0"/>
              <a:t>4</a:t>
            </a:r>
            <a:r>
              <a:rPr lang="ru-RU" altLang="ru-RU" sz="1200" i="1" dirty="0" smtClean="0"/>
              <a:t>. </a:t>
            </a:r>
            <a:r>
              <a:rPr lang="ru-RU" altLang="ru-RU" sz="1200" i="1" dirty="0"/>
              <a:t>Управление программным потоком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9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Оператор условного перехода </a:t>
            </a:r>
            <a:r>
              <a:rPr lang="en-US" altLang="ru-RU" sz="2400" b="1" smtClean="0">
                <a:solidFill>
                  <a:schemeClr val="tx1"/>
                </a:solidFill>
              </a:rPr>
              <a:t>if else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057400" y="14478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2057400" y="1981200"/>
            <a:ext cx="4800600" cy="434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0"/>
              </a:rPr>
              <a:t>int a;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int b;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...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if(a &gt;= b)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{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a /= 2;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b *= 2;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}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else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{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a *= 2;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   b /= 2;</a:t>
            </a:r>
            <a:br>
              <a:rPr lang="en-US" altLang="ru-RU" sz="1600" b="1">
                <a:latin typeface="Courier New" pitchFamily="49" charset="0"/>
              </a:rPr>
            </a:br>
            <a:r>
              <a:rPr lang="en-US" altLang="ru-RU" sz="1600" b="1">
                <a:latin typeface="Courier New" pitchFamily="49" charset="0"/>
              </a:rPr>
              <a:t>}</a:t>
            </a:r>
            <a:endParaRPr lang="ru-RU" altLang="ru-RU" sz="16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919</Words>
  <Application>Microsoft Office PowerPoint</Application>
  <PresentationFormat>Экран (4:3)</PresentationFormat>
  <Paragraphs>190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Thème Office</vt:lpstr>
      <vt:lpstr>Тема 4. Управление программным потоком</vt:lpstr>
      <vt:lpstr>Операторы управления выполнением программы</vt:lpstr>
      <vt:lpstr>Оператор безусловного перехода goto</vt:lpstr>
      <vt:lpstr>Оператор условного перехода if</vt:lpstr>
      <vt:lpstr>Оператор условного перехода if</vt:lpstr>
      <vt:lpstr>Оператор условного перехода if</vt:lpstr>
      <vt:lpstr>Оператор условного перехода if else</vt:lpstr>
      <vt:lpstr>Оператор условного перехода if else</vt:lpstr>
      <vt:lpstr>Оператор условного перехода if else</vt:lpstr>
      <vt:lpstr>Вложение if else</vt:lpstr>
      <vt:lpstr>Вложение if else</vt:lpstr>
      <vt:lpstr>Оператор условного перехода switch</vt:lpstr>
      <vt:lpstr>Оператор условного перехода switch</vt:lpstr>
      <vt:lpstr>Цикл while</vt:lpstr>
      <vt:lpstr>Цикл while</vt:lpstr>
      <vt:lpstr>Цикл do-while</vt:lpstr>
      <vt:lpstr>Цикл do-while</vt:lpstr>
      <vt:lpstr>Цикл for</vt:lpstr>
      <vt:lpstr>Цикл for</vt:lpstr>
      <vt:lpstr>Цикл for</vt:lpstr>
      <vt:lpstr>Оператор continue</vt:lpstr>
      <vt:lpstr>Оператор break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Fedor</dc:creator>
  <cp:lastModifiedBy>Fedor</cp:lastModifiedBy>
  <cp:revision>104</cp:revision>
  <cp:lastPrinted>2007-09-03T10:33:52Z</cp:lastPrinted>
  <dcterms:created xsi:type="dcterms:W3CDTF">1601-01-01T00:00:00Z</dcterms:created>
  <dcterms:modified xsi:type="dcterms:W3CDTF">2019-02-27T10:35:24Z</dcterms:modified>
</cp:coreProperties>
</file>