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9" r:id="rId5"/>
    <p:sldId id="267" r:id="rId6"/>
    <p:sldId id="268" r:id="rId7"/>
    <p:sldId id="263" r:id="rId8"/>
    <p:sldId id="257" r:id="rId9"/>
    <p:sldId id="258" r:id="rId10"/>
    <p:sldId id="270" r:id="rId11"/>
    <p:sldId id="259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1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04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4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0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14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33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7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7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BCE0-71E2-4E21-BEED-06F18A2E501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D0C2-865A-423C-9FBF-3A1039B75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3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3076" name="Picture 3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0" y="6573838"/>
            <a:ext cx="8153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ru-RU" altLang="ru-RU" sz="1200" i="1" dirty="0" smtClean="0"/>
              <a:t>1. </a:t>
            </a:r>
            <a:r>
              <a:rPr lang="ru-RU" altLang="ru-RU" sz="1200" dirty="0" smtClean="0"/>
              <a:t>Разработка п</a:t>
            </a:r>
            <a:r>
              <a:rPr lang="ru-RU" altLang="ru-RU" sz="1200" dirty="0" smtClean="0">
                <a:solidFill>
                  <a:schemeClr val="tx1"/>
                </a:solidFill>
              </a:rPr>
              <a:t>рограммного </a:t>
            </a:r>
            <a:r>
              <a:rPr lang="ru-RU" altLang="ru-RU" sz="1200" dirty="0" smtClean="0"/>
              <a:t>обеспечения</a:t>
            </a:r>
            <a:endParaRPr lang="ru-RU" altLang="ru-RU" sz="1200" i="1" dirty="0"/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</a:p>
        </p:txBody>
      </p:sp>
      <p:sp>
        <p:nvSpPr>
          <p:cNvPr id="3080" name="Line 12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8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04800" y="2667000"/>
            <a:ext cx="8382000" cy="990600"/>
          </a:xfrm>
          <a:noFill/>
        </p:spPr>
        <p:txBody>
          <a:bodyPr anchor="ctr">
            <a:normAutofit fontScale="90000"/>
          </a:bodyPr>
          <a:lstStyle/>
          <a:p>
            <a:r>
              <a:rPr lang="ru-RU" altLang="ru-RU" sz="4000" b="1" dirty="0" smtClean="0">
                <a:solidFill>
                  <a:schemeClr val="tx1"/>
                </a:solidFill>
              </a:rPr>
              <a:t>Тема </a:t>
            </a:r>
            <a:r>
              <a:rPr lang="en-US" altLang="ru-RU" sz="4000" b="1" dirty="0" smtClean="0">
                <a:solidFill>
                  <a:schemeClr val="tx1"/>
                </a:solidFill>
              </a:rPr>
              <a:t>1</a:t>
            </a:r>
            <a:r>
              <a:rPr lang="ru-RU" altLang="ru-RU" sz="4000" b="1" dirty="0" smtClean="0">
                <a:solidFill>
                  <a:schemeClr val="tx1"/>
                </a:solidFill>
              </a:rPr>
              <a:t>. </a:t>
            </a:r>
            <a:r>
              <a:rPr lang="ru-RU" altLang="ru-RU" sz="4000" b="1" dirty="0" smtClean="0"/>
              <a:t>Разработка п</a:t>
            </a:r>
            <a:r>
              <a:rPr lang="ru-RU" altLang="ru-RU" sz="4000" b="1" dirty="0" smtClean="0">
                <a:solidFill>
                  <a:schemeClr val="tx1"/>
                </a:solidFill>
              </a:rPr>
              <a:t>рограммного </a:t>
            </a:r>
            <a:br>
              <a:rPr lang="ru-RU" altLang="ru-RU" sz="4000" b="1" dirty="0" smtClean="0">
                <a:solidFill>
                  <a:schemeClr val="tx1"/>
                </a:solidFill>
              </a:rPr>
            </a:br>
            <a:r>
              <a:rPr lang="ru-RU" altLang="ru-RU" sz="4000" b="1" dirty="0" smtClean="0"/>
              <a:t>обеспечения</a:t>
            </a:r>
            <a:endParaRPr lang="ru-RU" altLang="ru-RU" sz="4000" b="1" dirty="0" smtClean="0">
              <a:solidFill>
                <a:schemeClr val="tx1"/>
              </a:solidFill>
            </a:endParaRPr>
          </a:p>
        </p:txBody>
      </p:sp>
      <p:sp>
        <p:nvSpPr>
          <p:cNvPr id="3082" name="Text Box 20"/>
          <p:cNvSpPr txBox="1">
            <a:spLocks noChangeArrowheads="1"/>
          </p:cNvSpPr>
          <p:nvPr/>
        </p:nvSpPr>
        <p:spPr bwMode="auto">
          <a:xfrm>
            <a:off x="0" y="6564313"/>
            <a:ext cx="1371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</a:t>
            </a:r>
            <a:r>
              <a:rPr lang="ru-RU" altLang="ru-RU" sz="1200" i="1" dirty="0"/>
              <a:t>В.</a:t>
            </a:r>
            <a:endParaRPr lang="ru-RU" altLang="ru-RU" sz="1200" dirty="0"/>
          </a:p>
        </p:txBody>
      </p:sp>
    </p:spTree>
    <p:extLst>
      <p:ext uri="{BB962C8B-B14F-4D97-AF65-F5344CB8AC3E}">
        <p14:creationId xmlns:p14="http://schemas.microsoft.com/office/powerpoint/2010/main" val="16075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23520" y="2678106"/>
            <a:ext cx="2183160" cy="2779713"/>
            <a:chOff x="288" y="1152"/>
            <a:chExt cx="1104" cy="1751"/>
          </a:xfrm>
        </p:grpSpPr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288" y="1152"/>
              <a:ext cx="1104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2000" b="1">
                <a:latin typeface="Courier New" pitchFamily="49" charset="-52"/>
              </a:endParaRPr>
            </a:p>
          </p:txBody>
        </p:sp>
        <p:sp>
          <p:nvSpPr>
            <p:cNvPr id="7" name="Text Box 46"/>
            <p:cNvSpPr txBox="1">
              <a:spLocks noChangeArrowheads="1"/>
            </p:cNvSpPr>
            <p:nvPr/>
          </p:nvSpPr>
          <p:spPr bwMode="auto">
            <a:xfrm>
              <a:off x="336" y="2496"/>
              <a:ext cx="105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800" dirty="0" err="1"/>
                <a:t>Бьёрн</a:t>
              </a:r>
              <a:r>
                <a:rPr lang="ru-RU" altLang="ru-RU" sz="1800" dirty="0"/>
                <a:t> Страуструп </a:t>
              </a:r>
              <a:endParaRPr lang="ru-RU" altLang="ru-RU" sz="1800" dirty="0"/>
            </a:p>
          </p:txBody>
        </p:sp>
      </p:grpSp>
      <p:pic>
        <p:nvPicPr>
          <p:cNvPr id="10" name="Picture 2" descr="ÐÐ°ÑÑÐ¸Ð½ÐºÐ¸ Ð¿Ð¾ Ð·Ð°Ð¿ÑÐ¾ÑÑ Ð±ÑÐµÑÐ½ ÑÑÑÐ°ÑÑÑÑÑÐ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4" y="2924943"/>
            <a:ext cx="1680892" cy="18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322531" y="990600"/>
            <a:ext cx="8424936" cy="12016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i="1" dirty="0"/>
              <a:t>Язык </a:t>
            </a:r>
            <a:r>
              <a:rPr lang="ru-RU" altLang="ru-RU" sz="1800" i="1" dirty="0" smtClean="0"/>
              <a:t>С</a:t>
            </a:r>
            <a:r>
              <a:rPr lang="ru-RU" altLang="ru-RU" sz="1800" i="1" dirty="0"/>
              <a:t>++ -  компилируемый, статически типизированный язык программирования общего </a:t>
            </a:r>
            <a:r>
              <a:rPr lang="ru-RU" altLang="ru-RU" sz="1800" i="1" dirty="0" smtClean="0"/>
              <a:t>назначения, разработанный в 80-х годах</a:t>
            </a:r>
            <a:r>
              <a:rPr lang="ru-RU" altLang="ru-RU" sz="1800" i="1" dirty="0"/>
              <a:t>. Синтаксис C++ унаследован от языка C. Одним из принципов разработки было сохранение совместимости с C. Тем не менее, C++ не является в строгом смысле надмножеством C</a:t>
            </a:r>
            <a:endParaRPr lang="ru-RU" altLang="ru-RU" sz="1800" i="1" dirty="0">
              <a:latin typeface="Courier New" pitchFamily="49" charset="-52"/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3995936" y="2438400"/>
            <a:ext cx="4919464" cy="48654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Особенности языка </a:t>
            </a:r>
            <a:r>
              <a:rPr lang="ru-RU" altLang="ru-RU" sz="1800" b="1" dirty="0" smtClean="0"/>
              <a:t>С++</a:t>
            </a:r>
            <a:endParaRPr lang="ru-RU" altLang="ru-RU" sz="1800" b="1" dirty="0">
              <a:latin typeface="Courier New" pitchFamily="49" charset="-52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3995936" y="2924944"/>
            <a:ext cx="4919464" cy="2267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/>
              <a:t>Поддерживает </a:t>
            </a:r>
            <a:r>
              <a:rPr lang="ru-RU" altLang="ru-RU" sz="1800" dirty="0" smtClean="0"/>
              <a:t>парадигмы программирования</a:t>
            </a:r>
            <a:r>
              <a:rPr lang="en-US" altLang="ru-RU" sz="1800" dirty="0" smtClean="0"/>
              <a:t>:</a:t>
            </a:r>
            <a:endParaRPr lang="ru-RU" altLang="ru-RU" sz="1800" dirty="0" smtClean="0"/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процедурное </a:t>
            </a:r>
            <a:r>
              <a:rPr lang="ru-RU" altLang="ru-RU" sz="1800" dirty="0"/>
              <a:t>программирование, </a:t>
            </a:r>
            <a:endParaRPr lang="ru-RU" altLang="ru-RU" sz="1800" dirty="0" smtClean="0"/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объектно-ориентированное </a:t>
            </a:r>
            <a:r>
              <a:rPr lang="ru-RU" altLang="ru-RU" sz="1800" dirty="0"/>
              <a:t>программирование, </a:t>
            </a:r>
            <a:endParaRPr lang="ru-RU" altLang="ru-RU" sz="1800" dirty="0" smtClean="0"/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обобщённое </a:t>
            </a:r>
            <a:r>
              <a:rPr lang="ru-RU" altLang="ru-RU" sz="1800" dirty="0"/>
              <a:t>программирование</a:t>
            </a:r>
            <a:r>
              <a:rPr lang="ru-RU" altLang="ru-RU" sz="1800" dirty="0" smtClean="0"/>
              <a:t>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sz="1800" dirty="0"/>
              <a:t>Язык имеет богатую стандартную </a:t>
            </a:r>
            <a:r>
              <a:rPr lang="ru-RU" sz="1800" dirty="0" smtClean="0"/>
              <a:t>библиотеку.</a:t>
            </a:r>
            <a:r>
              <a:rPr lang="ru-RU" altLang="ru-RU" sz="1800" dirty="0" smtClean="0"/>
              <a:t> </a:t>
            </a:r>
            <a:endParaRPr lang="ru-RU" altLang="ru-RU" sz="1800" dirty="0"/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107504" y="5587272"/>
            <a:ext cx="8941246" cy="8793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Лишь в 1998 году был ратифицирован </a:t>
            </a:r>
            <a:r>
              <a:rPr lang="ru-RU" altLang="ru-RU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международный 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языка C</a:t>
            </a:r>
            <a:r>
              <a:rPr lang="ru-RU" altLang="ru-RU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ru-RU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б</a:t>
            </a:r>
            <a:r>
              <a:rPr lang="ru-RU" altLang="ru-RU" sz="1800" i="1" dirty="0" smtClean="0"/>
              <a:t>ыли </a:t>
            </a:r>
            <a:r>
              <a:rPr lang="ru-RU" altLang="ru-RU" sz="1800" i="1" dirty="0"/>
              <a:t>приняты стандарты </a:t>
            </a:r>
            <a:r>
              <a:rPr lang="ru-RU" altLang="ru-RU" sz="1800" i="1" dirty="0" smtClean="0"/>
              <a:t>С11++, С14++, С17++.</a:t>
            </a:r>
            <a:endParaRPr lang="ru-RU" altLang="ru-RU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/>
        </p:nvSpPr>
        <p:spPr>
          <a:xfrm>
            <a:off x="322531" y="476672"/>
            <a:ext cx="838200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400" b="1" dirty="0" smtClean="0"/>
              <a:t>Язык программирования С++</a:t>
            </a:r>
            <a:endParaRPr lang="ru-RU" altLang="ru-RU" sz="2400" b="1" dirty="0" smtClean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8" name="Picture 4" descr="D:\DFSA\icon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 dirty="0"/>
              <a:t>Информационные технологии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2. Программирование. Языки программирования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10</a:t>
            </a:r>
            <a:endParaRPr lang="ru-RU" altLang="ru-RU" sz="12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65158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536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 dirty="0"/>
              <a:t>Информационные технологии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2. Программирование. Языки программирования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11</a:t>
            </a:r>
            <a:endParaRPr lang="ru-RU" altLang="ru-RU" sz="1200" dirty="0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dirty="0" smtClean="0">
                <a:solidFill>
                  <a:schemeClr val="tx1"/>
                </a:solidFill>
              </a:rPr>
              <a:t>Создание программ на языке </a:t>
            </a:r>
            <a:r>
              <a:rPr lang="ru-RU" altLang="ru-RU" sz="2400" b="1" dirty="0" smtClean="0">
                <a:solidFill>
                  <a:schemeClr val="tx1"/>
                </a:solidFill>
              </a:rPr>
              <a:t>С</a:t>
            </a:r>
            <a:r>
              <a:rPr lang="en-US" altLang="ru-RU" sz="2400" b="1" dirty="0" smtClean="0">
                <a:solidFill>
                  <a:schemeClr val="tx1"/>
                </a:solidFill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</a:rPr>
              <a:t>и С++</a:t>
            </a:r>
            <a:endParaRPr lang="ru-RU" altLang="ru-RU" sz="2400" b="1" dirty="0" smtClean="0">
              <a:solidFill>
                <a:schemeClr val="tx1"/>
              </a:solidFill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609600" y="1600200"/>
            <a:ext cx="2133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Концептуальный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дизайн</a:t>
            </a: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1143000" y="2590800"/>
            <a:ext cx="2133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Кодирование</a:t>
            </a:r>
          </a:p>
        </p:txBody>
      </p:sp>
      <p:sp>
        <p:nvSpPr>
          <p:cNvPr id="15373" name="Rectangle 16"/>
          <p:cNvSpPr>
            <a:spLocks noChangeArrowheads="1"/>
          </p:cNvSpPr>
          <p:nvPr/>
        </p:nvSpPr>
        <p:spPr bwMode="auto">
          <a:xfrm>
            <a:off x="1752600" y="3581400"/>
            <a:ext cx="2133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Компиляция</a:t>
            </a: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2438400" y="4572000"/>
            <a:ext cx="2133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Построение</a:t>
            </a: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276600" y="5562600"/>
            <a:ext cx="2133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Отладка</a:t>
            </a:r>
          </a:p>
        </p:txBody>
      </p:sp>
      <p:sp>
        <p:nvSpPr>
          <p:cNvPr id="15376" name="AutoShape 19"/>
          <p:cNvSpPr>
            <a:spLocks/>
          </p:cNvSpPr>
          <p:nvPr/>
        </p:nvSpPr>
        <p:spPr bwMode="auto">
          <a:xfrm>
            <a:off x="4572000" y="1166813"/>
            <a:ext cx="3124200" cy="590550"/>
          </a:xfrm>
          <a:prstGeom prst="borderCallout2">
            <a:avLst>
              <a:gd name="adj1" fmla="val 19356"/>
              <a:gd name="adj2" fmla="val -2440"/>
              <a:gd name="adj3" fmla="val 19356"/>
              <a:gd name="adj4" fmla="val -31403"/>
              <a:gd name="adj5" fmla="val 112903"/>
              <a:gd name="adj6" fmla="val -6158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600"/>
              <a:t>Разработка структур данных,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/>
              <a:t>определение состава функций</a:t>
            </a:r>
          </a:p>
        </p:txBody>
      </p:sp>
      <p:sp>
        <p:nvSpPr>
          <p:cNvPr id="15377" name="AutoShape 20"/>
          <p:cNvSpPr>
            <a:spLocks/>
          </p:cNvSpPr>
          <p:nvPr/>
        </p:nvSpPr>
        <p:spPr bwMode="auto">
          <a:xfrm>
            <a:off x="5181600" y="2438400"/>
            <a:ext cx="2971800" cy="590550"/>
          </a:xfrm>
          <a:prstGeom prst="borderCallout2">
            <a:avLst>
              <a:gd name="adj1" fmla="val 19356"/>
              <a:gd name="adj2" fmla="val -2565"/>
              <a:gd name="adj3" fmla="val 19356"/>
              <a:gd name="adj4" fmla="val -58014"/>
              <a:gd name="adj5" fmla="val 77153"/>
              <a:gd name="adj6" fmla="val -673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600"/>
              <a:t>Написание программного кода для функций</a:t>
            </a:r>
          </a:p>
        </p:txBody>
      </p:sp>
      <p:sp>
        <p:nvSpPr>
          <p:cNvPr id="15378" name="AutoShape 21"/>
          <p:cNvSpPr>
            <a:spLocks/>
          </p:cNvSpPr>
          <p:nvPr/>
        </p:nvSpPr>
        <p:spPr bwMode="auto">
          <a:xfrm>
            <a:off x="5638800" y="3429000"/>
            <a:ext cx="2971800" cy="835025"/>
          </a:xfrm>
          <a:prstGeom prst="borderCallout2">
            <a:avLst>
              <a:gd name="adj1" fmla="val 13690"/>
              <a:gd name="adj2" fmla="val -2565"/>
              <a:gd name="adj3" fmla="val 13690"/>
              <a:gd name="adj4" fmla="val -53417"/>
              <a:gd name="adj5" fmla="val 50569"/>
              <a:gd name="adj6" fmla="val -6186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600"/>
              <a:t>Трансляция кода с языка программирования в объектный код</a:t>
            </a:r>
          </a:p>
        </p:txBody>
      </p:sp>
      <p:sp>
        <p:nvSpPr>
          <p:cNvPr id="15379" name="AutoShape 22"/>
          <p:cNvSpPr>
            <a:spLocks/>
          </p:cNvSpPr>
          <p:nvPr/>
        </p:nvSpPr>
        <p:spPr bwMode="auto">
          <a:xfrm>
            <a:off x="5943600" y="4562475"/>
            <a:ext cx="2743200" cy="590550"/>
          </a:xfrm>
          <a:prstGeom prst="borderCallout2">
            <a:avLst>
              <a:gd name="adj1" fmla="val 19356"/>
              <a:gd name="adj2" fmla="val -2778"/>
              <a:gd name="adj3" fmla="val 19356"/>
              <a:gd name="adj4" fmla="val -43000"/>
              <a:gd name="adj5" fmla="val 38171"/>
              <a:gd name="adj6" fmla="val -5590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600"/>
              <a:t>«Сборка» приложения в исполняемый файл</a:t>
            </a:r>
          </a:p>
        </p:txBody>
      </p:sp>
      <p:sp>
        <p:nvSpPr>
          <p:cNvPr id="15380" name="AutoShape 23"/>
          <p:cNvSpPr>
            <a:spLocks/>
          </p:cNvSpPr>
          <p:nvPr/>
        </p:nvSpPr>
        <p:spPr bwMode="auto">
          <a:xfrm>
            <a:off x="5791200" y="5646738"/>
            <a:ext cx="2971800" cy="346075"/>
          </a:xfrm>
          <a:prstGeom prst="borderCallout2">
            <a:avLst>
              <a:gd name="adj1" fmla="val 33028"/>
              <a:gd name="adj2" fmla="val -2565"/>
              <a:gd name="adj3" fmla="val 33028"/>
              <a:gd name="adj4" fmla="val -10097"/>
              <a:gd name="adj5" fmla="val 67889"/>
              <a:gd name="adj6" fmla="val -1794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600"/>
              <a:t>Тестирование приложения</a:t>
            </a:r>
          </a:p>
        </p:txBody>
      </p:sp>
      <p:sp>
        <p:nvSpPr>
          <p:cNvPr id="15381" name="AutoShape 24"/>
          <p:cNvSpPr>
            <a:spLocks noChangeArrowheads="1"/>
          </p:cNvSpPr>
          <p:nvPr/>
        </p:nvSpPr>
        <p:spPr bwMode="auto">
          <a:xfrm>
            <a:off x="152400" y="4572000"/>
            <a:ext cx="1752600" cy="609600"/>
          </a:xfrm>
          <a:prstGeom prst="flowChartPredefined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Библиотеки</a:t>
            </a:r>
          </a:p>
        </p:txBody>
      </p:sp>
      <p:sp>
        <p:nvSpPr>
          <p:cNvPr id="15382" name="AutoShape 25"/>
          <p:cNvSpPr>
            <a:spLocks noChangeArrowheads="1"/>
          </p:cNvSpPr>
          <p:nvPr/>
        </p:nvSpPr>
        <p:spPr bwMode="auto">
          <a:xfrm>
            <a:off x="3048000" y="16764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.h</a:t>
            </a:r>
          </a:p>
        </p:txBody>
      </p:sp>
      <p:sp>
        <p:nvSpPr>
          <p:cNvPr id="15383" name="AutoShape 26"/>
          <p:cNvSpPr>
            <a:spLocks noChangeArrowheads="1"/>
          </p:cNvSpPr>
          <p:nvPr/>
        </p:nvSpPr>
        <p:spPr bwMode="auto">
          <a:xfrm>
            <a:off x="2971800" y="17526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.h</a:t>
            </a:r>
          </a:p>
        </p:txBody>
      </p:sp>
      <p:sp>
        <p:nvSpPr>
          <p:cNvPr id="15384" name="AutoShape 27"/>
          <p:cNvSpPr>
            <a:spLocks noChangeArrowheads="1"/>
          </p:cNvSpPr>
          <p:nvPr/>
        </p:nvSpPr>
        <p:spPr bwMode="auto">
          <a:xfrm>
            <a:off x="2895600" y="18288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.h</a:t>
            </a:r>
          </a:p>
        </p:txBody>
      </p:sp>
      <p:sp>
        <p:nvSpPr>
          <p:cNvPr id="15385" name="AutoShape 28"/>
          <p:cNvSpPr>
            <a:spLocks noChangeArrowheads="1"/>
          </p:cNvSpPr>
          <p:nvPr/>
        </p:nvSpPr>
        <p:spPr bwMode="auto">
          <a:xfrm>
            <a:off x="3581400" y="26670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.h</a:t>
            </a:r>
          </a:p>
        </p:txBody>
      </p:sp>
      <p:sp>
        <p:nvSpPr>
          <p:cNvPr id="15386" name="AutoShape 29"/>
          <p:cNvSpPr>
            <a:spLocks noChangeArrowheads="1"/>
          </p:cNvSpPr>
          <p:nvPr/>
        </p:nvSpPr>
        <p:spPr bwMode="auto">
          <a:xfrm>
            <a:off x="3505200" y="27432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.h</a:t>
            </a:r>
          </a:p>
        </p:txBody>
      </p:sp>
      <p:sp>
        <p:nvSpPr>
          <p:cNvPr id="15387" name="AutoShape 30"/>
          <p:cNvSpPr>
            <a:spLocks noChangeArrowheads="1"/>
          </p:cNvSpPr>
          <p:nvPr/>
        </p:nvSpPr>
        <p:spPr bwMode="auto">
          <a:xfrm>
            <a:off x="3429000" y="28194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.cpp</a:t>
            </a:r>
          </a:p>
        </p:txBody>
      </p:sp>
      <p:sp>
        <p:nvSpPr>
          <p:cNvPr id="15388" name="AutoShape 31"/>
          <p:cNvSpPr>
            <a:spLocks noChangeArrowheads="1"/>
          </p:cNvSpPr>
          <p:nvPr/>
        </p:nvSpPr>
        <p:spPr bwMode="auto">
          <a:xfrm>
            <a:off x="4267200" y="36576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.h</a:t>
            </a:r>
          </a:p>
        </p:txBody>
      </p:sp>
      <p:sp>
        <p:nvSpPr>
          <p:cNvPr id="15389" name="AutoShape 32"/>
          <p:cNvSpPr>
            <a:spLocks noChangeArrowheads="1"/>
          </p:cNvSpPr>
          <p:nvPr/>
        </p:nvSpPr>
        <p:spPr bwMode="auto">
          <a:xfrm>
            <a:off x="4191000" y="37338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.h</a:t>
            </a:r>
          </a:p>
        </p:txBody>
      </p:sp>
      <p:sp>
        <p:nvSpPr>
          <p:cNvPr id="15390" name="AutoShape 33"/>
          <p:cNvSpPr>
            <a:spLocks noChangeArrowheads="1"/>
          </p:cNvSpPr>
          <p:nvPr/>
        </p:nvSpPr>
        <p:spPr bwMode="auto">
          <a:xfrm>
            <a:off x="4114800" y="38100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.obj</a:t>
            </a:r>
          </a:p>
        </p:txBody>
      </p:sp>
      <p:sp>
        <p:nvSpPr>
          <p:cNvPr id="15391" name="AutoShape 34"/>
          <p:cNvSpPr>
            <a:spLocks noChangeArrowheads="1"/>
          </p:cNvSpPr>
          <p:nvPr/>
        </p:nvSpPr>
        <p:spPr bwMode="auto">
          <a:xfrm>
            <a:off x="685800" y="53340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.h</a:t>
            </a:r>
          </a:p>
        </p:txBody>
      </p:sp>
      <p:sp>
        <p:nvSpPr>
          <p:cNvPr id="15392" name="AutoShape 35"/>
          <p:cNvSpPr>
            <a:spLocks noChangeArrowheads="1"/>
          </p:cNvSpPr>
          <p:nvPr/>
        </p:nvSpPr>
        <p:spPr bwMode="auto">
          <a:xfrm>
            <a:off x="609600" y="54102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.h</a:t>
            </a:r>
          </a:p>
        </p:txBody>
      </p:sp>
      <p:sp>
        <p:nvSpPr>
          <p:cNvPr id="15393" name="AutoShape 36"/>
          <p:cNvSpPr>
            <a:spLocks noChangeArrowheads="1"/>
          </p:cNvSpPr>
          <p:nvPr/>
        </p:nvSpPr>
        <p:spPr bwMode="auto">
          <a:xfrm>
            <a:off x="533400" y="54864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.lib</a:t>
            </a:r>
          </a:p>
        </p:txBody>
      </p:sp>
      <p:sp>
        <p:nvSpPr>
          <p:cNvPr id="15394" name="AutoShape 37"/>
          <p:cNvSpPr>
            <a:spLocks noChangeArrowheads="1"/>
          </p:cNvSpPr>
          <p:nvPr/>
        </p:nvSpPr>
        <p:spPr bwMode="auto">
          <a:xfrm>
            <a:off x="4724400" y="4800600"/>
            <a:ext cx="762000" cy="381000"/>
          </a:xfrm>
          <a:prstGeom prst="flowChartPunchedCar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.exe</a:t>
            </a:r>
          </a:p>
        </p:txBody>
      </p:sp>
      <p:sp>
        <p:nvSpPr>
          <p:cNvPr id="15395" name="AutoShape 38"/>
          <p:cNvSpPr>
            <a:spLocks noChangeArrowheads="1"/>
          </p:cNvSpPr>
          <p:nvPr/>
        </p:nvSpPr>
        <p:spPr bwMode="auto">
          <a:xfrm>
            <a:off x="1943100" y="479107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5396" name="AutoShape 39"/>
          <p:cNvSpPr>
            <a:spLocks noChangeArrowheads="1"/>
          </p:cNvSpPr>
          <p:nvPr/>
        </p:nvSpPr>
        <p:spPr bwMode="auto">
          <a:xfrm>
            <a:off x="3124200" y="4238625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5397" name="AutoShape 40"/>
          <p:cNvSpPr>
            <a:spLocks noChangeArrowheads="1"/>
          </p:cNvSpPr>
          <p:nvPr/>
        </p:nvSpPr>
        <p:spPr bwMode="auto">
          <a:xfrm>
            <a:off x="3952875" y="5229225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5398" name="AutoShape 41"/>
          <p:cNvSpPr>
            <a:spLocks noChangeArrowheads="1"/>
          </p:cNvSpPr>
          <p:nvPr/>
        </p:nvSpPr>
        <p:spPr bwMode="auto">
          <a:xfrm>
            <a:off x="2667000" y="3248025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5399" name="AutoShape 42"/>
          <p:cNvSpPr>
            <a:spLocks noChangeArrowheads="1"/>
          </p:cNvSpPr>
          <p:nvPr/>
        </p:nvSpPr>
        <p:spPr bwMode="auto">
          <a:xfrm>
            <a:off x="2057400" y="226695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</p:spTree>
    <p:extLst>
      <p:ext uri="{BB962C8B-B14F-4D97-AF65-F5344CB8AC3E}">
        <p14:creationId xmlns:p14="http://schemas.microsoft.com/office/powerpoint/2010/main" val="4331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638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2. Программирование. Языки программирования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12</a:t>
            </a:r>
            <a:endParaRPr lang="ru-RU" altLang="ru-RU" sz="1200" dirty="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Структура С-программы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8427" y="6568281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1116013" y="1322388"/>
            <a:ext cx="64770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С-программа состоит из неограниченного числа программных блоков - функций, одна из которых должна именоваться </a:t>
            </a:r>
            <a:r>
              <a:rPr lang="en-US" altLang="ru-RU" sz="1800" i="1"/>
              <a:t>main() </a:t>
            </a:r>
            <a:r>
              <a:rPr lang="ru-RU" altLang="ru-RU" sz="1800" i="1"/>
              <a:t>и задавать точку входа в программу</a:t>
            </a:r>
          </a:p>
        </p:txBody>
      </p:sp>
      <p:sp>
        <p:nvSpPr>
          <p:cNvPr id="14348" name="Rectangle 20"/>
          <p:cNvSpPr>
            <a:spLocks noChangeArrowheads="1"/>
          </p:cNvSpPr>
          <p:nvPr/>
        </p:nvSpPr>
        <p:spPr bwMode="auto">
          <a:xfrm>
            <a:off x="1828800" y="30480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 на С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4349" name="Rectangle 21"/>
          <p:cNvSpPr>
            <a:spLocks noChangeArrowheads="1"/>
          </p:cNvSpPr>
          <p:nvPr/>
        </p:nvSpPr>
        <p:spPr bwMode="auto">
          <a:xfrm>
            <a:off x="1828800" y="3581400"/>
            <a:ext cx="48006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Courier New" pitchFamily="49" charset="-52"/>
              </a:rPr>
              <a:t>#include &lt;stdio.h&gt;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/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void main()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{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   printf("Hello, world.\n");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}</a:t>
            </a:r>
            <a:endParaRPr lang="ru-RU" altLang="ru-RU" sz="1800" b="1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187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nimBg="1"/>
      <p:bldP spid="143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741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2. Программирование. Языки программирования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13</a:t>
            </a:r>
            <a:endParaRPr lang="ru-RU" altLang="ru-RU" sz="1200" dirty="0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Основы синтаксиса языка С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</p:txBody>
      </p:sp>
      <p:sp>
        <p:nvSpPr>
          <p:cNvPr id="17419" name="Rectangle 40"/>
          <p:cNvSpPr>
            <a:spLocks noChangeArrowheads="1"/>
          </p:cNvSpPr>
          <p:nvPr/>
        </p:nvSpPr>
        <p:spPr bwMode="auto">
          <a:xfrm>
            <a:off x="228600" y="1143000"/>
            <a:ext cx="4038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Составной оператор или блок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7420" name="Rectangle 41"/>
          <p:cNvSpPr>
            <a:spLocks noChangeArrowheads="1"/>
          </p:cNvSpPr>
          <p:nvPr/>
        </p:nvSpPr>
        <p:spPr bwMode="auto">
          <a:xfrm>
            <a:off x="228600" y="1676400"/>
            <a:ext cx="4038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Группа операторов, заключенная в фигурные скобки называется блоком операторов</a:t>
            </a:r>
          </a:p>
        </p:txBody>
      </p:sp>
      <p:sp>
        <p:nvSpPr>
          <p:cNvPr id="17421" name="Rectangle 48"/>
          <p:cNvSpPr>
            <a:spLocks noChangeArrowheads="1"/>
          </p:cNvSpPr>
          <p:nvPr/>
        </p:nvSpPr>
        <p:spPr bwMode="auto">
          <a:xfrm>
            <a:off x="4495800" y="1143000"/>
            <a:ext cx="441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Пустой оператор или разделитель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7422" name="Rectangle 49"/>
          <p:cNvSpPr>
            <a:spLocks noChangeArrowheads="1"/>
          </p:cNvSpPr>
          <p:nvPr/>
        </p:nvSpPr>
        <p:spPr bwMode="auto">
          <a:xfrm>
            <a:off x="4495800" y="1676400"/>
            <a:ext cx="4419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Каждый оператор должен заканчиваться точкой с запятой. </a:t>
            </a:r>
          </a:p>
        </p:txBody>
      </p:sp>
      <p:sp>
        <p:nvSpPr>
          <p:cNvPr id="15375" name="Rectangle 54"/>
          <p:cNvSpPr>
            <a:spLocks noChangeArrowheads="1"/>
          </p:cNvSpPr>
          <p:nvPr/>
        </p:nvSpPr>
        <p:spPr bwMode="auto">
          <a:xfrm>
            <a:off x="2195513" y="301625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 на С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5376" name="Rectangle 55"/>
          <p:cNvSpPr>
            <a:spLocks noChangeArrowheads="1"/>
          </p:cNvSpPr>
          <p:nvPr/>
        </p:nvSpPr>
        <p:spPr bwMode="auto">
          <a:xfrm>
            <a:off x="2195513" y="3549650"/>
            <a:ext cx="4800600" cy="281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-52"/>
              </a:rPr>
              <a:t>void main()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{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  a = 1; b = 2; c = 3;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/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  d = 5;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  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  if(a &lt; b)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  {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     ;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  }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}</a:t>
            </a:r>
            <a:endParaRPr lang="ru-RU" altLang="ru-RU" sz="1600" b="1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2523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 animBg="1"/>
      <p:bldP spid="153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946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2. Программирование. Языки программирования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14</a:t>
            </a:r>
            <a:endParaRPr lang="ru-RU" altLang="ru-RU" sz="1200" dirty="0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Основы синтаксиса языка С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</p:txBody>
      </p:sp>
      <p:sp>
        <p:nvSpPr>
          <p:cNvPr id="19467" name="Rectangle 15"/>
          <p:cNvSpPr>
            <a:spLocks noChangeArrowheads="1"/>
          </p:cNvSpPr>
          <p:nvPr/>
        </p:nvSpPr>
        <p:spPr bwMode="auto">
          <a:xfrm>
            <a:off x="1143000" y="1066800"/>
            <a:ext cx="6858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Комментарии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1143000" y="1600200"/>
            <a:ext cx="68580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Комментарии в С заключаются в </a:t>
            </a:r>
            <a:r>
              <a:rPr lang="en-US" altLang="ru-RU" sz="1800" i="1"/>
              <a:t>/* … */</a:t>
            </a:r>
            <a:br>
              <a:rPr lang="en-US" altLang="ru-RU" sz="1800" i="1"/>
            </a:br>
            <a:r>
              <a:rPr lang="ru-RU" altLang="ru-RU" sz="1800" i="1"/>
              <a:t>Комментарии в С++ также могут начинаться с </a:t>
            </a:r>
            <a:r>
              <a:rPr lang="en-US" altLang="ru-RU" sz="1800" i="1"/>
              <a:t>//</a:t>
            </a:r>
            <a:endParaRPr lang="ru-RU" altLang="ru-RU" sz="1800" i="1"/>
          </a:p>
        </p:txBody>
      </p:sp>
      <p:sp>
        <p:nvSpPr>
          <p:cNvPr id="16397" name="Rectangle 19"/>
          <p:cNvSpPr>
            <a:spLocks noChangeArrowheads="1"/>
          </p:cNvSpPr>
          <p:nvPr/>
        </p:nvSpPr>
        <p:spPr bwMode="auto">
          <a:xfrm>
            <a:off x="1143000" y="2743200"/>
            <a:ext cx="6858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 на С++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6398" name="Rectangle 20"/>
          <p:cNvSpPr>
            <a:spLocks noChangeArrowheads="1"/>
          </p:cNvSpPr>
          <p:nvPr/>
        </p:nvSpPr>
        <p:spPr bwMode="auto">
          <a:xfrm>
            <a:off x="1143000" y="3276600"/>
            <a:ext cx="6858000" cy="3124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-52"/>
              </a:rPr>
              <a:t>/*</a:t>
            </a:r>
            <a:r>
              <a:rPr lang="ru-RU" altLang="ru-RU" sz="1600" b="1">
                <a:latin typeface="Courier New" pitchFamily="49" charset="-52"/>
              </a:rPr>
              <a:t> </a:t>
            </a:r>
            <a:br>
              <a:rPr lang="ru-RU" altLang="ru-RU" sz="1600" b="1">
                <a:latin typeface="Courier New" pitchFamily="49" charset="-52"/>
              </a:rPr>
            </a:br>
            <a:r>
              <a:rPr lang="ru-RU" altLang="ru-RU" sz="1600" b="1">
                <a:latin typeface="Courier New" pitchFamily="49" charset="-52"/>
              </a:rPr>
              <a:t>Демонстрационная программа</a:t>
            </a:r>
            <a:br>
              <a:rPr lang="ru-RU" altLang="ru-RU" sz="1600" b="1">
                <a:latin typeface="Courier New" pitchFamily="49" charset="-52"/>
              </a:rPr>
            </a:br>
            <a:r>
              <a:rPr lang="ru-RU" altLang="ru-RU" sz="1600" b="1">
                <a:latin typeface="Courier New" pitchFamily="49" charset="-52"/>
              </a:rPr>
              <a:t>Версия 1.0 </a:t>
            </a:r>
            <a:br>
              <a:rPr lang="ru-RU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*/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/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void main()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{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  a = 1; b = 2; c = 3;	// присвоение значений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		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  if(a &lt; b) c = d; 		// </a:t>
            </a:r>
            <a:r>
              <a:rPr lang="ru-RU" altLang="ru-RU" sz="1600" b="1">
                <a:latin typeface="Courier New" pitchFamily="49" charset="-52"/>
              </a:rPr>
              <a:t>проверка условия</a:t>
            </a:r>
            <a:r>
              <a:rPr lang="en-US" altLang="ru-RU" sz="1600" b="1">
                <a:latin typeface="Courier New" pitchFamily="49" charset="-52"/>
              </a:rPr>
              <a:t/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}</a:t>
            </a:r>
            <a:endParaRPr lang="ru-RU" altLang="ru-RU" sz="1600" b="1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207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 animBg="1"/>
      <p:bldP spid="163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410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 smtClean="0"/>
              <a:t>Тема 1. </a:t>
            </a:r>
            <a:r>
              <a:rPr lang="ru-RU" altLang="ru-RU" sz="1200" dirty="0" smtClean="0"/>
              <a:t>Разработка п</a:t>
            </a:r>
            <a:r>
              <a:rPr lang="ru-RU" altLang="ru-RU" sz="1200" dirty="0" smtClean="0">
                <a:solidFill>
                  <a:schemeClr val="tx1"/>
                </a:solidFill>
              </a:rPr>
              <a:t>рограммного </a:t>
            </a:r>
            <a:r>
              <a:rPr lang="ru-RU" altLang="ru-RU" sz="1200" dirty="0" smtClean="0"/>
              <a:t>обеспечения</a:t>
            </a:r>
            <a:endParaRPr lang="ru-RU" altLang="ru-RU" sz="1200" i="1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2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Понятие и роль программного обеспечения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/>
          </a:p>
        </p:txBody>
      </p:sp>
      <p:grpSp>
        <p:nvGrpSpPr>
          <p:cNvPr id="4107" name="Group 67"/>
          <p:cNvGrpSpPr>
            <a:grpSpLocks/>
          </p:cNvGrpSpPr>
          <p:nvPr/>
        </p:nvGrpSpPr>
        <p:grpSpPr bwMode="auto">
          <a:xfrm>
            <a:off x="3657600" y="3048000"/>
            <a:ext cx="5257800" cy="3200400"/>
            <a:chOff x="1440" y="1584"/>
            <a:chExt cx="4176" cy="2448"/>
          </a:xfrm>
        </p:grpSpPr>
        <p:sp>
          <p:nvSpPr>
            <p:cNvPr id="4114" name="Rectangle 32"/>
            <p:cNvSpPr>
              <a:spLocks noChangeArrowheads="1"/>
            </p:cNvSpPr>
            <p:nvPr/>
          </p:nvSpPr>
          <p:spPr bwMode="auto">
            <a:xfrm>
              <a:off x="1440" y="1584"/>
              <a:ext cx="4176" cy="2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600" b="1">
                <a:latin typeface="Courier New" pitchFamily="49" charset="-52"/>
              </a:endParaRPr>
            </a:p>
          </p:txBody>
        </p:sp>
        <p:grpSp>
          <p:nvGrpSpPr>
            <p:cNvPr id="4115" name="Group 33"/>
            <p:cNvGrpSpPr>
              <a:grpSpLocks/>
            </p:cNvGrpSpPr>
            <p:nvPr/>
          </p:nvGrpSpPr>
          <p:grpSpPr bwMode="auto">
            <a:xfrm>
              <a:off x="1536" y="1920"/>
              <a:ext cx="3936" cy="2064"/>
              <a:chOff x="240" y="768"/>
              <a:chExt cx="5280" cy="2784"/>
            </a:xfrm>
          </p:grpSpPr>
          <p:sp>
            <p:nvSpPr>
              <p:cNvPr id="4117" name="Rectangle 34"/>
              <p:cNvSpPr>
                <a:spLocks noChangeArrowheads="1"/>
              </p:cNvSpPr>
              <p:nvPr/>
            </p:nvSpPr>
            <p:spPr bwMode="auto">
              <a:xfrm>
                <a:off x="240" y="768"/>
                <a:ext cx="2256" cy="33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Оперативная память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18" name="Rectangle 35"/>
              <p:cNvSpPr>
                <a:spLocks noChangeArrowheads="1"/>
              </p:cNvSpPr>
              <p:nvPr/>
            </p:nvSpPr>
            <p:spPr bwMode="auto">
              <a:xfrm>
                <a:off x="240" y="1104"/>
                <a:ext cx="2256" cy="244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19" name="Rectangle 36"/>
              <p:cNvSpPr>
                <a:spLocks noChangeArrowheads="1"/>
              </p:cNvSpPr>
              <p:nvPr/>
            </p:nvSpPr>
            <p:spPr bwMode="auto">
              <a:xfrm>
                <a:off x="3024" y="768"/>
                <a:ext cx="2496" cy="33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Процессор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20" name="Rectangle 37"/>
              <p:cNvSpPr>
                <a:spLocks noChangeArrowheads="1"/>
              </p:cNvSpPr>
              <p:nvPr/>
            </p:nvSpPr>
            <p:spPr bwMode="auto">
              <a:xfrm>
                <a:off x="3024" y="1104"/>
                <a:ext cx="2496" cy="244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21" name="Rectangle 38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960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Регистр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22" name="Rectangle 39"/>
              <p:cNvSpPr>
                <a:spLocks noChangeArrowheads="1"/>
              </p:cNvSpPr>
              <p:nvPr/>
            </p:nvSpPr>
            <p:spPr bwMode="auto">
              <a:xfrm>
                <a:off x="3168" y="1488"/>
                <a:ext cx="960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Регистр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23" name="Rectangle 40"/>
              <p:cNvSpPr>
                <a:spLocks noChangeArrowheads="1"/>
              </p:cNvSpPr>
              <p:nvPr/>
            </p:nvSpPr>
            <p:spPr bwMode="auto">
              <a:xfrm>
                <a:off x="3168" y="1776"/>
                <a:ext cx="960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Регистр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24" name="Rectangle 41"/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960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Регистр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25" name="Rectangle 42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2208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PC - программный счетчик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26" name="Rectangle 43"/>
              <p:cNvSpPr>
                <a:spLocks noChangeArrowheads="1"/>
              </p:cNvSpPr>
              <p:nvPr/>
            </p:nvSpPr>
            <p:spPr bwMode="auto">
              <a:xfrm>
                <a:off x="3168" y="2880"/>
                <a:ext cx="2208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SP - указатель стека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27" name="Rectangle 44"/>
              <p:cNvSpPr>
                <a:spLocks noChangeArrowheads="1"/>
              </p:cNvSpPr>
              <p:nvPr/>
            </p:nvSpPr>
            <p:spPr bwMode="auto">
              <a:xfrm>
                <a:off x="4416" y="1200"/>
                <a:ext cx="960" cy="11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АЛУ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28" name="Rectangle 45"/>
              <p:cNvSpPr>
                <a:spLocks noChangeArrowheads="1"/>
              </p:cNvSpPr>
              <p:nvPr/>
            </p:nvSpPr>
            <p:spPr bwMode="auto">
              <a:xfrm>
                <a:off x="240" y="316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00000000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29" name="Rectangle 46"/>
              <p:cNvSpPr>
                <a:spLocks noChangeArrowheads="1"/>
              </p:cNvSpPr>
              <p:nvPr/>
            </p:nvSpPr>
            <p:spPr bwMode="auto">
              <a:xfrm>
                <a:off x="240" y="2880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00000001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30" name="Rectangle 47"/>
              <p:cNvSpPr>
                <a:spLocks noChangeArrowheads="1"/>
              </p:cNvSpPr>
              <p:nvPr/>
            </p:nvSpPr>
            <p:spPr bwMode="auto">
              <a:xfrm>
                <a:off x="240" y="2592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00000002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31" name="Rectangle 48"/>
              <p:cNvSpPr>
                <a:spLocks noChangeArrowheads="1"/>
              </p:cNvSpPr>
              <p:nvPr/>
            </p:nvSpPr>
            <p:spPr bwMode="auto">
              <a:xfrm>
                <a:off x="240" y="230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00000003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32" name="Rectangle 49"/>
              <p:cNvSpPr>
                <a:spLocks noChangeArrowheads="1"/>
              </p:cNvSpPr>
              <p:nvPr/>
            </p:nvSpPr>
            <p:spPr bwMode="auto">
              <a:xfrm>
                <a:off x="240" y="2016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00000004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33" name="Rectangle 50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…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34" name="AutoShape 51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528" cy="192"/>
              </a:xfrm>
              <a:prstGeom prst="leftRightArrow">
                <a:avLst>
                  <a:gd name="adj1" fmla="val 50000"/>
                  <a:gd name="adj2" fmla="val 5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ru-RU" altLang="ru-RU" sz="2400"/>
              </a:p>
            </p:txBody>
          </p:sp>
          <p:sp>
            <p:nvSpPr>
              <p:cNvPr id="4135" name="Rectangle 52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36" name="Rectangle 53"/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37" name="Rectangle 54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38" name="Rectangle 55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39" name="Rectangle 56"/>
              <p:cNvSpPr>
                <a:spLocks noChangeArrowheads="1"/>
              </p:cNvSpPr>
              <p:nvPr/>
            </p:nvSpPr>
            <p:spPr bwMode="auto">
              <a:xfrm>
                <a:off x="1152" y="2304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40" name="Rectangle 5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41" name="Rectangle 58"/>
              <p:cNvSpPr>
                <a:spLocks noChangeArrowheads="1"/>
              </p:cNvSpPr>
              <p:nvPr/>
            </p:nvSpPr>
            <p:spPr bwMode="auto">
              <a:xfrm>
                <a:off x="1152" y="2880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42" name="Rectangle 59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43" name="Rectangle 60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команды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sp>
            <p:nvSpPr>
              <p:cNvPr id="4144" name="Rectangle 61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-5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-5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-5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-5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ru-RU" altLang="ru-RU" sz="1000" b="1"/>
                  <a:t>данные</a:t>
                </a:r>
                <a:endParaRPr lang="ru-RU" altLang="ru-RU" sz="1000" b="1">
                  <a:latin typeface="Courier New" pitchFamily="49" charset="-52"/>
                </a:endParaRPr>
              </a:p>
            </p:txBody>
          </p:sp>
          <p:cxnSp>
            <p:nvCxnSpPr>
              <p:cNvPr id="4145" name="AutoShape 62"/>
              <p:cNvCxnSpPr>
                <a:cxnSpLocks noChangeShapeType="1"/>
                <a:stCxn id="4126" idx="1"/>
                <a:endCxn id="4141" idx="3"/>
              </p:cNvCxnSpPr>
              <p:nvPr/>
            </p:nvCxnSpPr>
            <p:spPr bwMode="auto">
              <a:xfrm rot="10800000">
                <a:off x="1488" y="3024"/>
                <a:ext cx="168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46" name="AutoShape 63"/>
              <p:cNvCxnSpPr>
                <a:cxnSpLocks noChangeShapeType="1"/>
                <a:stCxn id="4125" idx="1"/>
                <a:endCxn id="4136" idx="3"/>
              </p:cNvCxnSpPr>
              <p:nvPr/>
            </p:nvCxnSpPr>
            <p:spPr bwMode="auto">
              <a:xfrm rot="10800000">
                <a:off x="1488" y="1584"/>
                <a:ext cx="1680" cy="1056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116" name="Rectangle 64"/>
            <p:cNvSpPr>
              <a:spLocks noChangeArrowheads="1"/>
            </p:cNvSpPr>
            <p:nvPr/>
          </p:nvSpPr>
          <p:spPr bwMode="auto">
            <a:xfrm>
              <a:off x="2544" y="1584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600" b="1"/>
                <a:t>Аппаратное обеспечение</a:t>
              </a:r>
              <a:endParaRPr lang="ru-RU" altLang="ru-RU" sz="1600" b="1">
                <a:latin typeface="Courier New" pitchFamily="49" charset="-52"/>
              </a:endParaRPr>
            </a:p>
          </p:txBody>
        </p:sp>
      </p:grpSp>
      <p:sp>
        <p:nvSpPr>
          <p:cNvPr id="4108" name="Rectangle 65"/>
          <p:cNvSpPr>
            <a:spLocks noChangeArrowheads="1"/>
          </p:cNvSpPr>
          <p:nvPr/>
        </p:nvSpPr>
        <p:spPr bwMode="auto">
          <a:xfrm>
            <a:off x="457200" y="1371600"/>
            <a:ext cx="4495800" cy="106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Программное обеспечение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4109" name="AutoShape 66"/>
          <p:cNvSpPr>
            <a:spLocks noChangeArrowheads="1"/>
          </p:cNvSpPr>
          <p:nvPr/>
        </p:nvSpPr>
        <p:spPr bwMode="auto">
          <a:xfrm flipV="1">
            <a:off x="5105400" y="1905000"/>
            <a:ext cx="1828800" cy="838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420740388 h 21600"/>
              <a:gd name="T4" fmla="*/ 0 w 21600"/>
              <a:gd name="T5" fmla="*/ 1162588251 h 21600"/>
              <a:gd name="T6" fmla="*/ 2147483646 w 21600"/>
              <a:gd name="T7" fmla="*/ 1262221204 h 21600"/>
              <a:gd name="T8" fmla="*/ 2147483646 w 21600"/>
              <a:gd name="T9" fmla="*/ 879698312 h 21600"/>
              <a:gd name="T10" fmla="*/ 2147483646 w 21600"/>
              <a:gd name="T11" fmla="*/ 42074038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189 h 21600"/>
              <a:gd name="T20" fmla="*/ 1828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38" y="0"/>
                </a:moveTo>
                <a:lnTo>
                  <a:pt x="12075" y="7200"/>
                </a:lnTo>
                <a:lnTo>
                  <a:pt x="15394" y="7200"/>
                </a:lnTo>
                <a:lnTo>
                  <a:pt x="15394" y="18189"/>
                </a:lnTo>
                <a:lnTo>
                  <a:pt x="0" y="18189"/>
                </a:lnTo>
                <a:lnTo>
                  <a:pt x="0" y="21600"/>
                </a:lnTo>
                <a:lnTo>
                  <a:pt x="18281" y="21600"/>
                </a:lnTo>
                <a:lnTo>
                  <a:pt x="18281" y="7200"/>
                </a:lnTo>
                <a:lnTo>
                  <a:pt x="21600" y="7200"/>
                </a:lnTo>
                <a:lnTo>
                  <a:pt x="1683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0" name="Rectangle 68"/>
          <p:cNvSpPr>
            <a:spLocks noChangeArrowheads="1"/>
          </p:cNvSpPr>
          <p:nvPr/>
        </p:nvSpPr>
        <p:spPr bwMode="auto">
          <a:xfrm>
            <a:off x="228600" y="3200400"/>
            <a:ext cx="20574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Системное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4111" name="Rectangle 69"/>
          <p:cNvSpPr>
            <a:spLocks noChangeArrowheads="1"/>
          </p:cNvSpPr>
          <p:nvPr/>
        </p:nvSpPr>
        <p:spPr bwMode="auto">
          <a:xfrm>
            <a:off x="1371600" y="4419600"/>
            <a:ext cx="20574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Прикладное</a:t>
            </a:r>
            <a:endParaRPr lang="ru-RU" altLang="ru-RU" sz="1800" b="1" dirty="0">
              <a:latin typeface="Courier New" pitchFamily="49" charset="-52"/>
            </a:endParaRPr>
          </a:p>
        </p:txBody>
      </p:sp>
      <p:sp>
        <p:nvSpPr>
          <p:cNvPr id="4112" name="Line 70"/>
          <p:cNvSpPr>
            <a:spLocks noChangeShapeType="1"/>
          </p:cNvSpPr>
          <p:nvPr/>
        </p:nvSpPr>
        <p:spPr bwMode="auto">
          <a:xfrm>
            <a:off x="2362200" y="2514600"/>
            <a:ext cx="60960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3" name="Line 71"/>
          <p:cNvSpPr>
            <a:spLocks noChangeShapeType="1"/>
          </p:cNvSpPr>
          <p:nvPr/>
        </p:nvSpPr>
        <p:spPr bwMode="auto">
          <a:xfrm flipH="1">
            <a:off x="1447800" y="2514600"/>
            <a:ext cx="533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4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229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6553200"/>
            <a:ext cx="8153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/>
              <a:t>Тема </a:t>
            </a:r>
            <a:r>
              <a:rPr lang="ru-RU" altLang="ru-RU" sz="1200" i="1" dirty="0" smtClean="0"/>
              <a:t>1. </a:t>
            </a:r>
            <a:r>
              <a:rPr lang="ru-RU" altLang="ru-RU" sz="1200" dirty="0" smtClean="0"/>
              <a:t>Разработка п</a:t>
            </a:r>
            <a:r>
              <a:rPr lang="ru-RU" altLang="ru-RU" sz="1200" dirty="0" smtClean="0">
                <a:solidFill>
                  <a:schemeClr val="tx1"/>
                </a:solidFill>
              </a:rPr>
              <a:t>рограммного </a:t>
            </a:r>
            <a:r>
              <a:rPr lang="ru-RU" altLang="ru-RU" sz="1200" dirty="0" smtClean="0"/>
              <a:t>обеспечения</a:t>
            </a:r>
            <a:endParaRPr lang="ru-RU" altLang="ru-RU" sz="1200" i="1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3</a:t>
            </a:r>
            <a:endParaRPr lang="ru-RU" altLang="ru-RU" sz="1200" dirty="0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 smtClean="0"/>
              <a:t>.</a:t>
            </a:r>
            <a:endParaRPr lang="ru-RU" altLang="ru-RU" sz="1200" dirty="0"/>
          </a:p>
        </p:txBody>
      </p:sp>
      <p:sp>
        <p:nvSpPr>
          <p:cNvPr id="12298" name="Rectangle 9"/>
          <p:cNvSpPr txBox="1">
            <a:spLocks noChangeArrowheads="1"/>
          </p:cNvSpPr>
          <p:nvPr/>
        </p:nvSpPr>
        <p:spPr bwMode="auto">
          <a:xfrm>
            <a:off x="228600" y="5334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400" b="1"/>
              <a:t>Языки программирования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57200" y="4343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Ассемблер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295400" y="1219200"/>
            <a:ext cx="3429000" cy="762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Языки программирования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04800" y="2667000"/>
            <a:ext cx="2286000" cy="762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Низкого уровня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352800" y="2667000"/>
            <a:ext cx="2286000" cy="762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Высокого уровня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724400" y="3886200"/>
            <a:ext cx="1905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Компиляция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858000" y="3886200"/>
            <a:ext cx="2057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Интерпретация</a:t>
            </a:r>
            <a:endParaRPr lang="ru-RU" altLang="ru-RU" sz="2000" b="1">
              <a:latin typeface="Courier New" pitchFamily="49" charset="-52"/>
            </a:endParaRPr>
          </a:p>
        </p:txBody>
      </p:sp>
      <p:cxnSp>
        <p:nvCxnSpPr>
          <p:cNvPr id="12305" name="AutoShape 17"/>
          <p:cNvCxnSpPr>
            <a:cxnSpLocks noChangeShapeType="1"/>
            <a:stCxn id="12300" idx="2"/>
            <a:endCxn id="12301" idx="0"/>
          </p:cNvCxnSpPr>
          <p:nvPr/>
        </p:nvCxnSpPr>
        <p:spPr bwMode="auto">
          <a:xfrm rot="5400000">
            <a:off x="1885950" y="1543050"/>
            <a:ext cx="685800" cy="15621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AutoShape 18"/>
          <p:cNvCxnSpPr>
            <a:cxnSpLocks noChangeShapeType="1"/>
            <a:stCxn id="12300" idx="2"/>
            <a:endCxn id="12302" idx="0"/>
          </p:cNvCxnSpPr>
          <p:nvPr/>
        </p:nvCxnSpPr>
        <p:spPr bwMode="auto">
          <a:xfrm rot="16200000" flipH="1">
            <a:off x="3409950" y="1581150"/>
            <a:ext cx="685800" cy="14859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514600" y="4800600"/>
            <a:ext cx="2057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Процедурные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514600" y="5867400"/>
            <a:ext cx="2057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Непроцедурные</a:t>
            </a:r>
            <a:endParaRPr lang="ru-RU" altLang="ru-RU" sz="2000" b="1">
              <a:latin typeface="Courier New" pitchFamily="49" charset="-52"/>
            </a:endParaRPr>
          </a:p>
        </p:txBody>
      </p:sp>
      <p:cxnSp>
        <p:nvCxnSpPr>
          <p:cNvPr id="12309" name="AutoShape 21"/>
          <p:cNvCxnSpPr>
            <a:cxnSpLocks noChangeShapeType="1"/>
            <a:stCxn id="12302" idx="2"/>
            <a:endCxn id="12303" idx="0"/>
          </p:cNvCxnSpPr>
          <p:nvPr/>
        </p:nvCxnSpPr>
        <p:spPr bwMode="auto">
          <a:xfrm rot="16200000" flipH="1">
            <a:off x="4857750" y="3067050"/>
            <a:ext cx="457200" cy="11811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0" name="AutoShape 22"/>
          <p:cNvCxnSpPr>
            <a:cxnSpLocks noChangeShapeType="1"/>
            <a:stCxn id="12302" idx="2"/>
            <a:endCxn id="12304" idx="0"/>
          </p:cNvCxnSpPr>
          <p:nvPr/>
        </p:nvCxnSpPr>
        <p:spPr bwMode="auto">
          <a:xfrm rot="16200000" flipH="1">
            <a:off x="5962650" y="1962150"/>
            <a:ext cx="457200" cy="33909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1" name="AutoShape 23"/>
          <p:cNvCxnSpPr>
            <a:cxnSpLocks noChangeShapeType="1"/>
            <a:stCxn id="12302" idx="2"/>
            <a:endCxn id="12307" idx="1"/>
          </p:cNvCxnSpPr>
          <p:nvPr/>
        </p:nvCxnSpPr>
        <p:spPr bwMode="auto">
          <a:xfrm rot="5400000">
            <a:off x="2686050" y="3257550"/>
            <a:ext cx="1638300" cy="1981200"/>
          </a:xfrm>
          <a:prstGeom prst="bentConnector4">
            <a:avLst>
              <a:gd name="adj1" fmla="val 41861"/>
              <a:gd name="adj2" fmla="val 11153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2" name="AutoShape 24"/>
          <p:cNvCxnSpPr>
            <a:cxnSpLocks noChangeShapeType="1"/>
            <a:stCxn id="12302" idx="2"/>
            <a:endCxn id="12308" idx="1"/>
          </p:cNvCxnSpPr>
          <p:nvPr/>
        </p:nvCxnSpPr>
        <p:spPr bwMode="auto">
          <a:xfrm rot="5400000">
            <a:off x="2152650" y="3790950"/>
            <a:ext cx="2705100" cy="1981200"/>
          </a:xfrm>
          <a:prstGeom prst="bentConnector4">
            <a:avLst>
              <a:gd name="adj1" fmla="val 25407"/>
              <a:gd name="adj2" fmla="val 11153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1447800" y="3505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53000" y="4648200"/>
            <a:ext cx="2057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Алгол, Кобол,</a:t>
            </a:r>
            <a:br>
              <a:rPr lang="ru-RU" altLang="ru-RU" sz="2000" b="1"/>
            </a:br>
            <a:r>
              <a:rPr lang="ru-RU" altLang="ru-RU" sz="2000" b="1"/>
              <a:t>Фортран, ПЛ</a:t>
            </a:r>
            <a:r>
              <a:rPr lang="en-US" altLang="ru-RU" sz="2000" b="1"/>
              <a:t>/</a:t>
            </a:r>
            <a:r>
              <a:rPr lang="ru-RU" altLang="ru-RU" sz="2000" b="1"/>
              <a:t>1,</a:t>
            </a:r>
            <a:br>
              <a:rPr lang="ru-RU" altLang="ru-RU" sz="2000" b="1"/>
            </a:br>
            <a:r>
              <a:rPr lang="ru-RU" altLang="ru-RU" sz="2000" b="1"/>
              <a:t>С, Паскаль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6858000" y="4876800"/>
            <a:ext cx="190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Бэйсик</a:t>
            </a:r>
            <a:r>
              <a:rPr lang="en-US" altLang="ru-RU" sz="2000" b="1"/>
              <a:t> </a:t>
            </a:r>
            <a:endParaRPr lang="ru-RU" altLang="ru-RU" sz="2000" b="1"/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Ява</a:t>
            </a:r>
            <a:endParaRPr lang="en-US" altLang="ru-RU" sz="2000" b="1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7239000" y="5867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4648200" y="6096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8305800" y="44958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7620000" y="4419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5791200" y="4495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4648200" y="5105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6858000" y="5105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0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075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8195" name="Rectangle 3076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8196" name="Picture 3077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3078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8198" name="Text Box 3079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smtClean="0"/>
              <a:t>Тема 1. </a:t>
            </a:r>
            <a:r>
              <a:rPr lang="ru-RU" altLang="ru-RU" sz="1200" dirty="0" smtClean="0"/>
              <a:t>Разработка п</a:t>
            </a:r>
            <a:r>
              <a:rPr lang="ru-RU" altLang="ru-RU" sz="1200" dirty="0" smtClean="0">
                <a:solidFill>
                  <a:schemeClr val="tx1"/>
                </a:solidFill>
              </a:rPr>
              <a:t>рограммного </a:t>
            </a:r>
            <a:r>
              <a:rPr lang="ru-RU" altLang="ru-RU" sz="1200" dirty="0" smtClean="0"/>
              <a:t>обеспечения</a:t>
            </a:r>
            <a:endParaRPr lang="ru-RU" altLang="ru-RU" sz="1200" i="1" dirty="0"/>
          </a:p>
        </p:txBody>
      </p:sp>
      <p:sp>
        <p:nvSpPr>
          <p:cNvPr id="8199" name="Text Box 3080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4</a:t>
            </a:r>
            <a:endParaRPr lang="ru-RU" altLang="ru-RU" sz="1200" dirty="0"/>
          </a:p>
        </p:txBody>
      </p:sp>
      <p:sp>
        <p:nvSpPr>
          <p:cNvPr id="8200" name="Line 3081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1" name="Rectangle 3082"/>
          <p:cNvSpPr>
            <a:spLocks noGrp="1" noChangeArrowheads="1"/>
          </p:cNvSpPr>
          <p:nvPr>
            <p:ph type="ctrTitle"/>
          </p:nvPr>
        </p:nvSpPr>
        <p:spPr>
          <a:xfrm>
            <a:off x="0" y="533400"/>
            <a:ext cx="9144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Иллюстрация программирования на ассемблере</a:t>
            </a:r>
          </a:p>
        </p:txBody>
      </p:sp>
      <p:sp>
        <p:nvSpPr>
          <p:cNvPr id="8202" name="Text Box 3083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</p:txBody>
      </p:sp>
      <p:sp>
        <p:nvSpPr>
          <p:cNvPr id="8203" name="Rectangle 34"/>
          <p:cNvSpPr>
            <a:spLocks noChangeArrowheads="1"/>
          </p:cNvSpPr>
          <p:nvPr/>
        </p:nvSpPr>
        <p:spPr bwMode="auto">
          <a:xfrm>
            <a:off x="473075" y="1601788"/>
            <a:ext cx="3162300" cy="4079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Команда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8204" name="Rectangle 35"/>
          <p:cNvSpPr>
            <a:spLocks noChangeArrowheads="1"/>
          </p:cNvSpPr>
          <p:nvPr/>
        </p:nvSpPr>
        <p:spPr bwMode="auto">
          <a:xfrm>
            <a:off x="3635375" y="1601788"/>
            <a:ext cx="2376488" cy="4079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Формат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8205" name="Rectangle 36"/>
          <p:cNvSpPr>
            <a:spLocks noChangeArrowheads="1"/>
          </p:cNvSpPr>
          <p:nvPr/>
        </p:nvSpPr>
        <p:spPr bwMode="auto">
          <a:xfrm>
            <a:off x="473075" y="1990725"/>
            <a:ext cx="3162300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Пересылка память </a:t>
            </a:r>
            <a:r>
              <a:rPr lang="ru-RU" altLang="ru-RU" sz="1800">
                <a:sym typeface="Wingdings" pitchFamily="2" charset="2"/>
              </a:rPr>
              <a:t></a:t>
            </a:r>
            <a:r>
              <a:rPr lang="ru-RU" altLang="ru-RU" sz="1800"/>
              <a:t> регистр</a:t>
            </a: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06" name="Rectangle 37"/>
          <p:cNvSpPr>
            <a:spLocks noChangeArrowheads="1"/>
          </p:cNvSpPr>
          <p:nvPr/>
        </p:nvSpPr>
        <p:spPr bwMode="auto">
          <a:xfrm>
            <a:off x="3635375" y="1990725"/>
            <a:ext cx="2376488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07" name="Rectangle 55"/>
          <p:cNvSpPr>
            <a:spLocks noChangeArrowheads="1"/>
          </p:cNvSpPr>
          <p:nvPr/>
        </p:nvSpPr>
        <p:spPr bwMode="auto">
          <a:xfrm>
            <a:off x="3881438" y="2070100"/>
            <a:ext cx="976312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01</a:t>
            </a:r>
          </a:p>
        </p:txBody>
      </p:sp>
      <p:sp>
        <p:nvSpPr>
          <p:cNvPr id="8208" name="Rectangle 55"/>
          <p:cNvSpPr>
            <a:spLocks noChangeArrowheads="1"/>
          </p:cNvSpPr>
          <p:nvPr/>
        </p:nvSpPr>
        <p:spPr bwMode="auto">
          <a:xfrm>
            <a:off x="4859338" y="2070100"/>
            <a:ext cx="976312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адрес</a:t>
            </a:r>
          </a:p>
        </p:txBody>
      </p:sp>
      <p:sp>
        <p:nvSpPr>
          <p:cNvPr id="8209" name="Rectangle 40"/>
          <p:cNvSpPr>
            <a:spLocks noChangeArrowheads="1"/>
          </p:cNvSpPr>
          <p:nvPr/>
        </p:nvSpPr>
        <p:spPr bwMode="auto">
          <a:xfrm>
            <a:off x="473075" y="2397125"/>
            <a:ext cx="3162300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Пересылка регистр </a:t>
            </a:r>
            <a:r>
              <a:rPr lang="ru-RU" altLang="ru-RU" sz="1800">
                <a:sym typeface="Wingdings" pitchFamily="2" charset="2"/>
              </a:rPr>
              <a:t></a:t>
            </a:r>
            <a:r>
              <a:rPr lang="ru-RU" altLang="ru-RU" sz="1800"/>
              <a:t> память</a:t>
            </a: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10" name="Rectangle 41"/>
          <p:cNvSpPr>
            <a:spLocks noChangeArrowheads="1"/>
          </p:cNvSpPr>
          <p:nvPr/>
        </p:nvSpPr>
        <p:spPr bwMode="auto">
          <a:xfrm>
            <a:off x="3635375" y="2397125"/>
            <a:ext cx="2376488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11" name="Rectangle 55"/>
          <p:cNvSpPr>
            <a:spLocks noChangeArrowheads="1"/>
          </p:cNvSpPr>
          <p:nvPr/>
        </p:nvSpPr>
        <p:spPr bwMode="auto">
          <a:xfrm>
            <a:off x="3881438" y="2476500"/>
            <a:ext cx="976312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</a:t>
            </a:r>
            <a:r>
              <a:rPr lang="en-US" altLang="ru-RU" sz="1400" b="1">
                <a:latin typeface="Courier New" pitchFamily="49" charset="-52"/>
              </a:rPr>
              <a:t>2</a:t>
            </a:r>
            <a:endParaRPr lang="ru-RU" altLang="ru-RU" sz="1400" b="1">
              <a:latin typeface="Courier New" pitchFamily="49" charset="-52"/>
            </a:endParaRPr>
          </a:p>
        </p:txBody>
      </p:sp>
      <p:sp>
        <p:nvSpPr>
          <p:cNvPr id="8212" name="Rectangle 55"/>
          <p:cNvSpPr>
            <a:spLocks noChangeArrowheads="1"/>
          </p:cNvSpPr>
          <p:nvPr/>
        </p:nvSpPr>
        <p:spPr bwMode="auto">
          <a:xfrm>
            <a:off x="4859338" y="2476500"/>
            <a:ext cx="976312" cy="268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адрес</a:t>
            </a:r>
          </a:p>
        </p:txBody>
      </p:sp>
      <p:sp>
        <p:nvSpPr>
          <p:cNvPr id="8213" name="Rectangle 49"/>
          <p:cNvSpPr>
            <a:spLocks noChangeArrowheads="1"/>
          </p:cNvSpPr>
          <p:nvPr/>
        </p:nvSpPr>
        <p:spPr bwMode="auto">
          <a:xfrm>
            <a:off x="473075" y="2798763"/>
            <a:ext cx="3162300" cy="4079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Сложение регистра с памятью</a:t>
            </a: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14" name="Rectangle 51"/>
          <p:cNvSpPr>
            <a:spLocks noChangeArrowheads="1"/>
          </p:cNvSpPr>
          <p:nvPr/>
        </p:nvSpPr>
        <p:spPr bwMode="auto">
          <a:xfrm>
            <a:off x="3635375" y="2800350"/>
            <a:ext cx="2376488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15" name="Rectangle 55"/>
          <p:cNvSpPr>
            <a:spLocks noChangeArrowheads="1"/>
          </p:cNvSpPr>
          <p:nvPr/>
        </p:nvSpPr>
        <p:spPr bwMode="auto">
          <a:xfrm>
            <a:off x="3881438" y="2878138"/>
            <a:ext cx="976312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03</a:t>
            </a:r>
          </a:p>
        </p:txBody>
      </p:sp>
      <p:sp>
        <p:nvSpPr>
          <p:cNvPr id="8216" name="Rectangle 55"/>
          <p:cNvSpPr>
            <a:spLocks noChangeArrowheads="1"/>
          </p:cNvSpPr>
          <p:nvPr/>
        </p:nvSpPr>
        <p:spPr bwMode="auto">
          <a:xfrm>
            <a:off x="4859338" y="2878138"/>
            <a:ext cx="976312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адрес</a:t>
            </a:r>
          </a:p>
        </p:txBody>
      </p:sp>
      <p:sp>
        <p:nvSpPr>
          <p:cNvPr id="8217" name="Rectangle 62"/>
          <p:cNvSpPr>
            <a:spLocks noChangeArrowheads="1"/>
          </p:cNvSpPr>
          <p:nvPr/>
        </p:nvSpPr>
        <p:spPr bwMode="auto">
          <a:xfrm>
            <a:off x="473075" y="3205163"/>
            <a:ext cx="3162300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...</a:t>
            </a: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18" name="Rectangle 70"/>
          <p:cNvSpPr>
            <a:spLocks noChangeArrowheads="1"/>
          </p:cNvSpPr>
          <p:nvPr/>
        </p:nvSpPr>
        <p:spPr bwMode="auto">
          <a:xfrm>
            <a:off x="3635375" y="3205163"/>
            <a:ext cx="2376488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19" name="Rectangle 55"/>
          <p:cNvSpPr>
            <a:spLocks noChangeArrowheads="1"/>
          </p:cNvSpPr>
          <p:nvPr/>
        </p:nvSpPr>
        <p:spPr bwMode="auto">
          <a:xfrm>
            <a:off x="3881438" y="3284538"/>
            <a:ext cx="976312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...</a:t>
            </a:r>
          </a:p>
        </p:txBody>
      </p:sp>
      <p:sp>
        <p:nvSpPr>
          <p:cNvPr id="8220" name="Rectangle 74"/>
          <p:cNvSpPr>
            <a:spLocks noChangeArrowheads="1"/>
          </p:cNvSpPr>
          <p:nvPr/>
        </p:nvSpPr>
        <p:spPr bwMode="auto">
          <a:xfrm>
            <a:off x="473075" y="3621088"/>
            <a:ext cx="3162300" cy="4079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Остановка процессора</a:t>
            </a: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21" name="Rectangle 75"/>
          <p:cNvSpPr>
            <a:spLocks noChangeArrowheads="1"/>
          </p:cNvSpPr>
          <p:nvPr/>
        </p:nvSpPr>
        <p:spPr bwMode="auto">
          <a:xfrm>
            <a:off x="3635375" y="3621088"/>
            <a:ext cx="2376488" cy="4079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22" name="Rectangle 55"/>
          <p:cNvSpPr>
            <a:spLocks noChangeArrowheads="1"/>
          </p:cNvSpPr>
          <p:nvPr/>
        </p:nvSpPr>
        <p:spPr bwMode="auto">
          <a:xfrm>
            <a:off x="3881438" y="3700463"/>
            <a:ext cx="976312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99</a:t>
            </a:r>
          </a:p>
        </p:txBody>
      </p:sp>
      <p:sp>
        <p:nvSpPr>
          <p:cNvPr id="8223" name="Rectangle 71"/>
          <p:cNvSpPr>
            <a:spLocks noChangeArrowheads="1"/>
          </p:cNvSpPr>
          <p:nvPr/>
        </p:nvSpPr>
        <p:spPr bwMode="auto">
          <a:xfrm>
            <a:off x="6011863" y="1601788"/>
            <a:ext cx="2598737" cy="4079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Ассемблер</a:t>
            </a:r>
          </a:p>
        </p:txBody>
      </p:sp>
      <p:sp>
        <p:nvSpPr>
          <p:cNvPr id="8224" name="Rectangle 73"/>
          <p:cNvSpPr>
            <a:spLocks noChangeArrowheads="1"/>
          </p:cNvSpPr>
          <p:nvPr/>
        </p:nvSpPr>
        <p:spPr bwMode="auto">
          <a:xfrm>
            <a:off x="6011863" y="1990725"/>
            <a:ext cx="2598737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MOV R,</a:t>
            </a:r>
            <a:r>
              <a:rPr lang="ru-RU" altLang="ru-RU" sz="2000" b="1">
                <a:latin typeface="Courier New" pitchFamily="49" charset="-52"/>
              </a:rPr>
              <a:t>адрес</a:t>
            </a:r>
          </a:p>
        </p:txBody>
      </p:sp>
      <p:sp>
        <p:nvSpPr>
          <p:cNvPr id="8225" name="Rectangle 87"/>
          <p:cNvSpPr>
            <a:spLocks noChangeArrowheads="1"/>
          </p:cNvSpPr>
          <p:nvPr/>
        </p:nvSpPr>
        <p:spPr bwMode="auto">
          <a:xfrm>
            <a:off x="6011863" y="2397125"/>
            <a:ext cx="2598737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MOV </a:t>
            </a:r>
            <a:r>
              <a:rPr lang="ru-RU" altLang="ru-RU" sz="2000" b="1">
                <a:latin typeface="Courier New" pitchFamily="49" charset="-52"/>
              </a:rPr>
              <a:t>адрес</a:t>
            </a:r>
            <a:r>
              <a:rPr lang="en-US" altLang="ru-RU" sz="2000" b="1">
                <a:latin typeface="Courier New" pitchFamily="49" charset="-52"/>
              </a:rPr>
              <a:t>,R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8226" name="Rectangle 88"/>
          <p:cNvSpPr>
            <a:spLocks noChangeArrowheads="1"/>
          </p:cNvSpPr>
          <p:nvPr/>
        </p:nvSpPr>
        <p:spPr bwMode="auto">
          <a:xfrm>
            <a:off x="6011863" y="2800350"/>
            <a:ext cx="2598737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ADD R,</a:t>
            </a:r>
            <a:r>
              <a:rPr lang="ru-RU" altLang="ru-RU" sz="2000" b="1">
                <a:latin typeface="Courier New" pitchFamily="49" charset="-52"/>
              </a:rPr>
              <a:t>адрес</a:t>
            </a:r>
          </a:p>
        </p:txBody>
      </p:sp>
      <p:sp>
        <p:nvSpPr>
          <p:cNvPr id="8227" name="Rectangle 98"/>
          <p:cNvSpPr>
            <a:spLocks noChangeArrowheads="1"/>
          </p:cNvSpPr>
          <p:nvPr/>
        </p:nvSpPr>
        <p:spPr bwMode="auto">
          <a:xfrm>
            <a:off x="6011863" y="3205163"/>
            <a:ext cx="2598737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28" name="Rectangle 99"/>
          <p:cNvSpPr>
            <a:spLocks noChangeArrowheads="1"/>
          </p:cNvSpPr>
          <p:nvPr/>
        </p:nvSpPr>
        <p:spPr bwMode="auto">
          <a:xfrm>
            <a:off x="6011863" y="3621088"/>
            <a:ext cx="2598737" cy="4079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STOP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8229" name="Rectangle 100"/>
          <p:cNvSpPr>
            <a:spLocks noChangeArrowheads="1"/>
          </p:cNvSpPr>
          <p:nvPr/>
        </p:nvSpPr>
        <p:spPr bwMode="auto">
          <a:xfrm>
            <a:off x="473075" y="4038600"/>
            <a:ext cx="3162300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Данные</a:t>
            </a: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30" name="Rectangle 101"/>
          <p:cNvSpPr>
            <a:spLocks noChangeArrowheads="1"/>
          </p:cNvSpPr>
          <p:nvPr/>
        </p:nvSpPr>
        <p:spPr bwMode="auto">
          <a:xfrm>
            <a:off x="3635375" y="4038600"/>
            <a:ext cx="2376488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31" name="Rectangle 103"/>
          <p:cNvSpPr>
            <a:spLocks noChangeArrowheads="1"/>
          </p:cNvSpPr>
          <p:nvPr/>
        </p:nvSpPr>
        <p:spPr bwMode="auto">
          <a:xfrm>
            <a:off x="6011863" y="4038600"/>
            <a:ext cx="2598737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имя</a:t>
            </a:r>
            <a:r>
              <a:rPr lang="en-US" altLang="ru-RU" sz="2000" b="1">
                <a:latin typeface="Courier New" pitchFamily="49" charset="-52"/>
              </a:rPr>
              <a:t>: DATA</a:t>
            </a:r>
            <a:r>
              <a:rPr lang="ru-RU" altLang="ru-RU" sz="2000" b="1">
                <a:latin typeface="Courier New" pitchFamily="49" charset="-52"/>
              </a:rPr>
              <a:t> знач.</a:t>
            </a:r>
          </a:p>
        </p:txBody>
      </p:sp>
      <p:sp>
        <p:nvSpPr>
          <p:cNvPr id="8232" name="Rectangle 104"/>
          <p:cNvSpPr>
            <a:spLocks noChangeArrowheads="1"/>
          </p:cNvSpPr>
          <p:nvPr/>
        </p:nvSpPr>
        <p:spPr bwMode="auto">
          <a:xfrm>
            <a:off x="473075" y="4443413"/>
            <a:ext cx="3162300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Точка входа</a:t>
            </a: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33" name="Rectangle 105"/>
          <p:cNvSpPr>
            <a:spLocks noChangeArrowheads="1"/>
          </p:cNvSpPr>
          <p:nvPr/>
        </p:nvSpPr>
        <p:spPr bwMode="auto">
          <a:xfrm>
            <a:off x="3635375" y="4443413"/>
            <a:ext cx="2376488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800">
              <a:latin typeface="Courier New" pitchFamily="49" charset="-52"/>
            </a:endParaRPr>
          </a:p>
        </p:txBody>
      </p:sp>
      <p:sp>
        <p:nvSpPr>
          <p:cNvPr id="8234" name="Rectangle 106"/>
          <p:cNvSpPr>
            <a:spLocks noChangeArrowheads="1"/>
          </p:cNvSpPr>
          <p:nvPr/>
        </p:nvSpPr>
        <p:spPr bwMode="auto">
          <a:xfrm>
            <a:off x="6011863" y="4443413"/>
            <a:ext cx="2598737" cy="406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START:</a:t>
            </a:r>
            <a:endParaRPr lang="ru-RU" altLang="ru-RU" sz="2000" b="1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645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179388" y="5164138"/>
            <a:ext cx="8677275" cy="1328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ru-RU" altLang="ru-RU" sz="3200" b="1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219" name="Rectangle 3075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9220" name="Rectangle 3076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9221" name="Picture 3077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3078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9223" name="Text Box 3079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smtClean="0"/>
              <a:t>Тема 1. </a:t>
            </a:r>
            <a:r>
              <a:rPr lang="ru-RU" altLang="ru-RU" sz="1200" dirty="0" smtClean="0"/>
              <a:t>Разработка п</a:t>
            </a:r>
            <a:r>
              <a:rPr lang="ru-RU" altLang="ru-RU" sz="1200" dirty="0" smtClean="0">
                <a:solidFill>
                  <a:schemeClr val="tx1"/>
                </a:solidFill>
              </a:rPr>
              <a:t>рограммного </a:t>
            </a:r>
            <a:r>
              <a:rPr lang="ru-RU" altLang="ru-RU" sz="1200" dirty="0" smtClean="0"/>
              <a:t>обеспечения</a:t>
            </a:r>
            <a:endParaRPr lang="ru-RU" altLang="ru-RU" sz="1200" i="1" dirty="0"/>
          </a:p>
        </p:txBody>
      </p:sp>
      <p:sp>
        <p:nvSpPr>
          <p:cNvPr id="9224" name="Text Box 3080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/>
              <a:t>5</a:t>
            </a:r>
            <a:endParaRPr lang="ru-RU" altLang="ru-RU" sz="1200" dirty="0"/>
          </a:p>
        </p:txBody>
      </p:sp>
      <p:sp>
        <p:nvSpPr>
          <p:cNvPr id="9225" name="Line 3081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6" name="Rectangle 3082"/>
          <p:cNvSpPr>
            <a:spLocks noGrp="1" noChangeArrowheads="1"/>
          </p:cNvSpPr>
          <p:nvPr>
            <p:ph type="ctrTitle"/>
          </p:nvPr>
        </p:nvSpPr>
        <p:spPr>
          <a:xfrm>
            <a:off x="0" y="533400"/>
            <a:ext cx="9144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Иллюстрация программирования на ассемблере</a:t>
            </a:r>
          </a:p>
        </p:txBody>
      </p:sp>
      <p:sp>
        <p:nvSpPr>
          <p:cNvPr id="9227" name="Text Box 3083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497963" y="1412776"/>
            <a:ext cx="4972050" cy="35258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ru-RU" sz="2800" b="1" dirty="0" smtClean="0">
                <a:solidFill>
                  <a:schemeClr val="tx1"/>
                </a:solidFill>
              </a:rPr>
              <a:t> A:		DATA	2</a:t>
            </a:r>
          </a:p>
          <a:p>
            <a:pPr algn="l">
              <a:defRPr/>
            </a:pPr>
            <a:r>
              <a:rPr lang="ru-RU" altLang="ru-RU" sz="2800" b="1" dirty="0" smtClean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B:		DATA	2</a:t>
            </a:r>
          </a:p>
          <a:p>
            <a:pPr algn="l">
              <a:defRPr/>
            </a:pPr>
            <a:r>
              <a:rPr lang="en-US" altLang="ru-RU" sz="2800" b="1" dirty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C:		DATA	</a:t>
            </a:r>
          </a:p>
          <a:p>
            <a:pPr algn="l">
              <a:defRPr/>
            </a:pPr>
            <a:r>
              <a:rPr lang="en-US" altLang="ru-RU" sz="2800" b="1" dirty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START:</a:t>
            </a:r>
          </a:p>
          <a:p>
            <a:pPr algn="l">
              <a:defRPr/>
            </a:pPr>
            <a:r>
              <a:rPr lang="en-US" altLang="ru-RU" sz="2800" b="1" dirty="0" smtClean="0">
                <a:solidFill>
                  <a:schemeClr val="tx1"/>
                </a:solidFill>
              </a:rPr>
              <a:t> 		MOV		R , A</a:t>
            </a:r>
          </a:p>
          <a:p>
            <a:pPr algn="l">
              <a:defRPr/>
            </a:pPr>
            <a:r>
              <a:rPr lang="en-US" altLang="ru-RU" sz="2800" b="1" dirty="0" smtClean="0">
                <a:solidFill>
                  <a:schemeClr val="tx1"/>
                </a:solidFill>
              </a:rPr>
              <a:t> 		ADD		R , B</a:t>
            </a:r>
          </a:p>
          <a:p>
            <a:pPr algn="l">
              <a:defRPr/>
            </a:pPr>
            <a:r>
              <a:rPr lang="en-US" altLang="ru-RU" sz="2800" b="1" dirty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		MOV		C , R</a:t>
            </a:r>
          </a:p>
          <a:p>
            <a:pPr algn="l">
              <a:defRPr/>
            </a:pPr>
            <a:r>
              <a:rPr lang="en-US" altLang="ru-RU" sz="2800" b="1" dirty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		STOP</a:t>
            </a:r>
            <a:endParaRPr lang="ru-RU" altLang="ru-RU" sz="2800" b="1" dirty="0" smtClean="0">
              <a:solidFill>
                <a:schemeClr val="tx1"/>
              </a:solidFill>
            </a:endParaRP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1222375" y="5634038"/>
            <a:ext cx="709613" cy="26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ru-RU" altLang="ru-RU" sz="1400" b="1" smtClean="0">
                <a:latin typeface="Courier New" panose="02070309020205020404" pitchFamily="49" charset="0"/>
              </a:rPr>
              <a:t>02</a:t>
            </a: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1931988" y="5634038"/>
            <a:ext cx="711200" cy="26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ru-RU" altLang="ru-RU" sz="1400" b="1" smtClean="0">
                <a:latin typeface="Courier New" panose="02070309020205020404" pitchFamily="49" charset="0"/>
              </a:rPr>
              <a:t>02</a:t>
            </a:r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2643188" y="5634038"/>
            <a:ext cx="709612" cy="26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ru-RU" altLang="ru-RU" sz="1400" b="1" smtClean="0">
                <a:latin typeface="Courier New" panose="02070309020205020404" pitchFamily="49" charset="0"/>
              </a:rPr>
              <a:t>00</a:t>
            </a:r>
          </a:p>
        </p:txBody>
      </p:sp>
      <p:sp>
        <p:nvSpPr>
          <p:cNvPr id="9232" name="Rectangle 55"/>
          <p:cNvSpPr>
            <a:spLocks noChangeArrowheads="1"/>
          </p:cNvSpPr>
          <p:nvPr/>
        </p:nvSpPr>
        <p:spPr bwMode="auto">
          <a:xfrm>
            <a:off x="3352800" y="5634038"/>
            <a:ext cx="711200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01</a:t>
            </a:r>
          </a:p>
        </p:txBody>
      </p:sp>
      <p:sp>
        <p:nvSpPr>
          <p:cNvPr id="9233" name="Rectangle 55"/>
          <p:cNvSpPr>
            <a:spLocks noChangeArrowheads="1"/>
          </p:cNvSpPr>
          <p:nvPr/>
        </p:nvSpPr>
        <p:spPr bwMode="auto">
          <a:xfrm>
            <a:off x="4064000" y="5634038"/>
            <a:ext cx="709613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00</a:t>
            </a:r>
          </a:p>
        </p:txBody>
      </p:sp>
      <p:sp>
        <p:nvSpPr>
          <p:cNvPr id="9234" name="Rectangle 55"/>
          <p:cNvSpPr>
            <a:spLocks noChangeArrowheads="1"/>
          </p:cNvSpPr>
          <p:nvPr/>
        </p:nvSpPr>
        <p:spPr bwMode="auto">
          <a:xfrm>
            <a:off x="4773613" y="5634038"/>
            <a:ext cx="711200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03</a:t>
            </a:r>
          </a:p>
        </p:txBody>
      </p:sp>
      <p:sp>
        <p:nvSpPr>
          <p:cNvPr id="9235" name="Rectangle 55"/>
          <p:cNvSpPr>
            <a:spLocks noChangeArrowheads="1"/>
          </p:cNvSpPr>
          <p:nvPr/>
        </p:nvSpPr>
        <p:spPr bwMode="auto">
          <a:xfrm>
            <a:off x="5484813" y="5634038"/>
            <a:ext cx="709612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01</a:t>
            </a:r>
          </a:p>
        </p:txBody>
      </p:sp>
      <p:sp>
        <p:nvSpPr>
          <p:cNvPr id="9236" name="Rectangle 55"/>
          <p:cNvSpPr>
            <a:spLocks noChangeArrowheads="1"/>
          </p:cNvSpPr>
          <p:nvPr/>
        </p:nvSpPr>
        <p:spPr bwMode="auto">
          <a:xfrm>
            <a:off x="6194425" y="5634038"/>
            <a:ext cx="709613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02</a:t>
            </a:r>
          </a:p>
        </p:txBody>
      </p:sp>
      <p:sp>
        <p:nvSpPr>
          <p:cNvPr id="9237" name="Rectangle 55"/>
          <p:cNvSpPr>
            <a:spLocks noChangeArrowheads="1"/>
          </p:cNvSpPr>
          <p:nvPr/>
        </p:nvSpPr>
        <p:spPr bwMode="auto">
          <a:xfrm>
            <a:off x="6904038" y="5634038"/>
            <a:ext cx="711200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02</a:t>
            </a:r>
          </a:p>
        </p:txBody>
      </p:sp>
      <p:sp>
        <p:nvSpPr>
          <p:cNvPr id="9238" name="Rectangle 55"/>
          <p:cNvSpPr>
            <a:spLocks noChangeArrowheads="1"/>
          </p:cNvSpPr>
          <p:nvPr/>
        </p:nvSpPr>
        <p:spPr bwMode="auto">
          <a:xfrm>
            <a:off x="7615238" y="5634038"/>
            <a:ext cx="709612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99</a:t>
            </a:r>
          </a:p>
        </p:txBody>
      </p:sp>
      <p:sp>
        <p:nvSpPr>
          <p:cNvPr id="9239" name="Rectangle 55"/>
          <p:cNvSpPr>
            <a:spLocks noChangeArrowheads="1"/>
          </p:cNvSpPr>
          <p:nvPr/>
        </p:nvSpPr>
        <p:spPr bwMode="auto">
          <a:xfrm>
            <a:off x="1222375" y="5981700"/>
            <a:ext cx="70961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00</a:t>
            </a:r>
          </a:p>
        </p:txBody>
      </p:sp>
      <p:sp>
        <p:nvSpPr>
          <p:cNvPr id="9240" name="Rectangle 55"/>
          <p:cNvSpPr>
            <a:spLocks noChangeArrowheads="1"/>
          </p:cNvSpPr>
          <p:nvPr/>
        </p:nvSpPr>
        <p:spPr bwMode="auto">
          <a:xfrm>
            <a:off x="1931988" y="5981700"/>
            <a:ext cx="711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01</a:t>
            </a:r>
          </a:p>
        </p:txBody>
      </p:sp>
      <p:sp>
        <p:nvSpPr>
          <p:cNvPr id="9241" name="Rectangle 55"/>
          <p:cNvSpPr>
            <a:spLocks noChangeArrowheads="1"/>
          </p:cNvSpPr>
          <p:nvPr/>
        </p:nvSpPr>
        <p:spPr bwMode="auto">
          <a:xfrm>
            <a:off x="2643188" y="5981700"/>
            <a:ext cx="70961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02</a:t>
            </a:r>
          </a:p>
        </p:txBody>
      </p:sp>
      <p:sp>
        <p:nvSpPr>
          <p:cNvPr id="9242" name="Rectangle 55"/>
          <p:cNvSpPr>
            <a:spLocks noChangeArrowheads="1"/>
          </p:cNvSpPr>
          <p:nvPr/>
        </p:nvSpPr>
        <p:spPr bwMode="auto">
          <a:xfrm>
            <a:off x="3352800" y="5981700"/>
            <a:ext cx="711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03</a:t>
            </a:r>
          </a:p>
        </p:txBody>
      </p:sp>
      <p:sp>
        <p:nvSpPr>
          <p:cNvPr id="9243" name="Rectangle 55"/>
          <p:cNvSpPr>
            <a:spLocks noChangeArrowheads="1"/>
          </p:cNvSpPr>
          <p:nvPr/>
        </p:nvSpPr>
        <p:spPr bwMode="auto">
          <a:xfrm>
            <a:off x="4064000" y="5981700"/>
            <a:ext cx="70961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04</a:t>
            </a:r>
          </a:p>
        </p:txBody>
      </p:sp>
      <p:sp>
        <p:nvSpPr>
          <p:cNvPr id="9244" name="Rectangle 55"/>
          <p:cNvSpPr>
            <a:spLocks noChangeArrowheads="1"/>
          </p:cNvSpPr>
          <p:nvPr/>
        </p:nvSpPr>
        <p:spPr bwMode="auto">
          <a:xfrm>
            <a:off x="4773613" y="5981700"/>
            <a:ext cx="711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05</a:t>
            </a:r>
          </a:p>
        </p:txBody>
      </p:sp>
      <p:sp>
        <p:nvSpPr>
          <p:cNvPr id="9245" name="Rectangle 55"/>
          <p:cNvSpPr>
            <a:spLocks noChangeArrowheads="1"/>
          </p:cNvSpPr>
          <p:nvPr/>
        </p:nvSpPr>
        <p:spPr bwMode="auto">
          <a:xfrm>
            <a:off x="5484813" y="5981700"/>
            <a:ext cx="70961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06</a:t>
            </a:r>
          </a:p>
        </p:txBody>
      </p:sp>
      <p:sp>
        <p:nvSpPr>
          <p:cNvPr id="9246" name="Rectangle 55"/>
          <p:cNvSpPr>
            <a:spLocks noChangeArrowheads="1"/>
          </p:cNvSpPr>
          <p:nvPr/>
        </p:nvSpPr>
        <p:spPr bwMode="auto">
          <a:xfrm>
            <a:off x="6194425" y="5981700"/>
            <a:ext cx="70961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07</a:t>
            </a:r>
          </a:p>
        </p:txBody>
      </p:sp>
      <p:sp>
        <p:nvSpPr>
          <p:cNvPr id="9247" name="Rectangle 55"/>
          <p:cNvSpPr>
            <a:spLocks noChangeArrowheads="1"/>
          </p:cNvSpPr>
          <p:nvPr/>
        </p:nvSpPr>
        <p:spPr bwMode="auto">
          <a:xfrm>
            <a:off x="6904038" y="5981700"/>
            <a:ext cx="711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08</a:t>
            </a:r>
          </a:p>
        </p:txBody>
      </p:sp>
      <p:sp>
        <p:nvSpPr>
          <p:cNvPr id="9248" name="Rectangle 55"/>
          <p:cNvSpPr>
            <a:spLocks noChangeArrowheads="1"/>
          </p:cNvSpPr>
          <p:nvPr/>
        </p:nvSpPr>
        <p:spPr bwMode="auto">
          <a:xfrm>
            <a:off x="7615238" y="5981700"/>
            <a:ext cx="70961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09</a:t>
            </a:r>
          </a:p>
        </p:txBody>
      </p:sp>
      <p:sp>
        <p:nvSpPr>
          <p:cNvPr id="9249" name="Rectangle 55"/>
          <p:cNvSpPr>
            <a:spLocks noChangeArrowheads="1"/>
          </p:cNvSpPr>
          <p:nvPr/>
        </p:nvSpPr>
        <p:spPr bwMode="auto">
          <a:xfrm>
            <a:off x="330200" y="5981700"/>
            <a:ext cx="8921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Адрес:</a:t>
            </a:r>
          </a:p>
        </p:txBody>
      </p:sp>
      <p:sp>
        <p:nvSpPr>
          <p:cNvPr id="9250" name="Rectangle 55"/>
          <p:cNvSpPr>
            <a:spLocks noChangeArrowheads="1"/>
          </p:cNvSpPr>
          <p:nvPr/>
        </p:nvSpPr>
        <p:spPr bwMode="auto">
          <a:xfrm>
            <a:off x="319088" y="5284788"/>
            <a:ext cx="1052512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Данные:</a:t>
            </a:r>
          </a:p>
        </p:txBody>
      </p:sp>
      <p:sp>
        <p:nvSpPr>
          <p:cNvPr id="9251" name="Rectangle 55"/>
          <p:cNvSpPr>
            <a:spLocks noChangeArrowheads="1"/>
          </p:cNvSpPr>
          <p:nvPr/>
        </p:nvSpPr>
        <p:spPr bwMode="auto">
          <a:xfrm>
            <a:off x="5695950" y="5238750"/>
            <a:ext cx="14414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Команды:</a:t>
            </a:r>
          </a:p>
        </p:txBody>
      </p:sp>
      <p:cxnSp>
        <p:nvCxnSpPr>
          <p:cNvPr id="9252" name="Connecteur droit avec flèche 96"/>
          <p:cNvCxnSpPr>
            <a:cxnSpLocks noChangeShapeType="1"/>
            <a:endCxn id="9242" idx="2"/>
          </p:cNvCxnSpPr>
          <p:nvPr/>
        </p:nvCxnSpPr>
        <p:spPr bwMode="auto">
          <a:xfrm flipH="1" flipV="1">
            <a:off x="3708400" y="6246813"/>
            <a:ext cx="342900" cy="123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3" name="Rectangle 55"/>
          <p:cNvSpPr>
            <a:spLocks noChangeArrowheads="1"/>
          </p:cNvSpPr>
          <p:nvPr/>
        </p:nvSpPr>
        <p:spPr bwMode="auto">
          <a:xfrm>
            <a:off x="3835400" y="6240463"/>
            <a:ext cx="17478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Точка входа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658637" y="2132856"/>
            <a:ext cx="30390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i="1" dirty="0"/>
              <a:t>Архитектура фон Неймана основывается на принципе совместного хранения данных и команд в памяти компьютера</a:t>
            </a:r>
            <a:endParaRPr lang="ru-RU" alt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9277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179388" y="5164138"/>
            <a:ext cx="8677275" cy="1328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ru-RU" altLang="ru-RU" sz="3200" b="1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43" name="Rectangle 3075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0244" name="Rectangle 3076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0245" name="Picture 3077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3078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0247" name="Text Box 3079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smtClean="0"/>
              <a:t>Тема 1. </a:t>
            </a:r>
            <a:r>
              <a:rPr lang="ru-RU" altLang="ru-RU" sz="1200" dirty="0" smtClean="0"/>
              <a:t>Разработка п</a:t>
            </a:r>
            <a:r>
              <a:rPr lang="ru-RU" altLang="ru-RU" sz="1200" dirty="0" smtClean="0">
                <a:solidFill>
                  <a:schemeClr val="tx1"/>
                </a:solidFill>
              </a:rPr>
              <a:t>рограммного </a:t>
            </a:r>
            <a:r>
              <a:rPr lang="ru-RU" altLang="ru-RU" sz="1200" dirty="0" smtClean="0"/>
              <a:t>обеспечения</a:t>
            </a:r>
            <a:endParaRPr lang="ru-RU" altLang="ru-RU" sz="1200" i="1" dirty="0"/>
          </a:p>
        </p:txBody>
      </p:sp>
      <p:sp>
        <p:nvSpPr>
          <p:cNvPr id="10248" name="Text Box 3080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/>
              <a:t>6</a:t>
            </a:r>
            <a:endParaRPr lang="ru-RU" altLang="ru-RU" sz="1200" dirty="0"/>
          </a:p>
        </p:txBody>
      </p:sp>
      <p:sp>
        <p:nvSpPr>
          <p:cNvPr id="10249" name="Line 3081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50" name="Rectangle 3082"/>
          <p:cNvSpPr>
            <a:spLocks noGrp="1" noChangeArrowheads="1"/>
          </p:cNvSpPr>
          <p:nvPr>
            <p:ph type="ctrTitle"/>
          </p:nvPr>
        </p:nvSpPr>
        <p:spPr>
          <a:xfrm>
            <a:off x="0" y="533400"/>
            <a:ext cx="9144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Иллюстрация программирования на языке высокого уровня</a:t>
            </a:r>
          </a:p>
        </p:txBody>
      </p:sp>
      <p:sp>
        <p:nvSpPr>
          <p:cNvPr id="10251" name="Text Box 3083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4205288" y="1092200"/>
            <a:ext cx="4665662" cy="35258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ru-RU" sz="2800" b="1" dirty="0" smtClean="0">
                <a:solidFill>
                  <a:schemeClr val="tx1"/>
                </a:solidFill>
              </a:rPr>
              <a:t> A:		DATA	2</a:t>
            </a:r>
          </a:p>
          <a:p>
            <a:pPr algn="l">
              <a:defRPr/>
            </a:pPr>
            <a:r>
              <a:rPr lang="ru-RU" altLang="ru-RU" sz="2800" b="1" dirty="0" smtClean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B:		DATA	2</a:t>
            </a:r>
          </a:p>
          <a:p>
            <a:pPr algn="l">
              <a:defRPr/>
            </a:pPr>
            <a:r>
              <a:rPr lang="en-US" altLang="ru-RU" sz="2800" b="1" dirty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C:		DATA	</a:t>
            </a:r>
          </a:p>
          <a:p>
            <a:pPr algn="l">
              <a:defRPr/>
            </a:pPr>
            <a:r>
              <a:rPr lang="en-US" altLang="ru-RU" sz="2800" b="1" dirty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START:</a:t>
            </a:r>
          </a:p>
          <a:p>
            <a:pPr algn="l">
              <a:defRPr/>
            </a:pPr>
            <a:r>
              <a:rPr lang="en-US" altLang="ru-RU" sz="2800" b="1" dirty="0" smtClean="0">
                <a:solidFill>
                  <a:schemeClr val="tx1"/>
                </a:solidFill>
              </a:rPr>
              <a:t> 		MOV		R , A</a:t>
            </a:r>
          </a:p>
          <a:p>
            <a:pPr algn="l">
              <a:defRPr/>
            </a:pPr>
            <a:r>
              <a:rPr lang="en-US" altLang="ru-RU" sz="2800" b="1" dirty="0" smtClean="0">
                <a:solidFill>
                  <a:schemeClr val="tx1"/>
                </a:solidFill>
              </a:rPr>
              <a:t> 		ADD		R , B</a:t>
            </a:r>
          </a:p>
          <a:p>
            <a:pPr algn="l">
              <a:defRPr/>
            </a:pPr>
            <a:r>
              <a:rPr lang="en-US" altLang="ru-RU" sz="2800" b="1" dirty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		MOV		C , R</a:t>
            </a:r>
          </a:p>
          <a:p>
            <a:pPr algn="l">
              <a:defRPr/>
            </a:pPr>
            <a:r>
              <a:rPr lang="en-US" altLang="ru-RU" sz="2800" b="1" dirty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		STOP</a:t>
            </a:r>
            <a:endParaRPr lang="ru-RU" altLang="ru-RU" sz="2800" b="1" dirty="0" smtClean="0">
              <a:solidFill>
                <a:schemeClr val="tx1"/>
              </a:solidFill>
            </a:endParaRP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1222375" y="5634038"/>
            <a:ext cx="709613" cy="26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ru-RU" altLang="ru-RU" sz="1400" b="1" smtClean="0">
                <a:latin typeface="Courier New" panose="02070309020205020404" pitchFamily="49" charset="0"/>
              </a:rPr>
              <a:t>02</a:t>
            </a: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1931988" y="5634038"/>
            <a:ext cx="711200" cy="26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ru-RU" altLang="ru-RU" sz="1400" b="1" smtClean="0">
                <a:latin typeface="Courier New" panose="02070309020205020404" pitchFamily="49" charset="0"/>
              </a:rPr>
              <a:t>02</a:t>
            </a:r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2643188" y="5634038"/>
            <a:ext cx="709612" cy="26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ru-RU" altLang="ru-RU" sz="1400" b="1" smtClean="0">
                <a:latin typeface="Courier New" panose="02070309020205020404" pitchFamily="49" charset="0"/>
              </a:rPr>
              <a:t>00</a:t>
            </a:r>
          </a:p>
        </p:txBody>
      </p:sp>
      <p:sp>
        <p:nvSpPr>
          <p:cNvPr id="10256" name="Rectangle 55"/>
          <p:cNvSpPr>
            <a:spLocks noChangeArrowheads="1"/>
          </p:cNvSpPr>
          <p:nvPr/>
        </p:nvSpPr>
        <p:spPr bwMode="auto">
          <a:xfrm>
            <a:off x="3352800" y="5634038"/>
            <a:ext cx="711200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01</a:t>
            </a:r>
          </a:p>
        </p:txBody>
      </p:sp>
      <p:sp>
        <p:nvSpPr>
          <p:cNvPr id="10257" name="Rectangle 55"/>
          <p:cNvSpPr>
            <a:spLocks noChangeArrowheads="1"/>
          </p:cNvSpPr>
          <p:nvPr/>
        </p:nvSpPr>
        <p:spPr bwMode="auto">
          <a:xfrm>
            <a:off x="4064000" y="5634038"/>
            <a:ext cx="709613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00</a:t>
            </a:r>
          </a:p>
        </p:txBody>
      </p:sp>
      <p:sp>
        <p:nvSpPr>
          <p:cNvPr id="10258" name="Rectangle 55"/>
          <p:cNvSpPr>
            <a:spLocks noChangeArrowheads="1"/>
          </p:cNvSpPr>
          <p:nvPr/>
        </p:nvSpPr>
        <p:spPr bwMode="auto">
          <a:xfrm>
            <a:off x="4773613" y="5634038"/>
            <a:ext cx="711200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03</a:t>
            </a:r>
          </a:p>
        </p:txBody>
      </p:sp>
      <p:sp>
        <p:nvSpPr>
          <p:cNvPr id="10259" name="Rectangle 55"/>
          <p:cNvSpPr>
            <a:spLocks noChangeArrowheads="1"/>
          </p:cNvSpPr>
          <p:nvPr/>
        </p:nvSpPr>
        <p:spPr bwMode="auto">
          <a:xfrm>
            <a:off x="5484813" y="5634038"/>
            <a:ext cx="709612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01</a:t>
            </a:r>
          </a:p>
        </p:txBody>
      </p:sp>
      <p:sp>
        <p:nvSpPr>
          <p:cNvPr id="10260" name="Rectangle 55"/>
          <p:cNvSpPr>
            <a:spLocks noChangeArrowheads="1"/>
          </p:cNvSpPr>
          <p:nvPr/>
        </p:nvSpPr>
        <p:spPr bwMode="auto">
          <a:xfrm>
            <a:off x="6194425" y="5634038"/>
            <a:ext cx="709613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02</a:t>
            </a:r>
          </a:p>
        </p:txBody>
      </p:sp>
      <p:sp>
        <p:nvSpPr>
          <p:cNvPr id="10261" name="Rectangle 55"/>
          <p:cNvSpPr>
            <a:spLocks noChangeArrowheads="1"/>
          </p:cNvSpPr>
          <p:nvPr/>
        </p:nvSpPr>
        <p:spPr bwMode="auto">
          <a:xfrm>
            <a:off x="6904038" y="5634038"/>
            <a:ext cx="711200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02</a:t>
            </a:r>
          </a:p>
        </p:txBody>
      </p:sp>
      <p:sp>
        <p:nvSpPr>
          <p:cNvPr id="10262" name="Rectangle 55"/>
          <p:cNvSpPr>
            <a:spLocks noChangeArrowheads="1"/>
          </p:cNvSpPr>
          <p:nvPr/>
        </p:nvSpPr>
        <p:spPr bwMode="auto">
          <a:xfrm>
            <a:off x="7615238" y="5634038"/>
            <a:ext cx="709612" cy="2667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99</a:t>
            </a:r>
          </a:p>
        </p:txBody>
      </p:sp>
      <p:sp>
        <p:nvSpPr>
          <p:cNvPr id="10263" name="Rectangle 55"/>
          <p:cNvSpPr>
            <a:spLocks noChangeArrowheads="1"/>
          </p:cNvSpPr>
          <p:nvPr/>
        </p:nvSpPr>
        <p:spPr bwMode="auto">
          <a:xfrm>
            <a:off x="1222375" y="5981700"/>
            <a:ext cx="70961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00</a:t>
            </a:r>
          </a:p>
        </p:txBody>
      </p:sp>
      <p:sp>
        <p:nvSpPr>
          <p:cNvPr id="10264" name="Rectangle 55"/>
          <p:cNvSpPr>
            <a:spLocks noChangeArrowheads="1"/>
          </p:cNvSpPr>
          <p:nvPr/>
        </p:nvSpPr>
        <p:spPr bwMode="auto">
          <a:xfrm>
            <a:off x="1931988" y="5981700"/>
            <a:ext cx="711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01</a:t>
            </a:r>
          </a:p>
        </p:txBody>
      </p:sp>
      <p:sp>
        <p:nvSpPr>
          <p:cNvPr id="10265" name="Rectangle 55"/>
          <p:cNvSpPr>
            <a:spLocks noChangeArrowheads="1"/>
          </p:cNvSpPr>
          <p:nvPr/>
        </p:nvSpPr>
        <p:spPr bwMode="auto">
          <a:xfrm>
            <a:off x="2643188" y="5981700"/>
            <a:ext cx="70961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02</a:t>
            </a:r>
          </a:p>
        </p:txBody>
      </p:sp>
      <p:sp>
        <p:nvSpPr>
          <p:cNvPr id="10266" name="Rectangle 55"/>
          <p:cNvSpPr>
            <a:spLocks noChangeArrowheads="1"/>
          </p:cNvSpPr>
          <p:nvPr/>
        </p:nvSpPr>
        <p:spPr bwMode="auto">
          <a:xfrm>
            <a:off x="3352800" y="5981700"/>
            <a:ext cx="711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03</a:t>
            </a:r>
          </a:p>
        </p:txBody>
      </p:sp>
      <p:sp>
        <p:nvSpPr>
          <p:cNvPr id="10267" name="Rectangle 55"/>
          <p:cNvSpPr>
            <a:spLocks noChangeArrowheads="1"/>
          </p:cNvSpPr>
          <p:nvPr/>
        </p:nvSpPr>
        <p:spPr bwMode="auto">
          <a:xfrm>
            <a:off x="4064000" y="5981700"/>
            <a:ext cx="70961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04</a:t>
            </a:r>
          </a:p>
        </p:txBody>
      </p:sp>
      <p:sp>
        <p:nvSpPr>
          <p:cNvPr id="10268" name="Rectangle 55"/>
          <p:cNvSpPr>
            <a:spLocks noChangeArrowheads="1"/>
          </p:cNvSpPr>
          <p:nvPr/>
        </p:nvSpPr>
        <p:spPr bwMode="auto">
          <a:xfrm>
            <a:off x="4773613" y="5981700"/>
            <a:ext cx="711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05</a:t>
            </a:r>
          </a:p>
        </p:txBody>
      </p:sp>
      <p:sp>
        <p:nvSpPr>
          <p:cNvPr id="10269" name="Rectangle 55"/>
          <p:cNvSpPr>
            <a:spLocks noChangeArrowheads="1"/>
          </p:cNvSpPr>
          <p:nvPr/>
        </p:nvSpPr>
        <p:spPr bwMode="auto">
          <a:xfrm>
            <a:off x="5484813" y="5981700"/>
            <a:ext cx="70961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06</a:t>
            </a:r>
          </a:p>
        </p:txBody>
      </p:sp>
      <p:sp>
        <p:nvSpPr>
          <p:cNvPr id="10270" name="Rectangle 55"/>
          <p:cNvSpPr>
            <a:spLocks noChangeArrowheads="1"/>
          </p:cNvSpPr>
          <p:nvPr/>
        </p:nvSpPr>
        <p:spPr bwMode="auto">
          <a:xfrm>
            <a:off x="6194425" y="5981700"/>
            <a:ext cx="70961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07</a:t>
            </a:r>
          </a:p>
        </p:txBody>
      </p:sp>
      <p:sp>
        <p:nvSpPr>
          <p:cNvPr id="10271" name="Rectangle 55"/>
          <p:cNvSpPr>
            <a:spLocks noChangeArrowheads="1"/>
          </p:cNvSpPr>
          <p:nvPr/>
        </p:nvSpPr>
        <p:spPr bwMode="auto">
          <a:xfrm>
            <a:off x="6904038" y="5981700"/>
            <a:ext cx="711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08</a:t>
            </a:r>
          </a:p>
        </p:txBody>
      </p:sp>
      <p:sp>
        <p:nvSpPr>
          <p:cNvPr id="10272" name="Rectangle 55"/>
          <p:cNvSpPr>
            <a:spLocks noChangeArrowheads="1"/>
          </p:cNvSpPr>
          <p:nvPr/>
        </p:nvSpPr>
        <p:spPr bwMode="auto">
          <a:xfrm>
            <a:off x="7615238" y="5981700"/>
            <a:ext cx="70961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09</a:t>
            </a:r>
          </a:p>
        </p:txBody>
      </p:sp>
      <p:sp>
        <p:nvSpPr>
          <p:cNvPr id="10273" name="Rectangle 55"/>
          <p:cNvSpPr>
            <a:spLocks noChangeArrowheads="1"/>
          </p:cNvSpPr>
          <p:nvPr/>
        </p:nvSpPr>
        <p:spPr bwMode="auto">
          <a:xfrm>
            <a:off x="330200" y="5981700"/>
            <a:ext cx="8921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Адрес:</a:t>
            </a:r>
          </a:p>
        </p:txBody>
      </p:sp>
      <p:sp>
        <p:nvSpPr>
          <p:cNvPr id="10274" name="Rectangle 55"/>
          <p:cNvSpPr>
            <a:spLocks noChangeArrowheads="1"/>
          </p:cNvSpPr>
          <p:nvPr/>
        </p:nvSpPr>
        <p:spPr bwMode="auto">
          <a:xfrm>
            <a:off x="319088" y="5284788"/>
            <a:ext cx="1052512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Данные:</a:t>
            </a:r>
          </a:p>
        </p:txBody>
      </p:sp>
      <p:sp>
        <p:nvSpPr>
          <p:cNvPr id="10275" name="Rectangle 55"/>
          <p:cNvSpPr>
            <a:spLocks noChangeArrowheads="1"/>
          </p:cNvSpPr>
          <p:nvPr/>
        </p:nvSpPr>
        <p:spPr bwMode="auto">
          <a:xfrm>
            <a:off x="5695950" y="5238750"/>
            <a:ext cx="14414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Команды:</a:t>
            </a:r>
          </a:p>
        </p:txBody>
      </p:sp>
      <p:cxnSp>
        <p:nvCxnSpPr>
          <p:cNvPr id="10276" name="Connecteur droit avec flèche 96"/>
          <p:cNvCxnSpPr>
            <a:cxnSpLocks noChangeShapeType="1"/>
          </p:cNvCxnSpPr>
          <p:nvPr/>
        </p:nvCxnSpPr>
        <p:spPr bwMode="auto">
          <a:xfrm flipH="1" flipV="1">
            <a:off x="3832225" y="6218238"/>
            <a:ext cx="244475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7" name="Rectangle 55"/>
          <p:cNvSpPr>
            <a:spLocks noChangeArrowheads="1"/>
          </p:cNvSpPr>
          <p:nvPr/>
        </p:nvSpPr>
        <p:spPr bwMode="auto">
          <a:xfrm>
            <a:off x="3838575" y="6218238"/>
            <a:ext cx="17478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Courier New" pitchFamily="49" charset="-52"/>
              </a:rPr>
              <a:t>Точка входа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77800" y="1092200"/>
            <a:ext cx="2809875" cy="35258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ru-RU" sz="2800" b="1" dirty="0" smtClean="0">
                <a:solidFill>
                  <a:schemeClr val="tx1"/>
                </a:solidFill>
              </a:rPr>
              <a:t> INT A = 2</a:t>
            </a:r>
          </a:p>
          <a:p>
            <a:pPr algn="l">
              <a:defRPr/>
            </a:pPr>
            <a:r>
              <a:rPr lang="ru-RU" altLang="ru-RU" sz="2800" b="1" dirty="0" smtClean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INT B = 2</a:t>
            </a:r>
          </a:p>
          <a:p>
            <a:pPr algn="l">
              <a:defRPr/>
            </a:pPr>
            <a:r>
              <a:rPr lang="en-US" altLang="ru-RU" sz="2800" b="1" dirty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INT C</a:t>
            </a:r>
          </a:p>
          <a:p>
            <a:pPr algn="l">
              <a:defRPr/>
            </a:pPr>
            <a:r>
              <a:rPr lang="en-US" altLang="ru-RU" sz="2800" b="1" dirty="0" smtClean="0">
                <a:solidFill>
                  <a:schemeClr val="tx1"/>
                </a:solidFill>
              </a:rPr>
              <a:t>	</a:t>
            </a:r>
          </a:p>
          <a:p>
            <a:pPr algn="l">
              <a:defRPr/>
            </a:pPr>
            <a:r>
              <a:rPr lang="en-US" altLang="ru-RU" sz="2800" b="1" dirty="0">
                <a:solidFill>
                  <a:schemeClr val="tx1"/>
                </a:solidFill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</a:rPr>
              <a:t>BEGIN</a:t>
            </a:r>
          </a:p>
          <a:p>
            <a:pPr algn="l">
              <a:defRPr/>
            </a:pPr>
            <a:r>
              <a:rPr lang="en-US" altLang="ru-RU" sz="2800" b="1" dirty="0" smtClean="0">
                <a:solidFill>
                  <a:schemeClr val="tx1"/>
                </a:solidFill>
              </a:rPr>
              <a:t> 	C = A+B</a:t>
            </a:r>
          </a:p>
          <a:p>
            <a:pPr algn="l">
              <a:defRPr/>
            </a:pPr>
            <a:r>
              <a:rPr lang="en-US" altLang="ru-RU" sz="2800" b="1" dirty="0" smtClean="0">
                <a:solidFill>
                  <a:schemeClr val="tx1"/>
                </a:solidFill>
              </a:rPr>
              <a:t> END</a:t>
            </a:r>
          </a:p>
        </p:txBody>
      </p:sp>
      <p:sp>
        <p:nvSpPr>
          <p:cNvPr id="10279" name="Flèche droite 1"/>
          <p:cNvSpPr>
            <a:spLocks noChangeArrowheads="1"/>
          </p:cNvSpPr>
          <p:nvPr/>
        </p:nvSpPr>
        <p:spPr bwMode="auto">
          <a:xfrm>
            <a:off x="3236913" y="2533650"/>
            <a:ext cx="720725" cy="433388"/>
          </a:xfrm>
          <a:prstGeom prst="rightArrow">
            <a:avLst>
              <a:gd name="adj1" fmla="val 50000"/>
              <a:gd name="adj2" fmla="val 498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endParaRPr lang="ru-RU" altLang="ru-RU"/>
          </a:p>
        </p:txBody>
      </p:sp>
      <p:sp>
        <p:nvSpPr>
          <p:cNvPr id="10280" name="Flèche droite 39"/>
          <p:cNvSpPr>
            <a:spLocks noChangeArrowheads="1"/>
          </p:cNvSpPr>
          <p:nvPr/>
        </p:nvSpPr>
        <p:spPr bwMode="auto">
          <a:xfrm rot="5400000">
            <a:off x="1370806" y="4690269"/>
            <a:ext cx="433388" cy="431800"/>
          </a:xfrm>
          <a:prstGeom prst="rightArrow">
            <a:avLst>
              <a:gd name="adj1" fmla="val 50000"/>
              <a:gd name="adj2" fmla="val 501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endParaRPr lang="ru-RU" altLang="ru-RU"/>
          </a:p>
        </p:txBody>
      </p:sp>
      <p:sp>
        <p:nvSpPr>
          <p:cNvPr id="10281" name="Flèche droite 40"/>
          <p:cNvSpPr>
            <a:spLocks noChangeArrowheads="1"/>
          </p:cNvSpPr>
          <p:nvPr/>
        </p:nvSpPr>
        <p:spPr bwMode="auto">
          <a:xfrm rot="5400000">
            <a:off x="6322219" y="4690269"/>
            <a:ext cx="433388" cy="431800"/>
          </a:xfrm>
          <a:prstGeom prst="rightArrow">
            <a:avLst>
              <a:gd name="adj1" fmla="val 50000"/>
              <a:gd name="adj2" fmla="val 501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00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126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/>
              <a:t>Тема </a:t>
            </a:r>
            <a:r>
              <a:rPr lang="ru-RU" altLang="ru-RU" sz="1200" i="1" dirty="0" smtClean="0"/>
              <a:t>1. </a:t>
            </a:r>
            <a:r>
              <a:rPr lang="ru-RU" altLang="ru-RU" sz="1200" dirty="0" smtClean="0"/>
              <a:t>Разработка п</a:t>
            </a:r>
            <a:r>
              <a:rPr lang="ru-RU" altLang="ru-RU" sz="1200" dirty="0" smtClean="0">
                <a:solidFill>
                  <a:schemeClr val="tx1"/>
                </a:solidFill>
              </a:rPr>
              <a:t>рограммного </a:t>
            </a:r>
            <a:r>
              <a:rPr lang="ru-RU" altLang="ru-RU" sz="1200" dirty="0" smtClean="0"/>
              <a:t>обеспечения</a:t>
            </a:r>
            <a:endParaRPr lang="ru-RU" altLang="ru-RU" sz="1200" i="1" dirty="0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7</a:t>
            </a:r>
            <a:endParaRPr lang="ru-RU" altLang="ru-RU" sz="1200" dirty="0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Создание программного обеспечения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  <a:p>
            <a:pPr algn="ctr">
              <a:spcBef>
                <a:spcPct val="50000"/>
              </a:spcBef>
              <a:buFontTx/>
              <a:buNone/>
            </a:pPr>
            <a:endParaRPr lang="ru-RU" altLang="ru-RU" sz="1200" dirty="0"/>
          </a:p>
        </p:txBody>
      </p:sp>
      <p:grpSp>
        <p:nvGrpSpPr>
          <p:cNvPr id="11275" name="Group 78"/>
          <p:cNvGrpSpPr>
            <a:grpSpLocks/>
          </p:cNvGrpSpPr>
          <p:nvPr/>
        </p:nvGrpSpPr>
        <p:grpSpPr bwMode="auto">
          <a:xfrm>
            <a:off x="304800" y="1905000"/>
            <a:ext cx="2895600" cy="4495800"/>
            <a:chOff x="192" y="720"/>
            <a:chExt cx="1920" cy="3312"/>
          </a:xfrm>
        </p:grpSpPr>
        <p:sp>
          <p:nvSpPr>
            <p:cNvPr id="11304" name="Rectangle 51"/>
            <p:cNvSpPr>
              <a:spLocks noChangeArrowheads="1"/>
            </p:cNvSpPr>
            <p:nvPr/>
          </p:nvSpPr>
          <p:spPr bwMode="auto">
            <a:xfrm>
              <a:off x="192" y="720"/>
              <a:ext cx="1920" cy="38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Текст программы</a:t>
              </a:r>
              <a:endParaRPr lang="ru-RU" altLang="ru-RU" sz="1800" b="1">
                <a:latin typeface="Courier New" pitchFamily="49" charset="-52"/>
              </a:endParaRPr>
            </a:p>
          </p:txBody>
        </p:sp>
        <p:sp>
          <p:nvSpPr>
            <p:cNvPr id="11305" name="Rectangle 52"/>
            <p:cNvSpPr>
              <a:spLocks noChangeArrowheads="1"/>
            </p:cNvSpPr>
            <p:nvPr/>
          </p:nvSpPr>
          <p:spPr bwMode="auto">
            <a:xfrm>
              <a:off x="192" y="1104"/>
              <a:ext cx="1920" cy="29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>
                  <a:latin typeface="Courier New" pitchFamily="49" charset="-52"/>
                </a:rPr>
                <a:t>int a = 5;</a:t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/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>int main()</a:t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>{</a:t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>   int b = a/5;</a:t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>   int c = f(b);</a:t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>} </a:t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/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>int f(int a)</a:t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>{</a:t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>   return(abs(a));</a:t>
              </a:r>
              <a:br>
                <a:rPr lang="en-US" altLang="ru-RU" sz="1800" b="1">
                  <a:latin typeface="Courier New" pitchFamily="49" charset="-52"/>
                </a:rPr>
              </a:br>
              <a:r>
                <a:rPr lang="en-US" altLang="ru-RU" sz="1800" b="1">
                  <a:latin typeface="Courier New" pitchFamily="49" charset="-52"/>
                </a:rPr>
                <a:t>}</a:t>
              </a:r>
              <a:endParaRPr lang="ru-RU" altLang="ru-RU" sz="1800" b="1">
                <a:latin typeface="Courier New" pitchFamily="49" charset="-52"/>
              </a:endParaRPr>
            </a:p>
          </p:txBody>
        </p:sp>
      </p:grpSp>
      <p:grpSp>
        <p:nvGrpSpPr>
          <p:cNvPr id="11276" name="Group 77"/>
          <p:cNvGrpSpPr>
            <a:grpSpLocks/>
          </p:cNvGrpSpPr>
          <p:nvPr/>
        </p:nvGrpSpPr>
        <p:grpSpPr bwMode="auto">
          <a:xfrm>
            <a:off x="5486400" y="1905000"/>
            <a:ext cx="3276600" cy="4419600"/>
            <a:chOff x="3120" y="720"/>
            <a:chExt cx="2424" cy="3312"/>
          </a:xfrm>
        </p:grpSpPr>
        <p:sp>
          <p:nvSpPr>
            <p:cNvPr id="11283" name="Rectangle 53"/>
            <p:cNvSpPr>
              <a:spLocks noChangeArrowheads="1"/>
            </p:cNvSpPr>
            <p:nvPr/>
          </p:nvSpPr>
          <p:spPr bwMode="auto">
            <a:xfrm>
              <a:off x="3552" y="720"/>
              <a:ext cx="1974" cy="4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 b="1"/>
                <a:t>Виртуальное адресное пространство</a:t>
              </a: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84" name="Rectangle 54"/>
            <p:cNvSpPr>
              <a:spLocks noChangeArrowheads="1"/>
            </p:cNvSpPr>
            <p:nvPr/>
          </p:nvSpPr>
          <p:spPr bwMode="auto">
            <a:xfrm>
              <a:off x="3552" y="1152"/>
              <a:ext cx="1974" cy="288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85" name="Rectangle 55"/>
            <p:cNvSpPr>
              <a:spLocks noChangeArrowheads="1"/>
            </p:cNvSpPr>
            <p:nvPr/>
          </p:nvSpPr>
          <p:spPr bwMode="auto">
            <a:xfrm>
              <a:off x="4704" y="3600"/>
              <a:ext cx="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 b="1"/>
                <a:t>0x00000000</a:t>
              </a:r>
            </a:p>
          </p:txBody>
        </p:sp>
        <p:sp>
          <p:nvSpPr>
            <p:cNvPr id="11286" name="Rectangle 56"/>
            <p:cNvSpPr>
              <a:spLocks noChangeArrowheads="1"/>
            </p:cNvSpPr>
            <p:nvPr/>
          </p:nvSpPr>
          <p:spPr bwMode="auto">
            <a:xfrm>
              <a:off x="4704" y="3312"/>
              <a:ext cx="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 b="1"/>
                <a:t>0x00000001</a:t>
              </a:r>
            </a:p>
          </p:txBody>
        </p:sp>
        <p:sp>
          <p:nvSpPr>
            <p:cNvPr id="11287" name="Rectangle 57"/>
            <p:cNvSpPr>
              <a:spLocks noChangeArrowheads="1"/>
            </p:cNvSpPr>
            <p:nvPr/>
          </p:nvSpPr>
          <p:spPr bwMode="auto">
            <a:xfrm>
              <a:off x="4704" y="3024"/>
              <a:ext cx="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 b="1"/>
                <a:t>0x00000002</a:t>
              </a:r>
            </a:p>
          </p:txBody>
        </p:sp>
        <p:sp>
          <p:nvSpPr>
            <p:cNvPr id="11288" name="Rectangle 58"/>
            <p:cNvSpPr>
              <a:spLocks noChangeArrowheads="1"/>
            </p:cNvSpPr>
            <p:nvPr/>
          </p:nvSpPr>
          <p:spPr bwMode="auto">
            <a:xfrm>
              <a:off x="4704" y="2736"/>
              <a:ext cx="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 b="1"/>
                <a:t>0x00000003</a:t>
              </a:r>
            </a:p>
          </p:txBody>
        </p:sp>
        <p:sp>
          <p:nvSpPr>
            <p:cNvPr id="11289" name="Rectangle 59"/>
            <p:cNvSpPr>
              <a:spLocks noChangeArrowheads="1"/>
            </p:cNvSpPr>
            <p:nvPr/>
          </p:nvSpPr>
          <p:spPr bwMode="auto">
            <a:xfrm>
              <a:off x="4704" y="2448"/>
              <a:ext cx="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 b="1"/>
                <a:t>0x00000004</a:t>
              </a: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90" name="Rectangle 60"/>
            <p:cNvSpPr>
              <a:spLocks noChangeArrowheads="1"/>
            </p:cNvSpPr>
            <p:nvPr/>
          </p:nvSpPr>
          <p:spPr bwMode="auto">
            <a:xfrm>
              <a:off x="4704" y="2160"/>
              <a:ext cx="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 b="1"/>
                <a:t>…</a:t>
              </a: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91" name="Rectangle 61"/>
            <p:cNvSpPr>
              <a:spLocks noChangeArrowheads="1"/>
            </p:cNvSpPr>
            <p:nvPr/>
          </p:nvSpPr>
          <p:spPr bwMode="auto">
            <a:xfrm>
              <a:off x="4368" y="1296"/>
              <a:ext cx="29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92" name="Rectangle 62"/>
            <p:cNvSpPr>
              <a:spLocks noChangeArrowheads="1"/>
            </p:cNvSpPr>
            <p:nvPr/>
          </p:nvSpPr>
          <p:spPr bwMode="auto">
            <a:xfrm>
              <a:off x="4368" y="1584"/>
              <a:ext cx="29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93" name="Rectangle 63"/>
            <p:cNvSpPr>
              <a:spLocks noChangeArrowheads="1"/>
            </p:cNvSpPr>
            <p:nvPr/>
          </p:nvSpPr>
          <p:spPr bwMode="auto">
            <a:xfrm>
              <a:off x="4368" y="1872"/>
              <a:ext cx="29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94" name="Rectangle 64"/>
            <p:cNvSpPr>
              <a:spLocks noChangeArrowheads="1"/>
            </p:cNvSpPr>
            <p:nvPr/>
          </p:nvSpPr>
          <p:spPr bwMode="auto">
            <a:xfrm>
              <a:off x="4368" y="2160"/>
              <a:ext cx="29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95" name="Rectangle 65"/>
            <p:cNvSpPr>
              <a:spLocks noChangeArrowheads="1"/>
            </p:cNvSpPr>
            <p:nvPr/>
          </p:nvSpPr>
          <p:spPr bwMode="auto">
            <a:xfrm>
              <a:off x="4368" y="2448"/>
              <a:ext cx="29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96" name="Rectangle 66"/>
            <p:cNvSpPr>
              <a:spLocks noChangeArrowheads="1"/>
            </p:cNvSpPr>
            <p:nvPr/>
          </p:nvSpPr>
          <p:spPr bwMode="auto">
            <a:xfrm>
              <a:off x="4368" y="2736"/>
              <a:ext cx="29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97" name="Rectangle 67"/>
            <p:cNvSpPr>
              <a:spLocks noChangeArrowheads="1"/>
            </p:cNvSpPr>
            <p:nvPr/>
          </p:nvSpPr>
          <p:spPr bwMode="auto">
            <a:xfrm>
              <a:off x="4368" y="3024"/>
              <a:ext cx="29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98" name="Rectangle 68"/>
            <p:cNvSpPr>
              <a:spLocks noChangeArrowheads="1"/>
            </p:cNvSpPr>
            <p:nvPr/>
          </p:nvSpPr>
          <p:spPr bwMode="auto">
            <a:xfrm>
              <a:off x="4368" y="3312"/>
              <a:ext cx="29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299" name="Rectangle 69"/>
            <p:cNvSpPr>
              <a:spLocks noChangeArrowheads="1"/>
            </p:cNvSpPr>
            <p:nvPr/>
          </p:nvSpPr>
          <p:spPr bwMode="auto">
            <a:xfrm>
              <a:off x="4368" y="3600"/>
              <a:ext cx="29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400" b="1">
                <a:latin typeface="Courier New" pitchFamily="49" charset="-52"/>
              </a:endParaRPr>
            </a:p>
          </p:txBody>
        </p:sp>
        <p:sp>
          <p:nvSpPr>
            <p:cNvPr id="11300" name="Rectangle 70"/>
            <p:cNvSpPr>
              <a:spLocks noChangeArrowheads="1"/>
            </p:cNvSpPr>
            <p:nvPr/>
          </p:nvSpPr>
          <p:spPr bwMode="auto">
            <a:xfrm>
              <a:off x="3120" y="1824"/>
              <a:ext cx="1104" cy="2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000" b="1"/>
                <a:t>Образ задачи</a:t>
              </a:r>
              <a:endParaRPr lang="ru-RU" altLang="ru-RU" sz="1000" b="1">
                <a:latin typeface="Courier New" pitchFamily="49" charset="-52"/>
              </a:endParaRPr>
            </a:p>
          </p:txBody>
        </p:sp>
        <p:sp>
          <p:nvSpPr>
            <p:cNvPr id="11301" name="Rectangle 71"/>
            <p:cNvSpPr>
              <a:spLocks noChangeArrowheads="1"/>
            </p:cNvSpPr>
            <p:nvPr/>
          </p:nvSpPr>
          <p:spPr bwMode="auto">
            <a:xfrm>
              <a:off x="3120" y="2116"/>
              <a:ext cx="1104" cy="15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1000" b="1">
                <a:latin typeface="Courier New" pitchFamily="49" charset="-52"/>
              </a:endParaRPr>
            </a:p>
          </p:txBody>
        </p:sp>
        <p:sp>
          <p:nvSpPr>
            <p:cNvPr id="11302" name="Rectangle 72"/>
            <p:cNvSpPr>
              <a:spLocks noChangeArrowheads="1"/>
            </p:cNvSpPr>
            <p:nvPr/>
          </p:nvSpPr>
          <p:spPr bwMode="auto">
            <a:xfrm>
              <a:off x="3264" y="2208"/>
              <a:ext cx="743" cy="7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000" b="1"/>
                <a:t>Данные</a:t>
              </a:r>
              <a:endParaRPr lang="ru-RU" altLang="ru-RU" sz="1000" b="1">
                <a:latin typeface="Courier New" pitchFamily="49" charset="-52"/>
              </a:endParaRPr>
            </a:p>
          </p:txBody>
        </p:sp>
        <p:sp>
          <p:nvSpPr>
            <p:cNvPr id="11303" name="Rectangle 73"/>
            <p:cNvSpPr>
              <a:spLocks noChangeArrowheads="1"/>
            </p:cNvSpPr>
            <p:nvPr/>
          </p:nvSpPr>
          <p:spPr bwMode="auto">
            <a:xfrm>
              <a:off x="3264" y="2880"/>
              <a:ext cx="743" cy="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000" b="1"/>
                <a:t>Код</a:t>
              </a:r>
              <a:endParaRPr lang="ru-RU" altLang="ru-RU" sz="1000" b="1">
                <a:latin typeface="Courier New" pitchFamily="49" charset="-52"/>
              </a:endParaRPr>
            </a:p>
          </p:txBody>
        </p:sp>
      </p:grpSp>
      <p:sp>
        <p:nvSpPr>
          <p:cNvPr id="11277" name="Rectangle 74"/>
          <p:cNvSpPr>
            <a:spLocks noChangeArrowheads="1"/>
          </p:cNvSpPr>
          <p:nvPr/>
        </p:nvSpPr>
        <p:spPr bwMode="auto">
          <a:xfrm>
            <a:off x="3505200" y="3048000"/>
            <a:ext cx="1828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Компилятор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1278" name="AutoShape 75"/>
          <p:cNvSpPr>
            <a:spLocks noChangeArrowheads="1"/>
          </p:cNvSpPr>
          <p:nvPr/>
        </p:nvSpPr>
        <p:spPr bwMode="auto">
          <a:xfrm flipV="1">
            <a:off x="3276600" y="2133600"/>
            <a:ext cx="1371600" cy="838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420740388 h 21600"/>
              <a:gd name="T4" fmla="*/ 0 w 21600"/>
              <a:gd name="T5" fmla="*/ 1152477812 h 21600"/>
              <a:gd name="T6" fmla="*/ 2147483646 w 21600"/>
              <a:gd name="T7" fmla="*/ 1262221204 h 21600"/>
              <a:gd name="T8" fmla="*/ 2147483646 w 21600"/>
              <a:gd name="T9" fmla="*/ 890391493 h 21600"/>
              <a:gd name="T10" fmla="*/ 2147483646 w 21600"/>
              <a:gd name="T11" fmla="*/ 42074038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842 h 21600"/>
              <a:gd name="T20" fmla="*/ 1752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000" y="0"/>
                </a:moveTo>
                <a:lnTo>
                  <a:pt x="10399" y="7200"/>
                </a:lnTo>
                <a:lnTo>
                  <a:pt x="14475" y="7200"/>
                </a:lnTo>
                <a:lnTo>
                  <a:pt x="14475" y="17842"/>
                </a:lnTo>
                <a:lnTo>
                  <a:pt x="0" y="17842"/>
                </a:lnTo>
                <a:lnTo>
                  <a:pt x="0" y="21600"/>
                </a:lnTo>
                <a:lnTo>
                  <a:pt x="17524" y="21600"/>
                </a:lnTo>
                <a:lnTo>
                  <a:pt x="17524" y="7200"/>
                </a:lnTo>
                <a:lnTo>
                  <a:pt x="21600" y="7200"/>
                </a:lnTo>
                <a:lnTo>
                  <a:pt x="160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79" name="AutoShape 76"/>
          <p:cNvSpPr>
            <a:spLocks noChangeArrowheads="1"/>
          </p:cNvSpPr>
          <p:nvPr/>
        </p:nvSpPr>
        <p:spPr bwMode="auto">
          <a:xfrm rot="-5400000" flipH="1" flipV="1">
            <a:off x="4533900" y="3695700"/>
            <a:ext cx="838200" cy="914400"/>
          </a:xfrm>
          <a:custGeom>
            <a:avLst/>
            <a:gdLst>
              <a:gd name="T0" fmla="*/ 934978844 w 21600"/>
              <a:gd name="T1" fmla="*/ 0 h 21600"/>
              <a:gd name="T2" fmla="*/ 607677732 w 21600"/>
              <a:gd name="T3" fmla="*/ 546235467 h 21600"/>
              <a:gd name="T4" fmla="*/ 0 w 21600"/>
              <a:gd name="T5" fmla="*/ 1496229968 h 21600"/>
              <a:gd name="T6" fmla="*/ 512017264 w 21600"/>
              <a:gd name="T7" fmla="*/ 1638706400 h 21600"/>
              <a:gd name="T8" fmla="*/ 1024036041 w 21600"/>
              <a:gd name="T9" fmla="*/ 1155970806 h 21600"/>
              <a:gd name="T10" fmla="*/ 1262221204 w 21600"/>
              <a:gd name="T11" fmla="*/ 54623546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842 h 21600"/>
              <a:gd name="T20" fmla="*/ 1752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000" y="0"/>
                </a:moveTo>
                <a:lnTo>
                  <a:pt x="10399" y="7200"/>
                </a:lnTo>
                <a:lnTo>
                  <a:pt x="14475" y="7200"/>
                </a:lnTo>
                <a:lnTo>
                  <a:pt x="14475" y="17842"/>
                </a:lnTo>
                <a:lnTo>
                  <a:pt x="0" y="17842"/>
                </a:lnTo>
                <a:lnTo>
                  <a:pt x="0" y="21600"/>
                </a:lnTo>
                <a:lnTo>
                  <a:pt x="17524" y="21600"/>
                </a:lnTo>
                <a:lnTo>
                  <a:pt x="17524" y="7200"/>
                </a:lnTo>
                <a:lnTo>
                  <a:pt x="21600" y="7200"/>
                </a:lnTo>
                <a:lnTo>
                  <a:pt x="160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80" name="Rectangle 79"/>
          <p:cNvSpPr>
            <a:spLocks noChangeArrowheads="1"/>
          </p:cNvSpPr>
          <p:nvPr/>
        </p:nvSpPr>
        <p:spPr bwMode="auto">
          <a:xfrm>
            <a:off x="2895600" y="1066800"/>
            <a:ext cx="32766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Язык программирования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1281" name="Line 80"/>
          <p:cNvSpPr>
            <a:spLocks noChangeShapeType="1"/>
          </p:cNvSpPr>
          <p:nvPr/>
        </p:nvSpPr>
        <p:spPr bwMode="auto">
          <a:xfrm flipH="1">
            <a:off x="2209800" y="15240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82" name="Line 81"/>
          <p:cNvSpPr>
            <a:spLocks noChangeShapeType="1"/>
          </p:cNvSpPr>
          <p:nvPr/>
        </p:nvSpPr>
        <p:spPr bwMode="auto">
          <a:xfrm flipH="1">
            <a:off x="5029200" y="1752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331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smtClean="0"/>
              <a:t>Тема 1. </a:t>
            </a:r>
            <a:r>
              <a:rPr lang="ru-RU" altLang="ru-RU" sz="1200" dirty="0" smtClean="0"/>
              <a:t>Разработка п</a:t>
            </a:r>
            <a:r>
              <a:rPr lang="ru-RU" altLang="ru-RU" sz="1200" dirty="0" smtClean="0">
                <a:solidFill>
                  <a:schemeClr val="tx1"/>
                </a:solidFill>
              </a:rPr>
              <a:t>рограммного </a:t>
            </a:r>
            <a:r>
              <a:rPr lang="ru-RU" altLang="ru-RU" sz="1200" dirty="0" smtClean="0"/>
              <a:t>обеспечения</a:t>
            </a:r>
            <a:endParaRPr lang="ru-RU" altLang="ru-RU" sz="1200" i="1" dirty="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/>
              <a:t>8</a:t>
            </a:r>
            <a:endParaRPr lang="ru-RU" altLang="ru-RU" sz="1200" dirty="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dirty="0" smtClean="0">
                <a:solidFill>
                  <a:schemeClr val="tx1"/>
                </a:solidFill>
              </a:rPr>
              <a:t>Язык программирования С</a:t>
            </a:r>
            <a:endParaRPr lang="ru-RU" altLang="ru-RU" sz="2400" b="1" dirty="0" smtClean="0">
              <a:solidFill>
                <a:schemeClr val="tx1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</p:txBody>
      </p:sp>
      <p:sp>
        <p:nvSpPr>
          <p:cNvPr id="13323" name="Rectangle 39"/>
          <p:cNvSpPr>
            <a:spLocks noChangeArrowheads="1"/>
          </p:cNvSpPr>
          <p:nvPr/>
        </p:nvSpPr>
        <p:spPr bwMode="auto">
          <a:xfrm>
            <a:off x="1259632" y="1219200"/>
            <a:ext cx="6552728" cy="91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i="1" dirty="0"/>
              <a:t>Язык С (си) - стандартизированный язык процедурного программирования, созданный </a:t>
            </a:r>
            <a:r>
              <a:rPr lang="ru-RU" sz="1800" i="1" dirty="0" smtClean="0"/>
              <a:t>в 1969</a:t>
            </a:r>
            <a:r>
              <a:rPr lang="en-US" sz="1800" i="1" dirty="0" smtClean="0"/>
              <a:t>-</a:t>
            </a:r>
            <a:r>
              <a:rPr lang="ru-RU" sz="1800" i="1" dirty="0" smtClean="0"/>
              <a:t>1973</a:t>
            </a:r>
            <a:r>
              <a:rPr lang="ru-RU" sz="1800" i="1" dirty="0"/>
              <a:t> </a:t>
            </a:r>
            <a:r>
              <a:rPr lang="ru-RU" sz="1800" i="1" dirty="0" smtClean="0"/>
              <a:t>гг. </a:t>
            </a:r>
            <a:r>
              <a:rPr lang="ru-RU" sz="1800" i="1" dirty="0"/>
              <a:t>для </a:t>
            </a:r>
            <a:r>
              <a:rPr lang="ru-RU" sz="1800" i="1" dirty="0" smtClean="0"/>
              <a:t>реализации </a:t>
            </a:r>
            <a:r>
              <a:rPr lang="ru-RU" sz="1800" i="1" dirty="0"/>
              <a:t>операционной системы UNIX</a:t>
            </a:r>
            <a:endParaRPr lang="ru-RU" altLang="ru-RU" sz="1800" i="1" dirty="0">
              <a:latin typeface="Courier New" pitchFamily="49" charset="-52"/>
            </a:endParaRPr>
          </a:p>
        </p:txBody>
      </p:sp>
      <p:sp>
        <p:nvSpPr>
          <p:cNvPr id="11276" name="Rectangle 42"/>
          <p:cNvSpPr>
            <a:spLocks noChangeArrowheads="1"/>
          </p:cNvSpPr>
          <p:nvPr/>
        </p:nvSpPr>
        <p:spPr bwMode="auto">
          <a:xfrm>
            <a:off x="4267200" y="2438400"/>
            <a:ext cx="4648200" cy="48654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Особенности языка С</a:t>
            </a:r>
            <a:endParaRPr lang="ru-RU" altLang="ru-RU" sz="1800" b="1" dirty="0">
              <a:latin typeface="Courier New" pitchFamily="49" charset="-52"/>
            </a:endParaRPr>
          </a:p>
        </p:txBody>
      </p:sp>
      <p:sp>
        <p:nvSpPr>
          <p:cNvPr id="11277" name="Rectangle 43"/>
          <p:cNvSpPr>
            <a:spLocks noChangeArrowheads="1"/>
          </p:cNvSpPr>
          <p:nvPr/>
        </p:nvSpPr>
        <p:spPr bwMode="auto">
          <a:xfrm>
            <a:off x="4267200" y="2924944"/>
            <a:ext cx="4648200" cy="2376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/>
              <a:t>* Небольшое число элементов языка</a:t>
            </a:r>
            <a:br>
              <a:rPr lang="ru-RU" altLang="ru-RU" sz="1800" dirty="0"/>
            </a:br>
            <a:r>
              <a:rPr lang="ru-RU" altLang="ru-RU" sz="1800" dirty="0"/>
              <a:t>* Высокая скорость выполнения программ</a:t>
            </a:r>
            <a:br>
              <a:rPr lang="ru-RU" altLang="ru-RU" sz="1800" dirty="0"/>
            </a:br>
            <a:r>
              <a:rPr lang="ru-RU" altLang="ru-RU" sz="1800" dirty="0"/>
              <a:t>* Поддержка модульного программирования</a:t>
            </a:r>
            <a:br>
              <a:rPr lang="ru-RU" altLang="ru-RU" sz="1800" dirty="0"/>
            </a:br>
            <a:r>
              <a:rPr lang="ru-RU" altLang="ru-RU" sz="1800" dirty="0"/>
              <a:t>* Хорошая мобильность</a:t>
            </a:r>
            <a:br>
              <a:rPr lang="ru-RU" altLang="ru-RU" sz="1800" dirty="0"/>
            </a:br>
            <a:r>
              <a:rPr lang="ru-RU" altLang="ru-RU" sz="1800" dirty="0"/>
              <a:t>* Возможность работы на "нижнем уровне"</a:t>
            </a:r>
          </a:p>
        </p:txBody>
      </p:sp>
      <p:grpSp>
        <p:nvGrpSpPr>
          <p:cNvPr id="13326" name="Group 50"/>
          <p:cNvGrpSpPr>
            <a:grpSpLocks/>
          </p:cNvGrpSpPr>
          <p:nvPr/>
        </p:nvGrpSpPr>
        <p:grpSpPr bwMode="auto">
          <a:xfrm>
            <a:off x="228600" y="2678106"/>
            <a:ext cx="1752600" cy="2514600"/>
            <a:chOff x="288" y="1152"/>
            <a:chExt cx="1104" cy="1584"/>
          </a:xfrm>
        </p:grpSpPr>
        <p:sp>
          <p:nvSpPr>
            <p:cNvPr id="13332" name="Rectangle 45"/>
            <p:cNvSpPr>
              <a:spLocks noChangeArrowheads="1"/>
            </p:cNvSpPr>
            <p:nvPr/>
          </p:nvSpPr>
          <p:spPr bwMode="auto">
            <a:xfrm>
              <a:off x="288" y="1152"/>
              <a:ext cx="1104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2000" b="1">
                <a:latin typeface="Courier New" pitchFamily="49" charset="-52"/>
              </a:endParaRPr>
            </a:p>
          </p:txBody>
        </p:sp>
        <p:sp>
          <p:nvSpPr>
            <p:cNvPr id="13333" name="Text Box 46"/>
            <p:cNvSpPr txBox="1">
              <a:spLocks noChangeArrowheads="1"/>
            </p:cNvSpPr>
            <p:nvPr/>
          </p:nvSpPr>
          <p:spPr bwMode="auto">
            <a:xfrm>
              <a:off x="336" y="2496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800" dirty="0"/>
                <a:t>Кен Томпсон</a:t>
              </a:r>
            </a:p>
          </p:txBody>
        </p:sp>
        <p:pic>
          <p:nvPicPr>
            <p:cNvPr id="13334" name="Picture 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200"/>
              <a:ext cx="899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327" name="Group 51"/>
          <p:cNvGrpSpPr>
            <a:grpSpLocks/>
          </p:cNvGrpSpPr>
          <p:nvPr/>
        </p:nvGrpSpPr>
        <p:grpSpPr bwMode="auto">
          <a:xfrm>
            <a:off x="2209800" y="2678106"/>
            <a:ext cx="1752600" cy="2514600"/>
            <a:chOff x="1248" y="1680"/>
            <a:chExt cx="1104" cy="1584"/>
          </a:xfrm>
        </p:grpSpPr>
        <p:sp>
          <p:nvSpPr>
            <p:cNvPr id="13329" name="Rectangle 48"/>
            <p:cNvSpPr>
              <a:spLocks noChangeArrowheads="1"/>
            </p:cNvSpPr>
            <p:nvPr/>
          </p:nvSpPr>
          <p:spPr bwMode="auto">
            <a:xfrm>
              <a:off x="1248" y="1680"/>
              <a:ext cx="1104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ru-RU" altLang="ru-RU" sz="2000" b="1">
                <a:latin typeface="Courier New" pitchFamily="49" charset="-52"/>
              </a:endParaRPr>
            </a:p>
          </p:txBody>
        </p:sp>
        <p:sp>
          <p:nvSpPr>
            <p:cNvPr id="13330" name="Text Box 49"/>
            <p:cNvSpPr txBox="1">
              <a:spLocks noChangeArrowheads="1"/>
            </p:cNvSpPr>
            <p:nvPr/>
          </p:nvSpPr>
          <p:spPr bwMode="auto">
            <a:xfrm>
              <a:off x="1296" y="302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-5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-5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-5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-5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Денис Ритчи</a:t>
              </a:r>
            </a:p>
          </p:txBody>
        </p:sp>
        <p:pic>
          <p:nvPicPr>
            <p:cNvPr id="13331" name="Picture 4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728"/>
              <a:ext cx="899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80" name="Rectangle 52"/>
          <p:cNvSpPr>
            <a:spLocks noChangeArrowheads="1"/>
          </p:cNvSpPr>
          <p:nvPr/>
        </p:nvSpPr>
        <p:spPr bwMode="auto">
          <a:xfrm>
            <a:off x="107504" y="5516248"/>
            <a:ext cx="8941246" cy="8793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i="1" dirty="0"/>
              <a:t>В 1989 году проект языка С был принят комитетом </a:t>
            </a:r>
            <a:r>
              <a:rPr lang="en-US" altLang="ru-RU" sz="1800" i="1" dirty="0"/>
              <a:t>ANSI</a:t>
            </a:r>
            <a:r>
              <a:rPr lang="ru-RU" altLang="ru-RU" sz="1800" i="1" dirty="0"/>
              <a:t>, а затем и Международной организацией по стандартизации (</a:t>
            </a:r>
            <a:r>
              <a:rPr lang="en-US" altLang="ru-RU" sz="1800" i="1" dirty="0"/>
              <a:t>ISO</a:t>
            </a:r>
            <a:r>
              <a:rPr lang="ru-RU" altLang="ru-RU" sz="1800" i="1" dirty="0" smtClean="0"/>
              <a:t>). Язык продолжает развиваться. </a:t>
            </a:r>
            <a:r>
              <a:rPr lang="ru-RU" altLang="ru-RU" sz="1800" i="1" dirty="0" smtClean="0"/>
              <a:t>Были приняты стандарты С90, С99, С11, С18.</a:t>
            </a:r>
            <a:endParaRPr lang="ru-RU" altLang="ru-RU" sz="1800" i="1" dirty="0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973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nimBg="1"/>
      <p:bldP spid="11277" grpId="0" animBg="1"/>
      <p:bldP spid="112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434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2. Программирование. Языки программирования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9</a:t>
            </a:r>
            <a:endParaRPr lang="ru-RU" altLang="ru-RU" sz="1200" dirty="0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Директивы комитета ANSI по языку С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1200" i="1" dirty="0" err="1" smtClean="0"/>
              <a:t>Чмиленко</a:t>
            </a:r>
            <a:r>
              <a:rPr lang="ru-RU" altLang="ru-RU" sz="1200" i="1" dirty="0" smtClean="0"/>
              <a:t> Ф. В.</a:t>
            </a:r>
            <a:endParaRPr lang="ru-RU" altLang="ru-RU" sz="1200" dirty="0" smtClean="0"/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228600" y="1143000"/>
            <a:ext cx="861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/>
              <a:t>1. Существующий код важен, существующий инструментарий - нет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228600" y="1676400"/>
            <a:ext cx="8610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Следует избегать внесения изменений в существующие программные коды. В крайнем случае следует менять компилятор, но не программный код</a:t>
            </a:r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228600" y="2438400"/>
            <a:ext cx="861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/>
              <a:t>2. С-программы должны быть мобильными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228600" y="2971800"/>
            <a:ext cx="8610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Стандарт</a:t>
            </a:r>
            <a:r>
              <a:rPr lang="en-US" altLang="ru-RU" sz="1800" i="1"/>
              <a:t> </a:t>
            </a:r>
            <a:r>
              <a:rPr lang="fr-CH" altLang="ru-RU" sz="1800" i="1"/>
              <a:t>ANSI предоставляет программисту возможность переносить программы без изменений в среды других операционных систем</a:t>
            </a:r>
            <a:endParaRPr lang="ru-RU" altLang="ru-RU" sz="1800" i="1"/>
          </a:p>
        </p:txBody>
      </p:sp>
      <p:sp>
        <p:nvSpPr>
          <p:cNvPr id="12303" name="Rectangle 25"/>
          <p:cNvSpPr>
            <a:spLocks noChangeArrowheads="1"/>
          </p:cNvSpPr>
          <p:nvPr/>
        </p:nvSpPr>
        <p:spPr bwMode="auto">
          <a:xfrm>
            <a:off x="228600" y="3733800"/>
            <a:ext cx="861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/>
              <a:t>3. С-программы могут быть и немобильными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2304" name="Rectangle 26"/>
          <p:cNvSpPr>
            <a:spLocks noChangeArrowheads="1"/>
          </p:cNvSpPr>
          <p:nvPr/>
        </p:nvSpPr>
        <p:spPr bwMode="auto">
          <a:xfrm>
            <a:off x="228600" y="4267200"/>
            <a:ext cx="8610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Программист не должен ограничивать свою свободу стандартом, он может писать и немобильные программы, привязанные к определенной аппаратной среде</a:t>
            </a:r>
          </a:p>
        </p:txBody>
      </p:sp>
      <p:sp>
        <p:nvSpPr>
          <p:cNvPr id="12305" name="Rectangle 27"/>
          <p:cNvSpPr>
            <a:spLocks noChangeArrowheads="1"/>
          </p:cNvSpPr>
          <p:nvPr/>
        </p:nvSpPr>
        <p:spPr bwMode="auto">
          <a:xfrm>
            <a:off x="228600" y="5029200"/>
            <a:ext cx="861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4. Стандарт - это договор между разработчиком языка и программистом</a:t>
            </a:r>
            <a:endParaRPr lang="ru-RU" altLang="ru-RU" sz="1800" b="1" dirty="0">
              <a:latin typeface="Courier New" pitchFamily="49" charset="-52"/>
            </a:endParaRPr>
          </a:p>
        </p:txBody>
      </p:sp>
      <p:sp>
        <p:nvSpPr>
          <p:cNvPr id="12306" name="Rectangle 28"/>
          <p:cNvSpPr>
            <a:spLocks noChangeArrowheads="1"/>
          </p:cNvSpPr>
          <p:nvPr/>
        </p:nvSpPr>
        <p:spPr bwMode="auto">
          <a:xfrm>
            <a:off x="228600" y="5562600"/>
            <a:ext cx="8610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При согласовании изменений должны учитываться интересы как разработчиков компиляторов, так и пользователей-программистов.</a:t>
            </a:r>
          </a:p>
        </p:txBody>
      </p:sp>
    </p:spTree>
    <p:extLst>
      <p:ext uri="{BB962C8B-B14F-4D97-AF65-F5344CB8AC3E}">
        <p14:creationId xmlns:p14="http://schemas.microsoft.com/office/powerpoint/2010/main" val="52367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nimBg="1"/>
      <p:bldP spid="12302" grpId="0" animBg="1"/>
      <p:bldP spid="12303" grpId="0" animBg="1"/>
      <p:bldP spid="12304" grpId="0" animBg="1"/>
      <p:bldP spid="12305" grpId="0" animBg="1"/>
      <p:bldP spid="1230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878</Words>
  <Application>Microsoft Office PowerPoint</Application>
  <PresentationFormat>Экран (4:3)</PresentationFormat>
  <Paragraphs>278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Тема 1. Разработка программного  обеспечения</vt:lpstr>
      <vt:lpstr>Понятие и роль программного обеспечения</vt:lpstr>
      <vt:lpstr>Презентация PowerPoint</vt:lpstr>
      <vt:lpstr>Иллюстрация программирования на ассемблере</vt:lpstr>
      <vt:lpstr>Иллюстрация программирования на ассемблере</vt:lpstr>
      <vt:lpstr>Иллюстрация программирования на языке высокого уровня</vt:lpstr>
      <vt:lpstr>Создание программного обеспечения</vt:lpstr>
      <vt:lpstr>Язык программирования С</vt:lpstr>
      <vt:lpstr>Директивы комитета ANSI по языку С</vt:lpstr>
      <vt:lpstr>Презентация PowerPoint</vt:lpstr>
      <vt:lpstr>Создание программ на языке С и С++</vt:lpstr>
      <vt:lpstr>Структура С-программы</vt:lpstr>
      <vt:lpstr>Основы синтаксиса языка С</vt:lpstr>
      <vt:lpstr>Основы синтаксиса языка 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Fedor</dc:creator>
  <cp:lastModifiedBy>Fedor</cp:lastModifiedBy>
  <cp:revision>12</cp:revision>
  <dcterms:created xsi:type="dcterms:W3CDTF">2019-02-11T21:58:16Z</dcterms:created>
  <dcterms:modified xsi:type="dcterms:W3CDTF">2019-02-12T07:29:56Z</dcterms:modified>
</cp:coreProperties>
</file>