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76" r:id="rId4"/>
    <p:sldId id="291" r:id="rId5"/>
    <p:sldId id="292" r:id="rId6"/>
    <p:sldId id="277" r:id="rId7"/>
    <p:sldId id="278" r:id="rId8"/>
    <p:sldId id="259" r:id="rId9"/>
    <p:sldId id="282" r:id="rId10"/>
    <p:sldId id="283" r:id="rId11"/>
    <p:sldId id="279" r:id="rId12"/>
    <p:sldId id="285" r:id="rId13"/>
    <p:sldId id="261" r:id="rId14"/>
    <p:sldId id="281" r:id="rId15"/>
    <p:sldId id="280" r:id="rId16"/>
    <p:sldId id="286" r:id="rId17"/>
    <p:sldId id="272" r:id="rId18"/>
    <p:sldId id="284" r:id="rId19"/>
    <p:sldId id="287" r:id="rId20"/>
    <p:sldId id="288" r:id="rId21"/>
    <p:sldId id="289" r:id="rId22"/>
    <p:sldId id="290" r:id="rId23"/>
  </p:sldIdLst>
  <p:sldSz cx="9144000" cy="6858000" type="screen4x3"/>
  <p:notesSz cx="680878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5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5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5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5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-5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-5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-5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-5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-5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978" y="-72"/>
      </p:cViewPr>
      <p:guideLst>
        <p:guide orient="horz" pos="3094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47738" y="736600"/>
            <a:ext cx="4913312" cy="3684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 smtClean="0"/>
              <a:t>Щелчок правит образец текста</a:t>
            </a:r>
          </a:p>
          <a:p>
            <a:pPr lvl="1"/>
            <a:r>
              <a:rPr lang="ru-RU" altLang="ru-RU" noProof="0" smtClean="0"/>
              <a:t>Второй уровень</a:t>
            </a:r>
          </a:p>
          <a:p>
            <a:pPr lvl="2"/>
            <a:r>
              <a:rPr lang="ru-RU" altLang="ru-RU" noProof="0" smtClean="0"/>
              <a:t>Третий уровень</a:t>
            </a:r>
          </a:p>
          <a:p>
            <a:pPr lvl="3"/>
            <a:r>
              <a:rPr lang="ru-RU" altLang="ru-RU" noProof="0" smtClean="0"/>
              <a:t>Четвертый уровень</a:t>
            </a:r>
          </a:p>
          <a:p>
            <a:pPr lvl="4"/>
            <a:r>
              <a:rPr lang="ru-RU" altLang="ru-RU" noProof="0" smtClean="0"/>
              <a:t>Пятый уровень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CABD24-FC40-4C3D-9D2A-33592DF75B4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5241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7400C-CECF-44F7-8FC6-CE499FBECE1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623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F7A93-6CDB-452A-B6A4-A9146BEE46A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794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F7095-E5E6-4AAD-955F-2CE7F29A8B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315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C1EDD4-613B-4B0F-9683-494C58CA63F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9734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99ABA-E0D8-4422-9920-303E36D2193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172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0CD4B-2314-42D9-8416-218A30E0392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844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698E5-31F4-4B36-88EC-098B208CB80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579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DB2E64-FF90-4075-A7B1-08A0C22895A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462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50109-2EE1-4557-ABE1-E8E0FAEE7F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762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ru-RU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8E546D-3F7A-4128-8574-2B8BC78374B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938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ru-RU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7FD987-C870-4817-89DC-250CA2BEF9C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6585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9589A36-EF28-481D-AFFE-20E20EDB6F3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3075" name="Rectangle 1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3076" name="Picture 3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/>
              <a:t>1</a:t>
            </a:r>
          </a:p>
        </p:txBody>
      </p:sp>
      <p:sp>
        <p:nvSpPr>
          <p:cNvPr id="3080" name="Line 12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8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04800" y="2667000"/>
            <a:ext cx="8382000" cy="990600"/>
          </a:xfrm>
          <a:noFill/>
        </p:spPr>
        <p:txBody>
          <a:bodyPr anchor="ctr"/>
          <a:lstStyle/>
          <a:p>
            <a:r>
              <a:rPr lang="ru-RU" altLang="ru-RU" sz="4000" b="1" smtClean="0">
                <a:solidFill>
                  <a:schemeClr val="tx1"/>
                </a:solidFill>
              </a:rPr>
              <a:t>Тема 3. Типы данных</a:t>
            </a:r>
          </a:p>
        </p:txBody>
      </p:sp>
      <p:sp>
        <p:nvSpPr>
          <p:cNvPr id="3082" name="Text Box 2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4"/>
          <p:cNvSpPr>
            <a:spLocks noChangeArrowheads="1"/>
          </p:cNvSpPr>
          <p:nvPr/>
        </p:nvSpPr>
        <p:spPr bwMode="auto">
          <a:xfrm>
            <a:off x="114300" y="1300163"/>
            <a:ext cx="8934450" cy="5081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0245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 smtClean="0"/>
              <a:t>10</a:t>
            </a:r>
            <a:endParaRPr lang="ru-RU" altLang="ru-RU" sz="1200" dirty="0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50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Тип данных </a:t>
            </a:r>
            <a:r>
              <a:rPr lang="en-US" altLang="ru-RU" sz="2400" b="1" smtClean="0">
                <a:solidFill>
                  <a:schemeClr val="tx1"/>
                </a:solidFill>
              </a:rPr>
              <a:t>long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0252" name="Rectangle 53"/>
          <p:cNvSpPr>
            <a:spLocks noChangeArrowheads="1"/>
          </p:cNvSpPr>
          <p:nvPr/>
        </p:nvSpPr>
        <p:spPr bwMode="auto">
          <a:xfrm>
            <a:off x="4714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53" name="Rectangle 54"/>
          <p:cNvSpPr>
            <a:spLocks noChangeArrowheads="1"/>
          </p:cNvSpPr>
          <p:nvPr/>
        </p:nvSpPr>
        <p:spPr bwMode="auto">
          <a:xfrm>
            <a:off x="9286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54" name="Rectangle 55"/>
          <p:cNvSpPr>
            <a:spLocks noChangeArrowheads="1"/>
          </p:cNvSpPr>
          <p:nvPr/>
        </p:nvSpPr>
        <p:spPr bwMode="auto">
          <a:xfrm>
            <a:off x="13858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55" name="Rectangle 56"/>
          <p:cNvSpPr>
            <a:spLocks noChangeArrowheads="1"/>
          </p:cNvSpPr>
          <p:nvPr/>
        </p:nvSpPr>
        <p:spPr bwMode="auto">
          <a:xfrm>
            <a:off x="18430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56" name="Rectangle 57"/>
          <p:cNvSpPr>
            <a:spLocks noChangeArrowheads="1"/>
          </p:cNvSpPr>
          <p:nvPr/>
        </p:nvSpPr>
        <p:spPr bwMode="auto">
          <a:xfrm>
            <a:off x="23002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57" name="Rectangle 58"/>
          <p:cNvSpPr>
            <a:spLocks noChangeArrowheads="1"/>
          </p:cNvSpPr>
          <p:nvPr/>
        </p:nvSpPr>
        <p:spPr bwMode="auto">
          <a:xfrm>
            <a:off x="27574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58" name="Rectangle 59"/>
          <p:cNvSpPr>
            <a:spLocks noChangeArrowheads="1"/>
          </p:cNvSpPr>
          <p:nvPr/>
        </p:nvSpPr>
        <p:spPr bwMode="auto">
          <a:xfrm>
            <a:off x="32146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59" name="Rectangle 60"/>
          <p:cNvSpPr>
            <a:spLocks noChangeArrowheads="1"/>
          </p:cNvSpPr>
          <p:nvPr/>
        </p:nvSpPr>
        <p:spPr bwMode="auto">
          <a:xfrm>
            <a:off x="36718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60" name="Rectangle 61"/>
          <p:cNvSpPr>
            <a:spLocks noChangeArrowheads="1"/>
          </p:cNvSpPr>
          <p:nvPr/>
        </p:nvSpPr>
        <p:spPr bwMode="auto">
          <a:xfrm>
            <a:off x="457200" y="26939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0261" name="Rectangle 62"/>
          <p:cNvSpPr>
            <a:spLocks noChangeArrowheads="1"/>
          </p:cNvSpPr>
          <p:nvPr/>
        </p:nvSpPr>
        <p:spPr bwMode="auto">
          <a:xfrm>
            <a:off x="914400" y="26939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62" name="Rectangle 63"/>
          <p:cNvSpPr>
            <a:spLocks noChangeArrowheads="1"/>
          </p:cNvSpPr>
          <p:nvPr/>
        </p:nvSpPr>
        <p:spPr bwMode="auto">
          <a:xfrm>
            <a:off x="1371600" y="26939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63" name="Rectangle 64"/>
          <p:cNvSpPr>
            <a:spLocks noChangeArrowheads="1"/>
          </p:cNvSpPr>
          <p:nvPr/>
        </p:nvSpPr>
        <p:spPr bwMode="auto">
          <a:xfrm>
            <a:off x="1828800" y="26939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64" name="Rectangle 65"/>
          <p:cNvSpPr>
            <a:spLocks noChangeArrowheads="1"/>
          </p:cNvSpPr>
          <p:nvPr/>
        </p:nvSpPr>
        <p:spPr bwMode="auto">
          <a:xfrm>
            <a:off x="2286000" y="26939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65" name="Rectangle 66"/>
          <p:cNvSpPr>
            <a:spLocks noChangeArrowheads="1"/>
          </p:cNvSpPr>
          <p:nvPr/>
        </p:nvSpPr>
        <p:spPr bwMode="auto">
          <a:xfrm>
            <a:off x="2743200" y="26939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66" name="Rectangle 67"/>
          <p:cNvSpPr>
            <a:spLocks noChangeArrowheads="1"/>
          </p:cNvSpPr>
          <p:nvPr/>
        </p:nvSpPr>
        <p:spPr bwMode="auto">
          <a:xfrm>
            <a:off x="3200400" y="26939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67" name="Rectangle 68"/>
          <p:cNvSpPr>
            <a:spLocks noChangeArrowheads="1"/>
          </p:cNvSpPr>
          <p:nvPr/>
        </p:nvSpPr>
        <p:spPr bwMode="auto">
          <a:xfrm>
            <a:off x="3657600" y="26939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68" name="Rectangle 69"/>
          <p:cNvSpPr>
            <a:spLocks noChangeArrowheads="1"/>
          </p:cNvSpPr>
          <p:nvPr/>
        </p:nvSpPr>
        <p:spPr bwMode="auto">
          <a:xfrm>
            <a:off x="4067175" y="3884613"/>
            <a:ext cx="17303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long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0269" name="Rectangle 71"/>
          <p:cNvSpPr>
            <a:spLocks noChangeArrowheads="1"/>
          </p:cNvSpPr>
          <p:nvPr/>
        </p:nvSpPr>
        <p:spPr bwMode="auto">
          <a:xfrm>
            <a:off x="1028700" y="3230563"/>
            <a:ext cx="297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Знаковый разряд </a:t>
            </a:r>
            <a:br>
              <a:rPr lang="en-US" altLang="ru-RU" sz="2000" b="1">
                <a:latin typeface="Courier New" pitchFamily="49" charset="-52"/>
              </a:rPr>
            </a:br>
            <a:r>
              <a:rPr lang="en-US" altLang="ru-RU" sz="2000" b="1">
                <a:latin typeface="Courier New" pitchFamily="49" charset="-52"/>
              </a:rPr>
              <a:t>(0 = +, 1 = -)</a:t>
            </a:r>
            <a:endParaRPr lang="ru-RU" altLang="ru-RU" sz="2000" b="1">
              <a:latin typeface="Courier New" pitchFamily="49" charset="-52"/>
            </a:endParaRPr>
          </a:p>
        </p:txBody>
      </p:sp>
      <p:cxnSp>
        <p:nvCxnSpPr>
          <p:cNvPr id="10270" name="AutoShape 73"/>
          <p:cNvCxnSpPr>
            <a:cxnSpLocks noChangeShapeType="1"/>
            <a:endCxn id="10260" idx="2"/>
          </p:cNvCxnSpPr>
          <p:nvPr/>
        </p:nvCxnSpPr>
        <p:spPr bwMode="auto">
          <a:xfrm rot="10800000">
            <a:off x="685800" y="3074988"/>
            <a:ext cx="304800" cy="5715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1" name="Rectangle 75"/>
          <p:cNvSpPr>
            <a:spLocks noChangeArrowheads="1"/>
          </p:cNvSpPr>
          <p:nvPr/>
        </p:nvSpPr>
        <p:spPr bwMode="auto">
          <a:xfrm>
            <a:off x="401638" y="4275138"/>
            <a:ext cx="8475662" cy="781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01111111</a:t>
            </a:r>
            <a:r>
              <a:rPr lang="en-US" altLang="ru-RU" sz="2000" b="1">
                <a:latin typeface="Courier New" pitchFamily="49" charset="-52"/>
              </a:rPr>
              <a:t>111111111111111111111111</a:t>
            </a:r>
            <a:r>
              <a:rPr lang="ru-RU" altLang="ru-RU" sz="2000" b="1">
                <a:latin typeface="Courier New" pitchFamily="49" charset="-52"/>
              </a:rPr>
              <a:t> = </a:t>
            </a:r>
            <a:r>
              <a:rPr lang="en-US" altLang="ru-RU" sz="2000" b="1">
                <a:latin typeface="Courier New" pitchFamily="49" charset="-52"/>
              </a:rPr>
              <a:t>2147483647  = 2</a:t>
            </a:r>
            <a:r>
              <a:rPr lang="en-US" altLang="ru-RU" sz="2000" b="1" baseline="20000">
                <a:latin typeface="Courier New" pitchFamily="49" charset="-52"/>
              </a:rPr>
              <a:t>31</a:t>
            </a:r>
            <a:r>
              <a:rPr lang="en-US" altLang="ru-RU" sz="2000" b="1">
                <a:latin typeface="Courier New" pitchFamily="49" charset="-52"/>
              </a:rPr>
              <a:t>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10000000</a:t>
            </a:r>
            <a:r>
              <a:rPr lang="en-US" altLang="ru-RU" sz="2000" b="1">
                <a:latin typeface="Courier New" pitchFamily="49" charset="-52"/>
              </a:rPr>
              <a:t>000000000000000000000000</a:t>
            </a:r>
            <a:r>
              <a:rPr lang="ru-RU" altLang="ru-RU" sz="2000" b="1">
                <a:latin typeface="Courier New" pitchFamily="49" charset="-52"/>
              </a:rPr>
              <a:t> = -</a:t>
            </a:r>
            <a:r>
              <a:rPr lang="en-US" altLang="ru-RU" sz="2000" b="1">
                <a:latin typeface="Courier New" pitchFamily="49" charset="-52"/>
              </a:rPr>
              <a:t>214748364</a:t>
            </a:r>
            <a:r>
              <a:rPr lang="ru-RU" altLang="ru-RU" sz="2000" b="1">
                <a:latin typeface="Courier New" pitchFamily="49" charset="-52"/>
              </a:rPr>
              <a:t>8</a:t>
            </a:r>
            <a:r>
              <a:rPr lang="en-US" altLang="ru-RU" sz="2000" b="1">
                <a:latin typeface="Courier New" pitchFamily="49" charset="-52"/>
              </a:rPr>
              <a:t> = -2</a:t>
            </a:r>
            <a:r>
              <a:rPr lang="en-US" altLang="ru-RU" sz="2000" b="1" baseline="20000">
                <a:latin typeface="Courier New" pitchFamily="49" charset="-52"/>
              </a:rPr>
              <a:t>31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0272" name="Rectangle 79"/>
          <p:cNvSpPr>
            <a:spLocks noChangeArrowheads="1"/>
          </p:cNvSpPr>
          <p:nvPr/>
        </p:nvSpPr>
        <p:spPr bwMode="auto">
          <a:xfrm>
            <a:off x="471488" y="138747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1600" b="1"/>
              <a:t>15</a:t>
            </a:r>
            <a:endParaRPr lang="ru-RU" altLang="ru-RU" sz="1600" b="1"/>
          </a:p>
        </p:txBody>
      </p:sp>
      <p:sp>
        <p:nvSpPr>
          <p:cNvPr id="10273" name="Rectangle 78"/>
          <p:cNvSpPr>
            <a:spLocks noChangeArrowheads="1"/>
          </p:cNvSpPr>
          <p:nvPr/>
        </p:nvSpPr>
        <p:spPr bwMode="auto">
          <a:xfrm>
            <a:off x="7315200" y="2325688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1600" b="1"/>
              <a:t>16</a:t>
            </a:r>
            <a:endParaRPr lang="ru-RU" altLang="ru-RU" sz="1600" b="1"/>
          </a:p>
        </p:txBody>
      </p:sp>
      <p:sp>
        <p:nvSpPr>
          <p:cNvPr id="10274" name="Rectangle 79"/>
          <p:cNvSpPr>
            <a:spLocks noChangeArrowheads="1"/>
          </p:cNvSpPr>
          <p:nvPr/>
        </p:nvSpPr>
        <p:spPr bwMode="auto">
          <a:xfrm>
            <a:off x="471488" y="231457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1600" b="1"/>
              <a:t>31</a:t>
            </a:r>
            <a:endParaRPr lang="ru-RU" altLang="ru-RU" sz="1600" b="1"/>
          </a:p>
        </p:txBody>
      </p:sp>
      <p:sp>
        <p:nvSpPr>
          <p:cNvPr id="10275" name="Rectangle 53"/>
          <p:cNvSpPr>
            <a:spLocks noChangeArrowheads="1"/>
          </p:cNvSpPr>
          <p:nvPr/>
        </p:nvSpPr>
        <p:spPr bwMode="auto">
          <a:xfrm>
            <a:off x="4111625" y="17589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76" name="Rectangle 54"/>
          <p:cNvSpPr>
            <a:spLocks noChangeArrowheads="1"/>
          </p:cNvSpPr>
          <p:nvPr/>
        </p:nvSpPr>
        <p:spPr bwMode="auto">
          <a:xfrm>
            <a:off x="4568825" y="17589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77" name="Rectangle 55"/>
          <p:cNvSpPr>
            <a:spLocks noChangeArrowheads="1"/>
          </p:cNvSpPr>
          <p:nvPr/>
        </p:nvSpPr>
        <p:spPr bwMode="auto">
          <a:xfrm>
            <a:off x="5026025" y="17589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78" name="Rectangle 56"/>
          <p:cNvSpPr>
            <a:spLocks noChangeArrowheads="1"/>
          </p:cNvSpPr>
          <p:nvPr/>
        </p:nvSpPr>
        <p:spPr bwMode="auto">
          <a:xfrm>
            <a:off x="5483225" y="17589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79" name="Rectangle 57"/>
          <p:cNvSpPr>
            <a:spLocks noChangeArrowheads="1"/>
          </p:cNvSpPr>
          <p:nvPr/>
        </p:nvSpPr>
        <p:spPr bwMode="auto">
          <a:xfrm>
            <a:off x="5940425" y="17589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80" name="Rectangle 58"/>
          <p:cNvSpPr>
            <a:spLocks noChangeArrowheads="1"/>
          </p:cNvSpPr>
          <p:nvPr/>
        </p:nvSpPr>
        <p:spPr bwMode="auto">
          <a:xfrm>
            <a:off x="6397625" y="17589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81" name="Rectangle 59"/>
          <p:cNvSpPr>
            <a:spLocks noChangeArrowheads="1"/>
          </p:cNvSpPr>
          <p:nvPr/>
        </p:nvSpPr>
        <p:spPr bwMode="auto">
          <a:xfrm>
            <a:off x="6854825" y="17589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82" name="Rectangle 60"/>
          <p:cNvSpPr>
            <a:spLocks noChangeArrowheads="1"/>
          </p:cNvSpPr>
          <p:nvPr/>
        </p:nvSpPr>
        <p:spPr bwMode="auto">
          <a:xfrm>
            <a:off x="7312025" y="17589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83" name="Rectangle 78"/>
          <p:cNvSpPr>
            <a:spLocks noChangeArrowheads="1"/>
          </p:cNvSpPr>
          <p:nvPr/>
        </p:nvSpPr>
        <p:spPr bwMode="auto">
          <a:xfrm>
            <a:off x="7312025" y="137795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/>
              <a:t>0</a:t>
            </a:r>
          </a:p>
        </p:txBody>
      </p:sp>
      <p:sp>
        <p:nvSpPr>
          <p:cNvPr id="10284" name="Rectangle 61"/>
          <p:cNvSpPr>
            <a:spLocks noChangeArrowheads="1"/>
          </p:cNvSpPr>
          <p:nvPr/>
        </p:nvSpPr>
        <p:spPr bwMode="auto">
          <a:xfrm>
            <a:off x="4111625" y="26939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1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0285" name="Rectangle 62"/>
          <p:cNvSpPr>
            <a:spLocks noChangeArrowheads="1"/>
          </p:cNvSpPr>
          <p:nvPr/>
        </p:nvSpPr>
        <p:spPr bwMode="auto">
          <a:xfrm>
            <a:off x="4568825" y="26939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86" name="Rectangle 63"/>
          <p:cNvSpPr>
            <a:spLocks noChangeArrowheads="1"/>
          </p:cNvSpPr>
          <p:nvPr/>
        </p:nvSpPr>
        <p:spPr bwMode="auto">
          <a:xfrm>
            <a:off x="5026025" y="26939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87" name="Rectangle 64"/>
          <p:cNvSpPr>
            <a:spLocks noChangeArrowheads="1"/>
          </p:cNvSpPr>
          <p:nvPr/>
        </p:nvSpPr>
        <p:spPr bwMode="auto">
          <a:xfrm>
            <a:off x="5483225" y="26939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88" name="Rectangle 65"/>
          <p:cNvSpPr>
            <a:spLocks noChangeArrowheads="1"/>
          </p:cNvSpPr>
          <p:nvPr/>
        </p:nvSpPr>
        <p:spPr bwMode="auto">
          <a:xfrm>
            <a:off x="5940425" y="26939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89" name="Rectangle 66"/>
          <p:cNvSpPr>
            <a:spLocks noChangeArrowheads="1"/>
          </p:cNvSpPr>
          <p:nvPr/>
        </p:nvSpPr>
        <p:spPr bwMode="auto">
          <a:xfrm>
            <a:off x="6397625" y="26939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90" name="Rectangle 67"/>
          <p:cNvSpPr>
            <a:spLocks noChangeArrowheads="1"/>
          </p:cNvSpPr>
          <p:nvPr/>
        </p:nvSpPr>
        <p:spPr bwMode="auto">
          <a:xfrm>
            <a:off x="6854825" y="26939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91" name="Rectangle 68"/>
          <p:cNvSpPr>
            <a:spLocks noChangeArrowheads="1"/>
          </p:cNvSpPr>
          <p:nvPr/>
        </p:nvSpPr>
        <p:spPr bwMode="auto">
          <a:xfrm>
            <a:off x="7312025" y="2693988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0292" name="Rectangle 75"/>
          <p:cNvSpPr>
            <a:spLocks noChangeArrowheads="1"/>
          </p:cNvSpPr>
          <p:nvPr/>
        </p:nvSpPr>
        <p:spPr bwMode="auto">
          <a:xfrm>
            <a:off x="401638" y="5468938"/>
            <a:ext cx="8475662" cy="781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1</a:t>
            </a:r>
            <a:r>
              <a:rPr lang="ru-RU" altLang="ru-RU" sz="2000" b="1">
                <a:latin typeface="Courier New" pitchFamily="49" charset="-52"/>
              </a:rPr>
              <a:t>1111111</a:t>
            </a:r>
            <a:r>
              <a:rPr lang="en-US" altLang="ru-RU" sz="2000" b="1">
                <a:latin typeface="Courier New" pitchFamily="49" charset="-52"/>
              </a:rPr>
              <a:t>111111111111111111111111</a:t>
            </a:r>
            <a:r>
              <a:rPr lang="ru-RU" altLang="ru-RU" sz="2000" b="1">
                <a:latin typeface="Courier New" pitchFamily="49" charset="-52"/>
              </a:rPr>
              <a:t> = </a:t>
            </a:r>
            <a:r>
              <a:rPr lang="en-US" altLang="ru-RU" sz="2000" b="1">
                <a:latin typeface="Courier New" pitchFamily="49" charset="-52"/>
              </a:rPr>
              <a:t>4294967295  = 2</a:t>
            </a:r>
            <a:r>
              <a:rPr lang="en-US" altLang="ru-RU" sz="2000" b="1" baseline="20000">
                <a:latin typeface="Courier New" pitchFamily="49" charset="-52"/>
              </a:rPr>
              <a:t>32</a:t>
            </a:r>
            <a:r>
              <a:rPr lang="en-US" altLang="ru-RU" sz="2000" b="1">
                <a:latin typeface="Courier New" pitchFamily="49" charset="-52"/>
              </a:rPr>
              <a:t>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10000000</a:t>
            </a:r>
            <a:r>
              <a:rPr lang="en-US" altLang="ru-RU" sz="2000" b="1">
                <a:latin typeface="Courier New" pitchFamily="49" charset="-52"/>
              </a:rPr>
              <a:t>000000000000000000000000</a:t>
            </a:r>
            <a:r>
              <a:rPr lang="ru-RU" altLang="ru-RU" sz="2000" b="1">
                <a:latin typeface="Courier New" pitchFamily="49" charset="-52"/>
              </a:rPr>
              <a:t> = -</a:t>
            </a:r>
            <a:r>
              <a:rPr lang="en-US" altLang="ru-RU" sz="2000" b="1">
                <a:latin typeface="Courier New" pitchFamily="49" charset="-52"/>
              </a:rPr>
              <a:t>4294967296 = -2</a:t>
            </a:r>
            <a:r>
              <a:rPr lang="en-US" altLang="ru-RU" sz="2000" b="1" baseline="20000">
                <a:latin typeface="Courier New" pitchFamily="49" charset="-52"/>
              </a:rPr>
              <a:t>32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0293" name="Rectangle 69"/>
          <p:cNvSpPr>
            <a:spLocks noChangeArrowheads="1"/>
          </p:cNvSpPr>
          <p:nvPr/>
        </p:nvSpPr>
        <p:spPr bwMode="auto">
          <a:xfrm>
            <a:off x="3492500" y="5084763"/>
            <a:ext cx="23145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unsigned long</a:t>
            </a:r>
            <a:endParaRPr lang="ru-RU" altLang="ru-RU" sz="2000" b="1">
              <a:latin typeface="Courier New" pitchFamily="49" charset="-5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1268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 smtClean="0"/>
              <a:t>11</a:t>
            </a:r>
            <a:endParaRPr lang="ru-RU" altLang="ru-RU" sz="1200" dirty="0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Сводная таблица целочисленных типов данных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62000" y="1295400"/>
            <a:ext cx="3276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Тип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4038600" y="1295400"/>
            <a:ext cx="1676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Размер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5715000" y="1295400"/>
            <a:ext cx="2514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Диапазон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1278" name="Rectangle 59"/>
          <p:cNvSpPr>
            <a:spLocks noChangeArrowheads="1"/>
          </p:cNvSpPr>
          <p:nvPr/>
        </p:nvSpPr>
        <p:spPr bwMode="auto">
          <a:xfrm>
            <a:off x="762000" y="1828800"/>
            <a:ext cx="3276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bool</a:t>
            </a:r>
          </a:p>
        </p:txBody>
      </p:sp>
      <p:sp>
        <p:nvSpPr>
          <p:cNvPr id="11279" name="Rectangle 60"/>
          <p:cNvSpPr>
            <a:spLocks noChangeArrowheads="1"/>
          </p:cNvSpPr>
          <p:nvPr/>
        </p:nvSpPr>
        <p:spPr bwMode="auto">
          <a:xfrm>
            <a:off x="4038600" y="1828800"/>
            <a:ext cx="1676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1280" name="Rectangle 61"/>
          <p:cNvSpPr>
            <a:spLocks noChangeArrowheads="1"/>
          </p:cNvSpPr>
          <p:nvPr/>
        </p:nvSpPr>
        <p:spPr bwMode="auto">
          <a:xfrm>
            <a:off x="5715000" y="1828800"/>
            <a:ext cx="2514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false, true</a:t>
            </a:r>
          </a:p>
        </p:txBody>
      </p:sp>
      <p:sp>
        <p:nvSpPr>
          <p:cNvPr id="11281" name="Rectangle 12"/>
          <p:cNvSpPr>
            <a:spLocks noChangeArrowheads="1"/>
          </p:cNvSpPr>
          <p:nvPr/>
        </p:nvSpPr>
        <p:spPr bwMode="auto">
          <a:xfrm>
            <a:off x="762000" y="2286000"/>
            <a:ext cx="3276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signed char</a:t>
            </a:r>
          </a:p>
        </p:txBody>
      </p:sp>
      <p:sp>
        <p:nvSpPr>
          <p:cNvPr id="11282" name="Rectangle 15"/>
          <p:cNvSpPr>
            <a:spLocks noChangeArrowheads="1"/>
          </p:cNvSpPr>
          <p:nvPr/>
        </p:nvSpPr>
        <p:spPr bwMode="auto">
          <a:xfrm>
            <a:off x="4038600" y="2286000"/>
            <a:ext cx="1676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1283" name="Rectangle 16"/>
          <p:cNvSpPr>
            <a:spLocks noChangeArrowheads="1"/>
          </p:cNvSpPr>
          <p:nvPr/>
        </p:nvSpPr>
        <p:spPr bwMode="auto">
          <a:xfrm>
            <a:off x="5715000" y="2286000"/>
            <a:ext cx="2514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-128 … 127</a:t>
            </a:r>
          </a:p>
        </p:txBody>
      </p:sp>
      <p:sp>
        <p:nvSpPr>
          <p:cNvPr id="11284" name="Rectangle 17"/>
          <p:cNvSpPr>
            <a:spLocks noChangeArrowheads="1"/>
          </p:cNvSpPr>
          <p:nvPr/>
        </p:nvSpPr>
        <p:spPr bwMode="auto">
          <a:xfrm>
            <a:off x="762000" y="2743200"/>
            <a:ext cx="3276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unsigned </a:t>
            </a:r>
            <a:r>
              <a:rPr lang="ru-RU" altLang="ru-RU" sz="2000" b="1">
                <a:latin typeface="Courier New" pitchFamily="49" charset="-52"/>
              </a:rPr>
              <a:t>char</a:t>
            </a:r>
          </a:p>
        </p:txBody>
      </p:sp>
      <p:sp>
        <p:nvSpPr>
          <p:cNvPr id="11285" name="Rectangle 18"/>
          <p:cNvSpPr>
            <a:spLocks noChangeArrowheads="1"/>
          </p:cNvSpPr>
          <p:nvPr/>
        </p:nvSpPr>
        <p:spPr bwMode="auto">
          <a:xfrm>
            <a:off x="4038600" y="2743200"/>
            <a:ext cx="1676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1286" name="Rectangle 19"/>
          <p:cNvSpPr>
            <a:spLocks noChangeArrowheads="1"/>
          </p:cNvSpPr>
          <p:nvPr/>
        </p:nvSpPr>
        <p:spPr bwMode="auto">
          <a:xfrm>
            <a:off x="5715000" y="2743200"/>
            <a:ext cx="2514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 … 255</a:t>
            </a:r>
          </a:p>
        </p:txBody>
      </p:sp>
      <p:sp>
        <p:nvSpPr>
          <p:cNvPr id="11287" name="Rectangle 20"/>
          <p:cNvSpPr>
            <a:spLocks noChangeArrowheads="1"/>
          </p:cNvSpPr>
          <p:nvPr/>
        </p:nvSpPr>
        <p:spPr bwMode="auto">
          <a:xfrm>
            <a:off x="762000" y="3200400"/>
            <a:ext cx="3276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signed short int</a:t>
            </a:r>
          </a:p>
        </p:txBody>
      </p:sp>
      <p:sp>
        <p:nvSpPr>
          <p:cNvPr id="11288" name="Rectangle 21"/>
          <p:cNvSpPr>
            <a:spLocks noChangeArrowheads="1"/>
          </p:cNvSpPr>
          <p:nvPr/>
        </p:nvSpPr>
        <p:spPr bwMode="auto">
          <a:xfrm>
            <a:off x="4038600" y="3200400"/>
            <a:ext cx="1676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2</a:t>
            </a:r>
          </a:p>
        </p:txBody>
      </p:sp>
      <p:sp>
        <p:nvSpPr>
          <p:cNvPr id="11289" name="Rectangle 22"/>
          <p:cNvSpPr>
            <a:spLocks noChangeArrowheads="1"/>
          </p:cNvSpPr>
          <p:nvPr/>
        </p:nvSpPr>
        <p:spPr bwMode="auto">
          <a:xfrm>
            <a:off x="5715000" y="3200400"/>
            <a:ext cx="2514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-32768 … 32767</a:t>
            </a:r>
          </a:p>
        </p:txBody>
      </p:sp>
      <p:sp>
        <p:nvSpPr>
          <p:cNvPr id="11290" name="Rectangle 23"/>
          <p:cNvSpPr>
            <a:spLocks noChangeArrowheads="1"/>
          </p:cNvSpPr>
          <p:nvPr/>
        </p:nvSpPr>
        <p:spPr bwMode="auto">
          <a:xfrm>
            <a:off x="762000" y="3657600"/>
            <a:ext cx="3276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unsigned </a:t>
            </a:r>
            <a:r>
              <a:rPr lang="ru-RU" altLang="ru-RU" sz="2000" b="1">
                <a:latin typeface="Courier New" pitchFamily="49" charset="-52"/>
              </a:rPr>
              <a:t>short int</a:t>
            </a:r>
          </a:p>
        </p:txBody>
      </p:sp>
      <p:sp>
        <p:nvSpPr>
          <p:cNvPr id="11291" name="Rectangle 24"/>
          <p:cNvSpPr>
            <a:spLocks noChangeArrowheads="1"/>
          </p:cNvSpPr>
          <p:nvPr/>
        </p:nvSpPr>
        <p:spPr bwMode="auto">
          <a:xfrm>
            <a:off x="4038600" y="3657600"/>
            <a:ext cx="1676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2</a:t>
            </a:r>
          </a:p>
        </p:txBody>
      </p:sp>
      <p:sp>
        <p:nvSpPr>
          <p:cNvPr id="11292" name="Rectangle 25"/>
          <p:cNvSpPr>
            <a:spLocks noChangeArrowheads="1"/>
          </p:cNvSpPr>
          <p:nvPr/>
        </p:nvSpPr>
        <p:spPr bwMode="auto">
          <a:xfrm>
            <a:off x="5715000" y="3657600"/>
            <a:ext cx="2514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 … 65535</a:t>
            </a:r>
          </a:p>
        </p:txBody>
      </p:sp>
      <p:sp>
        <p:nvSpPr>
          <p:cNvPr id="11293" name="Rectangle 26"/>
          <p:cNvSpPr>
            <a:spLocks noChangeArrowheads="1"/>
          </p:cNvSpPr>
          <p:nvPr/>
        </p:nvSpPr>
        <p:spPr bwMode="auto">
          <a:xfrm>
            <a:off x="762000" y="4114800"/>
            <a:ext cx="3276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signed long int</a:t>
            </a:r>
          </a:p>
        </p:txBody>
      </p:sp>
      <p:sp>
        <p:nvSpPr>
          <p:cNvPr id="11294" name="Rectangle 27"/>
          <p:cNvSpPr>
            <a:spLocks noChangeArrowheads="1"/>
          </p:cNvSpPr>
          <p:nvPr/>
        </p:nvSpPr>
        <p:spPr bwMode="auto">
          <a:xfrm>
            <a:off x="4038600" y="4114800"/>
            <a:ext cx="1676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4</a:t>
            </a:r>
          </a:p>
        </p:txBody>
      </p:sp>
      <p:sp>
        <p:nvSpPr>
          <p:cNvPr id="11295" name="Rectangle 28"/>
          <p:cNvSpPr>
            <a:spLocks noChangeArrowheads="1"/>
          </p:cNvSpPr>
          <p:nvPr/>
        </p:nvSpPr>
        <p:spPr bwMode="auto">
          <a:xfrm>
            <a:off x="5715000" y="4114800"/>
            <a:ext cx="2514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-2</a:t>
            </a:r>
            <a:r>
              <a:rPr lang="ru-RU" altLang="ru-RU" sz="2000" b="1" baseline="30000">
                <a:latin typeface="Courier New" pitchFamily="49" charset="-52"/>
              </a:rPr>
              <a:t>31</a:t>
            </a:r>
            <a:r>
              <a:rPr lang="ru-RU" altLang="ru-RU" sz="2000" b="1">
                <a:latin typeface="Courier New" pitchFamily="49" charset="-52"/>
              </a:rPr>
              <a:t> … 2</a:t>
            </a:r>
            <a:r>
              <a:rPr lang="ru-RU" altLang="ru-RU" sz="2000" b="1" baseline="30000">
                <a:latin typeface="Courier New" pitchFamily="49" charset="-52"/>
              </a:rPr>
              <a:t>31</a:t>
            </a:r>
            <a:r>
              <a:rPr lang="ru-RU" altLang="ru-RU" sz="2000" b="1">
                <a:latin typeface="Courier New" pitchFamily="49" charset="-52"/>
              </a:rPr>
              <a:t>-1</a:t>
            </a:r>
            <a:endParaRPr lang="ru-RU" altLang="ru-RU" sz="2000" b="1" baseline="30000">
              <a:latin typeface="Courier New" pitchFamily="49" charset="-52"/>
            </a:endParaRPr>
          </a:p>
        </p:txBody>
      </p:sp>
      <p:sp>
        <p:nvSpPr>
          <p:cNvPr id="11296" name="Rectangle 29"/>
          <p:cNvSpPr>
            <a:spLocks noChangeArrowheads="1"/>
          </p:cNvSpPr>
          <p:nvPr/>
        </p:nvSpPr>
        <p:spPr bwMode="auto">
          <a:xfrm>
            <a:off x="762000" y="4572000"/>
            <a:ext cx="3276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unsigned </a:t>
            </a:r>
            <a:r>
              <a:rPr lang="ru-RU" altLang="ru-RU" sz="2000" b="1">
                <a:latin typeface="Courier New" pitchFamily="49" charset="-52"/>
              </a:rPr>
              <a:t>long int</a:t>
            </a:r>
          </a:p>
        </p:txBody>
      </p:sp>
      <p:sp>
        <p:nvSpPr>
          <p:cNvPr id="11297" name="Rectangle 30"/>
          <p:cNvSpPr>
            <a:spLocks noChangeArrowheads="1"/>
          </p:cNvSpPr>
          <p:nvPr/>
        </p:nvSpPr>
        <p:spPr bwMode="auto">
          <a:xfrm>
            <a:off x="4038600" y="4572000"/>
            <a:ext cx="1676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4</a:t>
            </a:r>
          </a:p>
        </p:txBody>
      </p:sp>
      <p:sp>
        <p:nvSpPr>
          <p:cNvPr id="11298" name="Rectangle 31"/>
          <p:cNvSpPr>
            <a:spLocks noChangeArrowheads="1"/>
          </p:cNvSpPr>
          <p:nvPr/>
        </p:nvSpPr>
        <p:spPr bwMode="auto">
          <a:xfrm>
            <a:off x="5715000" y="4572000"/>
            <a:ext cx="2514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 … 2</a:t>
            </a:r>
            <a:r>
              <a:rPr lang="ru-RU" altLang="ru-RU" sz="2000" b="1" baseline="30000">
                <a:latin typeface="Courier New" pitchFamily="49" charset="-52"/>
              </a:rPr>
              <a:t>32</a:t>
            </a:r>
            <a:r>
              <a:rPr lang="ru-RU" altLang="ru-RU" sz="2000" b="1">
                <a:latin typeface="Courier New" pitchFamily="49" charset="-52"/>
              </a:rPr>
              <a:t>-1</a:t>
            </a:r>
          </a:p>
        </p:txBody>
      </p:sp>
      <p:sp>
        <p:nvSpPr>
          <p:cNvPr id="11299" name="Rectangle 62"/>
          <p:cNvSpPr>
            <a:spLocks noChangeArrowheads="1"/>
          </p:cNvSpPr>
          <p:nvPr/>
        </p:nvSpPr>
        <p:spPr bwMode="auto">
          <a:xfrm>
            <a:off x="762000" y="5257800"/>
            <a:ext cx="3276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short = short int</a:t>
            </a:r>
          </a:p>
        </p:txBody>
      </p:sp>
      <p:sp>
        <p:nvSpPr>
          <p:cNvPr id="11300" name="Rectangle 63"/>
          <p:cNvSpPr>
            <a:spLocks noChangeArrowheads="1"/>
          </p:cNvSpPr>
          <p:nvPr/>
        </p:nvSpPr>
        <p:spPr bwMode="auto">
          <a:xfrm>
            <a:off x="4953000" y="5257800"/>
            <a:ext cx="3276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long = long int</a:t>
            </a:r>
          </a:p>
        </p:txBody>
      </p:sp>
      <p:sp>
        <p:nvSpPr>
          <p:cNvPr id="11301" name="Rectangle 64"/>
          <p:cNvSpPr>
            <a:spLocks noChangeArrowheads="1"/>
          </p:cNvSpPr>
          <p:nvPr/>
        </p:nvSpPr>
        <p:spPr bwMode="auto">
          <a:xfrm>
            <a:off x="2286000" y="5943600"/>
            <a:ext cx="4267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signed - по умолчанию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2292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 smtClean="0"/>
              <a:t>12</a:t>
            </a:r>
            <a:endParaRPr lang="ru-RU" altLang="ru-RU" sz="1200" dirty="0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Целочисленные константы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2299" name="Rectangle 15"/>
          <p:cNvSpPr>
            <a:spLocks noChangeArrowheads="1"/>
          </p:cNvSpPr>
          <p:nvPr/>
        </p:nvSpPr>
        <p:spPr bwMode="auto">
          <a:xfrm>
            <a:off x="220663" y="1270000"/>
            <a:ext cx="8686800" cy="1209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</a:pPr>
            <a:r>
              <a:rPr lang="ru-RU" altLang="ru-RU" sz="1800" i="1"/>
              <a:t>Целочисленные константы могут записываться в десятичном, восьмеричном и шестнадцатеричном видах</a:t>
            </a:r>
            <a:r>
              <a:rPr lang="en-US" altLang="ru-RU" sz="1800" i="1"/>
              <a:t>. Восьмеричные константы начинаются с </a:t>
            </a:r>
            <a:r>
              <a:rPr lang="en-US" altLang="ru-RU" sz="1800" b="1" i="1"/>
              <a:t>0</a:t>
            </a:r>
            <a:r>
              <a:rPr lang="en-US" altLang="ru-RU" sz="1800" i="1"/>
              <a:t>, шестнадцатеричные - с </a:t>
            </a:r>
            <a:r>
              <a:rPr lang="en-US" altLang="ru-RU" sz="1800" b="1" i="1"/>
              <a:t>0х</a:t>
            </a:r>
            <a:r>
              <a:rPr lang="en-US" altLang="ru-RU" sz="1800" i="1"/>
              <a:t> или </a:t>
            </a:r>
            <a:r>
              <a:rPr lang="en-US" altLang="ru-RU" sz="1800" b="1" i="1"/>
              <a:t>0Х</a:t>
            </a:r>
            <a:r>
              <a:rPr lang="en-US" altLang="ru-RU" sz="1800" i="1"/>
              <a:t>.</a:t>
            </a:r>
            <a:endParaRPr lang="ru-RU" altLang="ru-RU" sz="1800" i="1"/>
          </a:p>
        </p:txBody>
      </p:sp>
      <p:sp>
        <p:nvSpPr>
          <p:cNvPr id="12300" name="Rectangle 26"/>
          <p:cNvSpPr>
            <a:spLocks noChangeArrowheads="1"/>
          </p:cNvSpPr>
          <p:nvPr/>
        </p:nvSpPr>
        <p:spPr bwMode="auto">
          <a:xfrm>
            <a:off x="1905000" y="3048000"/>
            <a:ext cx="48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2301" name="Rectangle 27"/>
          <p:cNvSpPr>
            <a:spLocks noChangeArrowheads="1"/>
          </p:cNvSpPr>
          <p:nvPr/>
        </p:nvSpPr>
        <p:spPr bwMode="auto">
          <a:xfrm>
            <a:off x="1905000" y="3581400"/>
            <a:ext cx="4800600" cy="168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ru-RU" sz="1800" b="1">
                <a:latin typeface="Courier New" pitchFamily="49" charset="-52"/>
              </a:rPr>
              <a:t>int a = 15;</a:t>
            </a:r>
            <a:br>
              <a:rPr lang="en-US" altLang="ru-RU" sz="1800" b="1">
                <a:latin typeface="Courier New" pitchFamily="49" charset="-52"/>
              </a:rPr>
            </a:br>
            <a:r>
              <a:rPr lang="en-US" altLang="ru-RU" sz="1800" b="1">
                <a:latin typeface="Courier New" pitchFamily="49" charset="-52"/>
              </a:rPr>
              <a:t>int b = 015;</a:t>
            </a:r>
            <a:br>
              <a:rPr lang="en-US" altLang="ru-RU" sz="1800" b="1">
                <a:latin typeface="Courier New" pitchFamily="49" charset="-52"/>
              </a:rPr>
            </a:br>
            <a:r>
              <a:rPr lang="en-US" altLang="ru-RU" sz="1800" b="1">
                <a:latin typeface="Courier New" pitchFamily="49" charset="-52"/>
              </a:rPr>
              <a:t>int c = 0x15;</a:t>
            </a:r>
            <a:br>
              <a:rPr lang="en-US" altLang="ru-RU" sz="1800" b="1">
                <a:latin typeface="Courier New" pitchFamily="49" charset="-52"/>
              </a:rPr>
            </a:br>
            <a:r>
              <a:rPr lang="en-US" altLang="ru-RU" sz="1800" b="1">
                <a:latin typeface="Courier New" pitchFamily="49" charset="-52"/>
              </a:rPr>
              <a:t>int d = 0X15;</a:t>
            </a:r>
            <a:endParaRPr lang="ru-RU" altLang="ru-RU" sz="1800" b="1">
              <a:latin typeface="Courier New" pitchFamily="49" charset="-5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3316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dirty="0" smtClean="0"/>
              <a:t>1</a:t>
            </a:r>
            <a:r>
              <a:rPr lang="en-US" altLang="ru-RU" sz="1200" dirty="0" smtClean="0"/>
              <a:t>3</a:t>
            </a:r>
            <a:endParaRPr lang="ru-RU" altLang="ru-RU" sz="1200" dirty="0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Вещественные типы данных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3323" name="Rectangle 93"/>
          <p:cNvSpPr>
            <a:spLocks noChangeArrowheads="1"/>
          </p:cNvSpPr>
          <p:nvPr/>
        </p:nvSpPr>
        <p:spPr bwMode="auto">
          <a:xfrm>
            <a:off x="377825" y="1201738"/>
            <a:ext cx="38862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Тип данных </a:t>
            </a:r>
            <a:r>
              <a:rPr lang="fr-CH" altLang="ru-RU" sz="1800" b="1"/>
              <a:t>float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3324" name="Rectangle 94"/>
          <p:cNvSpPr>
            <a:spLocks noChangeArrowheads="1"/>
          </p:cNvSpPr>
          <p:nvPr/>
        </p:nvSpPr>
        <p:spPr bwMode="auto">
          <a:xfrm>
            <a:off x="377825" y="1735138"/>
            <a:ext cx="3886200" cy="16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Переменным типа </a:t>
            </a:r>
            <a:r>
              <a:rPr lang="en-US" altLang="ru-RU" sz="1800" b="1" i="1"/>
              <a:t>float</a:t>
            </a:r>
            <a:r>
              <a:rPr lang="en-US" altLang="ru-RU" sz="1800" i="1"/>
              <a:t> </a:t>
            </a:r>
            <a:r>
              <a:rPr lang="ru-RU" altLang="ru-RU" sz="1800" i="1"/>
              <a:t>могут быть присвоены вещественные значения в формате с плавающей точкой. В памяти </a:t>
            </a:r>
            <a:r>
              <a:rPr lang="en-US" altLang="ru-RU" sz="1800" b="1" i="1"/>
              <a:t>float</a:t>
            </a:r>
            <a:r>
              <a:rPr lang="en-US" altLang="ru-RU" sz="1800" i="1"/>
              <a:t> </a:t>
            </a:r>
            <a:r>
              <a:rPr lang="ru-RU" altLang="ru-RU" sz="1800" i="1"/>
              <a:t> занимает 4 байта.</a:t>
            </a:r>
          </a:p>
        </p:txBody>
      </p:sp>
      <p:sp>
        <p:nvSpPr>
          <p:cNvPr id="13325" name="Rectangle 95"/>
          <p:cNvSpPr>
            <a:spLocks noChangeArrowheads="1"/>
          </p:cNvSpPr>
          <p:nvPr/>
        </p:nvSpPr>
        <p:spPr bwMode="auto">
          <a:xfrm>
            <a:off x="4932363" y="1209675"/>
            <a:ext cx="38862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Тип данных </a:t>
            </a:r>
            <a:r>
              <a:rPr lang="fr-CH" altLang="ru-RU" sz="1800" b="1"/>
              <a:t>double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3326" name="Rectangle 96"/>
          <p:cNvSpPr>
            <a:spLocks noChangeArrowheads="1"/>
          </p:cNvSpPr>
          <p:nvPr/>
        </p:nvSpPr>
        <p:spPr bwMode="auto">
          <a:xfrm>
            <a:off x="4932363" y="1743075"/>
            <a:ext cx="3886200" cy="16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Переменным типа </a:t>
            </a:r>
            <a:r>
              <a:rPr lang="en-US" altLang="ru-RU" sz="1800" b="1" i="1"/>
              <a:t>double</a:t>
            </a:r>
            <a:r>
              <a:rPr lang="en-US" altLang="ru-RU" sz="1800" i="1"/>
              <a:t> </a:t>
            </a:r>
            <a:r>
              <a:rPr lang="ru-RU" altLang="ru-RU" sz="1800" i="1"/>
              <a:t>могут быть присвоены вещественные значения в формате с плавающей точкой. В памяти </a:t>
            </a:r>
            <a:r>
              <a:rPr lang="en-US" altLang="ru-RU" sz="1800" b="1" i="1"/>
              <a:t>double</a:t>
            </a:r>
            <a:r>
              <a:rPr lang="en-US" altLang="ru-RU" sz="1800" i="1"/>
              <a:t> </a:t>
            </a:r>
            <a:r>
              <a:rPr lang="ru-RU" altLang="ru-RU" sz="1800" i="1"/>
              <a:t> занимает 8 байтов.</a:t>
            </a:r>
          </a:p>
        </p:txBody>
      </p:sp>
      <p:sp>
        <p:nvSpPr>
          <p:cNvPr id="13327" name="Rectangle 95"/>
          <p:cNvSpPr>
            <a:spLocks noChangeArrowheads="1"/>
          </p:cNvSpPr>
          <p:nvPr/>
        </p:nvSpPr>
        <p:spPr bwMode="auto">
          <a:xfrm>
            <a:off x="2552700" y="3821113"/>
            <a:ext cx="38862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Тип данных </a:t>
            </a:r>
            <a:r>
              <a:rPr lang="en-US" altLang="ru-RU" sz="1800" b="1"/>
              <a:t>long </a:t>
            </a:r>
            <a:r>
              <a:rPr lang="fr-CH" altLang="ru-RU" sz="1800" b="1"/>
              <a:t>double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3328" name="Rectangle 96"/>
          <p:cNvSpPr>
            <a:spLocks noChangeArrowheads="1"/>
          </p:cNvSpPr>
          <p:nvPr/>
        </p:nvSpPr>
        <p:spPr bwMode="auto">
          <a:xfrm>
            <a:off x="2552700" y="4354513"/>
            <a:ext cx="3886200" cy="16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Переменным типа </a:t>
            </a:r>
            <a:r>
              <a:rPr lang="en-US" altLang="ru-RU" sz="1800" b="1" i="1"/>
              <a:t>long</a:t>
            </a:r>
            <a:r>
              <a:rPr lang="en-US" altLang="ru-RU" sz="1800" i="1"/>
              <a:t> </a:t>
            </a:r>
            <a:r>
              <a:rPr lang="en-US" altLang="ru-RU" sz="1800" b="1" i="1"/>
              <a:t>double</a:t>
            </a:r>
            <a:r>
              <a:rPr lang="en-US" altLang="ru-RU" sz="1800" i="1"/>
              <a:t> </a:t>
            </a:r>
            <a:r>
              <a:rPr lang="ru-RU" altLang="ru-RU" sz="1800" i="1"/>
              <a:t>могут быть присвоены вещественные значения в формате с плавающей точкой. В памяти </a:t>
            </a:r>
            <a:r>
              <a:rPr lang="en-US" altLang="ru-RU" sz="1800" b="1" i="1"/>
              <a:t>long double</a:t>
            </a:r>
            <a:r>
              <a:rPr lang="en-US" altLang="ru-RU" sz="1800" i="1"/>
              <a:t> </a:t>
            </a:r>
            <a:r>
              <a:rPr lang="ru-RU" altLang="ru-RU" sz="1800" i="1"/>
              <a:t> занимает </a:t>
            </a:r>
            <a:r>
              <a:rPr lang="en-US" altLang="ru-RU" sz="1800" i="1"/>
              <a:t>10</a:t>
            </a:r>
            <a:r>
              <a:rPr lang="ru-RU" altLang="ru-RU" sz="1800" i="1"/>
              <a:t> байтов.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4340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dirty="0" smtClean="0"/>
              <a:t>1</a:t>
            </a:r>
            <a:r>
              <a:rPr lang="en-US" altLang="ru-RU" sz="1200" dirty="0" smtClean="0"/>
              <a:t>4</a:t>
            </a:r>
            <a:endParaRPr lang="ru-RU" altLang="ru-RU" sz="1200" dirty="0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Представление вещественных типов данных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685800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143000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1600200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2057400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2514600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2971800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3429000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3886200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685800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1143000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1600200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2057400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514600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971800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429000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3886200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3810000" y="1295400"/>
            <a:ext cx="99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float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1143000" y="3962400"/>
            <a:ext cx="480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Знаковый разряд </a:t>
            </a:r>
            <a:br>
              <a:rPr lang="en-US" altLang="ru-RU" sz="2000" b="1">
                <a:latin typeface="Courier New" pitchFamily="49" charset="-52"/>
              </a:rPr>
            </a:br>
            <a:r>
              <a:rPr lang="en-US" altLang="ru-RU" sz="2000" b="1">
                <a:latin typeface="Courier New" pitchFamily="49" charset="-52"/>
              </a:rPr>
              <a:t>(0 = +, 1 = -)</a:t>
            </a:r>
            <a:endParaRPr lang="ru-RU" altLang="ru-RU" sz="2000" b="1">
              <a:latin typeface="Courier New" pitchFamily="49" charset="-52"/>
            </a:endParaRPr>
          </a:p>
        </p:txBody>
      </p:sp>
      <p:cxnSp>
        <p:nvCxnSpPr>
          <p:cNvPr id="14365" name="AutoShape 29"/>
          <p:cNvCxnSpPr>
            <a:cxnSpLocks noChangeShapeType="1"/>
            <a:stCxn id="14364" idx="1"/>
            <a:endCxn id="14355" idx="2"/>
          </p:cNvCxnSpPr>
          <p:nvPr/>
        </p:nvCxnSpPr>
        <p:spPr bwMode="auto">
          <a:xfrm rot="10800000">
            <a:off x="914400" y="3352800"/>
            <a:ext cx="228600" cy="9906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343400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4800600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5257800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5715000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6172200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6629400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7086600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7543800" y="17526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4343400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4800600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5257800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715000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6172200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6629400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7086600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7543800" y="297180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7543800" y="13716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/>
              <a:t>0</a:t>
            </a: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685800" y="13716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/>
              <a:t>15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85800" y="263366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/>
              <a:t>31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7543800" y="2633663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/>
              <a:t>16</a:t>
            </a:r>
          </a:p>
        </p:txBody>
      </p:sp>
      <p:sp>
        <p:nvSpPr>
          <p:cNvPr id="14386" name="Line 50"/>
          <p:cNvSpPr>
            <a:spLocks noChangeShapeType="1"/>
          </p:cNvSpPr>
          <p:nvPr/>
        </p:nvSpPr>
        <p:spPr bwMode="auto">
          <a:xfrm>
            <a:off x="11430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87" name="Line 51"/>
          <p:cNvSpPr>
            <a:spLocks noChangeShapeType="1"/>
          </p:cNvSpPr>
          <p:nvPr/>
        </p:nvSpPr>
        <p:spPr bwMode="auto">
          <a:xfrm>
            <a:off x="1143000" y="36576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2286000" y="3581400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порядок</a:t>
            </a:r>
          </a:p>
        </p:txBody>
      </p:sp>
      <p:sp>
        <p:nvSpPr>
          <p:cNvPr id="14389" name="Line 53"/>
          <p:cNvSpPr>
            <a:spLocks noChangeShapeType="1"/>
          </p:cNvSpPr>
          <p:nvPr/>
        </p:nvSpPr>
        <p:spPr bwMode="auto">
          <a:xfrm>
            <a:off x="48006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343400" y="3657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91" name="Rectangle 55"/>
          <p:cNvSpPr>
            <a:spLocks noChangeArrowheads="1"/>
          </p:cNvSpPr>
          <p:nvPr/>
        </p:nvSpPr>
        <p:spPr bwMode="auto">
          <a:xfrm>
            <a:off x="6400800" y="3581400"/>
            <a:ext cx="152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мантисса</a:t>
            </a:r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>
            <a:off x="8001000" y="220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93" name="Line 57"/>
          <p:cNvSpPr>
            <a:spLocks noChangeShapeType="1"/>
          </p:cNvSpPr>
          <p:nvPr/>
        </p:nvSpPr>
        <p:spPr bwMode="auto">
          <a:xfrm>
            <a:off x="685800" y="2438400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1981200" y="5410200"/>
            <a:ext cx="4953000" cy="609600"/>
          </a:xfrm>
          <a:prstGeom prst="rect">
            <a:avLst/>
          </a:prstGeom>
          <a:solidFill>
            <a:srgbClr val="FFFF99"/>
          </a:soli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Число = (1+мантисса)*2</a:t>
            </a:r>
            <a:r>
              <a:rPr lang="en-US" altLang="ru-RU" sz="2000" b="1" baseline="30000">
                <a:latin typeface="Courier New" pitchFamily="49" charset="-52"/>
              </a:rPr>
              <a:t>(порядок-127)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4395" name="Rectangle 59"/>
          <p:cNvSpPr>
            <a:spLocks noChangeArrowheads="1"/>
          </p:cNvSpPr>
          <p:nvPr/>
        </p:nvSpPr>
        <p:spPr bwMode="auto">
          <a:xfrm>
            <a:off x="3581400" y="2362200"/>
            <a:ext cx="1524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мантисса</a:t>
            </a:r>
          </a:p>
        </p:txBody>
      </p:sp>
      <p:sp>
        <p:nvSpPr>
          <p:cNvPr id="14396" name="Text Box 60"/>
          <p:cNvSpPr txBox="1">
            <a:spLocks noChangeArrowheads="1"/>
          </p:cNvSpPr>
          <p:nvPr/>
        </p:nvSpPr>
        <p:spPr bwMode="auto">
          <a:xfrm>
            <a:off x="4800600" y="44196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ru-RU" altLang="ru-RU" sz="2800" b="1"/>
              <a:t>2</a:t>
            </a:r>
            <a:r>
              <a:rPr lang="ru-RU" altLang="ru-RU" sz="2800" b="1" baseline="30000"/>
              <a:t>-1</a:t>
            </a:r>
            <a:endParaRPr lang="ru-RU" altLang="ru-RU" sz="2800"/>
          </a:p>
        </p:txBody>
      </p:sp>
      <p:sp>
        <p:nvSpPr>
          <p:cNvPr id="14397" name="Line 61"/>
          <p:cNvSpPr>
            <a:spLocks noChangeShapeType="1"/>
          </p:cNvSpPr>
          <p:nvPr/>
        </p:nvSpPr>
        <p:spPr bwMode="auto">
          <a:xfrm>
            <a:off x="5105400" y="35052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5562600" y="44196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ru-RU" altLang="ru-RU" sz="2800" b="1"/>
              <a:t>2</a:t>
            </a:r>
            <a:r>
              <a:rPr lang="ru-RU" altLang="ru-RU" sz="2800" b="1" baseline="30000"/>
              <a:t>-2</a:t>
            </a:r>
            <a:endParaRPr lang="ru-RU" altLang="ru-RU" sz="2800"/>
          </a:p>
        </p:txBody>
      </p:sp>
      <p:sp>
        <p:nvSpPr>
          <p:cNvPr id="14399" name="Line 63"/>
          <p:cNvSpPr>
            <a:spLocks noChangeShapeType="1"/>
          </p:cNvSpPr>
          <p:nvPr/>
        </p:nvSpPr>
        <p:spPr bwMode="auto">
          <a:xfrm>
            <a:off x="5486400" y="3505200"/>
            <a:ext cx="3810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4400" name="Text Box 64"/>
          <p:cNvSpPr txBox="1">
            <a:spLocks noChangeArrowheads="1"/>
          </p:cNvSpPr>
          <p:nvPr/>
        </p:nvSpPr>
        <p:spPr bwMode="auto">
          <a:xfrm>
            <a:off x="6324600" y="44196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ru-RU" altLang="ru-RU" sz="2800" b="1"/>
              <a:t>2</a:t>
            </a:r>
            <a:r>
              <a:rPr lang="ru-RU" altLang="ru-RU" sz="2800" b="1" baseline="30000"/>
              <a:t>-3</a:t>
            </a:r>
            <a:endParaRPr lang="ru-RU" altLang="ru-RU" sz="2800"/>
          </a:p>
        </p:txBody>
      </p:sp>
      <p:sp>
        <p:nvSpPr>
          <p:cNvPr id="14401" name="Line 65"/>
          <p:cNvSpPr>
            <a:spLocks noChangeShapeType="1"/>
          </p:cNvSpPr>
          <p:nvPr/>
        </p:nvSpPr>
        <p:spPr bwMode="auto">
          <a:xfrm>
            <a:off x="5943600" y="3505200"/>
            <a:ext cx="6858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5364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dirty="0" smtClean="0"/>
              <a:t>1</a:t>
            </a:r>
            <a:r>
              <a:rPr lang="en-US" altLang="ru-RU" sz="1200" dirty="0" smtClean="0"/>
              <a:t>5</a:t>
            </a:r>
            <a:endParaRPr lang="ru-RU" altLang="ru-RU" sz="1200" dirty="0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Сводная таблица вещественных типов данных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304800" y="1238250"/>
            <a:ext cx="23622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Тип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04800" y="1771650"/>
            <a:ext cx="2362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float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667000" y="1238250"/>
            <a:ext cx="1371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Размер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4038600" y="1238250"/>
            <a:ext cx="34290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Диапазон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667000" y="1771650"/>
            <a:ext cx="1371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4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4038600" y="1771650"/>
            <a:ext cx="3429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3.4*10</a:t>
            </a:r>
            <a:r>
              <a:rPr lang="ru-RU" altLang="ru-RU" sz="2000" b="1" baseline="30000">
                <a:latin typeface="Courier New" pitchFamily="49" charset="-52"/>
              </a:rPr>
              <a:t>-38</a:t>
            </a:r>
            <a:r>
              <a:rPr lang="ru-RU" altLang="ru-RU" sz="2000" b="1">
                <a:latin typeface="Courier New" pitchFamily="49" charset="-52"/>
              </a:rPr>
              <a:t> … 3.4*10</a:t>
            </a:r>
            <a:r>
              <a:rPr lang="ru-RU" altLang="ru-RU" sz="2000" b="1" baseline="30000">
                <a:latin typeface="Courier New" pitchFamily="49" charset="-52"/>
              </a:rPr>
              <a:t>38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04800" y="2228850"/>
            <a:ext cx="2362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double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2667000" y="2228850"/>
            <a:ext cx="1371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8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4038600" y="2228850"/>
            <a:ext cx="3429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1.7*10</a:t>
            </a:r>
            <a:r>
              <a:rPr lang="ru-RU" altLang="ru-RU" sz="2000" b="1" baseline="30000">
                <a:latin typeface="Courier New" pitchFamily="49" charset="-52"/>
              </a:rPr>
              <a:t>-308</a:t>
            </a:r>
            <a:r>
              <a:rPr lang="ru-RU" altLang="ru-RU" sz="2000" b="1">
                <a:latin typeface="Courier New" pitchFamily="49" charset="-52"/>
              </a:rPr>
              <a:t> … 1.7*10</a:t>
            </a:r>
            <a:r>
              <a:rPr lang="ru-RU" altLang="ru-RU" sz="2000" b="1" baseline="30000">
                <a:latin typeface="Courier New" pitchFamily="49" charset="-52"/>
              </a:rPr>
              <a:t>308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304800" y="2686050"/>
            <a:ext cx="2362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long double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2667000" y="2686050"/>
            <a:ext cx="1371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10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038600" y="2686050"/>
            <a:ext cx="3429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3.4*10</a:t>
            </a:r>
            <a:r>
              <a:rPr lang="ru-RU" altLang="ru-RU" sz="2000" b="1" baseline="30000">
                <a:latin typeface="Courier New" pitchFamily="49" charset="-52"/>
              </a:rPr>
              <a:t>-4932</a:t>
            </a:r>
            <a:r>
              <a:rPr lang="ru-RU" altLang="ru-RU" sz="2000" b="1">
                <a:latin typeface="Courier New" pitchFamily="49" charset="-52"/>
              </a:rPr>
              <a:t> … 3.4*10</a:t>
            </a:r>
            <a:r>
              <a:rPr lang="ru-RU" altLang="ru-RU" sz="2000" b="1" baseline="30000">
                <a:latin typeface="Courier New" pitchFamily="49" charset="-52"/>
              </a:rPr>
              <a:t>4932</a:t>
            </a:r>
          </a:p>
        </p:txBody>
      </p:sp>
      <p:sp>
        <p:nvSpPr>
          <p:cNvPr id="15383" name="Rectangle 72"/>
          <p:cNvSpPr>
            <a:spLocks noChangeArrowheads="1"/>
          </p:cNvSpPr>
          <p:nvPr/>
        </p:nvSpPr>
        <p:spPr bwMode="auto">
          <a:xfrm>
            <a:off x="7467600" y="1238250"/>
            <a:ext cx="1371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Точность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15384" name="Rectangle 73"/>
          <p:cNvSpPr>
            <a:spLocks noChangeArrowheads="1"/>
          </p:cNvSpPr>
          <p:nvPr/>
        </p:nvSpPr>
        <p:spPr bwMode="auto">
          <a:xfrm>
            <a:off x="7467600" y="1771650"/>
            <a:ext cx="1371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7</a:t>
            </a:r>
          </a:p>
        </p:txBody>
      </p:sp>
      <p:sp>
        <p:nvSpPr>
          <p:cNvPr id="15385" name="Rectangle 74"/>
          <p:cNvSpPr>
            <a:spLocks noChangeArrowheads="1"/>
          </p:cNvSpPr>
          <p:nvPr/>
        </p:nvSpPr>
        <p:spPr bwMode="auto">
          <a:xfrm>
            <a:off x="7467600" y="2228850"/>
            <a:ext cx="1371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15</a:t>
            </a:r>
          </a:p>
        </p:txBody>
      </p:sp>
      <p:sp>
        <p:nvSpPr>
          <p:cNvPr id="15386" name="Rectangle 75"/>
          <p:cNvSpPr>
            <a:spLocks noChangeArrowheads="1"/>
          </p:cNvSpPr>
          <p:nvPr/>
        </p:nvSpPr>
        <p:spPr bwMode="auto">
          <a:xfrm>
            <a:off x="7467600" y="2686050"/>
            <a:ext cx="1371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19</a:t>
            </a:r>
          </a:p>
        </p:txBody>
      </p:sp>
      <p:sp>
        <p:nvSpPr>
          <p:cNvPr id="15387" name="Rectangle 76"/>
          <p:cNvSpPr>
            <a:spLocks noChangeArrowheads="1"/>
          </p:cNvSpPr>
          <p:nvPr/>
        </p:nvSpPr>
        <p:spPr bwMode="auto">
          <a:xfrm>
            <a:off x="2209800" y="3505200"/>
            <a:ext cx="44958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Точность чисел с плавающей точкой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5388" name="Rectangle 77"/>
          <p:cNvSpPr>
            <a:spLocks noChangeArrowheads="1"/>
          </p:cNvSpPr>
          <p:nvPr/>
        </p:nvSpPr>
        <p:spPr bwMode="auto">
          <a:xfrm>
            <a:off x="2209800" y="4038600"/>
            <a:ext cx="4495800" cy="228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ru-RU" altLang="ru-RU" sz="1600" i="1"/>
          </a:p>
        </p:txBody>
      </p:sp>
      <p:sp>
        <p:nvSpPr>
          <p:cNvPr id="15389" name="Text Box 78"/>
          <p:cNvSpPr txBox="1">
            <a:spLocks noChangeArrowheads="1"/>
          </p:cNvSpPr>
          <p:nvPr/>
        </p:nvSpPr>
        <p:spPr bwMode="auto">
          <a:xfrm>
            <a:off x="2286000" y="4191000"/>
            <a:ext cx="426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ru-RU" altLang="ru-RU" sz="2400" b="1"/>
              <a:t>123000 </a:t>
            </a:r>
            <a:r>
              <a:rPr lang="ru-RU" altLang="ru-RU" sz="2400"/>
              <a:t>- 3 значащих цифры</a:t>
            </a:r>
          </a:p>
        </p:txBody>
      </p:sp>
      <p:sp>
        <p:nvSpPr>
          <p:cNvPr id="15390" name="Text Box 81"/>
          <p:cNvSpPr txBox="1">
            <a:spLocks noChangeArrowheads="1"/>
          </p:cNvSpPr>
          <p:nvPr/>
        </p:nvSpPr>
        <p:spPr bwMode="auto">
          <a:xfrm>
            <a:off x="2286000" y="4876800"/>
            <a:ext cx="4267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ru-RU" altLang="ru-RU" sz="2400" b="1"/>
              <a:t>0.045 </a:t>
            </a:r>
            <a:r>
              <a:rPr lang="ru-RU" altLang="ru-RU" sz="2400"/>
              <a:t>- 2 значащих цифры</a:t>
            </a:r>
          </a:p>
        </p:txBody>
      </p:sp>
      <p:sp>
        <p:nvSpPr>
          <p:cNvPr id="15391" name="Text Box 82"/>
          <p:cNvSpPr txBox="1">
            <a:spLocks noChangeArrowheads="1"/>
          </p:cNvSpPr>
          <p:nvPr/>
        </p:nvSpPr>
        <p:spPr bwMode="auto">
          <a:xfrm>
            <a:off x="2286000" y="5562600"/>
            <a:ext cx="4343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ru-RU" altLang="ru-RU" sz="2400" b="1"/>
              <a:t>123000.045 </a:t>
            </a:r>
            <a:r>
              <a:rPr lang="ru-RU" altLang="ru-RU" sz="2400"/>
              <a:t>- 9 значащих цифр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6388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 smtClean="0"/>
              <a:t>16</a:t>
            </a:r>
            <a:endParaRPr lang="ru-RU" altLang="ru-RU" sz="1200" dirty="0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Вещественные константы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6395" name="Rectangle 15"/>
          <p:cNvSpPr>
            <a:spLocks noChangeArrowheads="1"/>
          </p:cNvSpPr>
          <p:nvPr/>
        </p:nvSpPr>
        <p:spPr bwMode="auto">
          <a:xfrm>
            <a:off x="228600" y="1260475"/>
            <a:ext cx="8686800" cy="1065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ru-RU" sz="1800" i="1"/>
              <a:t>Вещественные константы включают децимальную точку</a:t>
            </a:r>
            <a:r>
              <a:rPr lang="ru-RU" altLang="ru-RU" sz="1800" i="1"/>
              <a:t>, либо</a:t>
            </a:r>
            <a:r>
              <a:rPr lang="en-US" altLang="ru-RU" sz="1800" i="1"/>
              <a:t> могут использовать экспоненциальный формат (е или Е).</a:t>
            </a:r>
            <a:r>
              <a:rPr lang="ru-RU" altLang="ru-RU" sz="1800" i="1"/>
              <a:t> Тип константы по умолчанию – </a:t>
            </a:r>
            <a:r>
              <a:rPr lang="en-US" altLang="ru-RU" sz="1800" b="1" i="1"/>
              <a:t>double</a:t>
            </a:r>
            <a:r>
              <a:rPr lang="en-US" altLang="ru-RU" sz="1800" i="1"/>
              <a:t>, </a:t>
            </a:r>
            <a:r>
              <a:rPr lang="ru-RU" altLang="ru-RU" sz="1800" i="1"/>
              <a:t>с помощью модификатора </a:t>
            </a:r>
            <a:r>
              <a:rPr lang="en-US" altLang="ru-RU" sz="1800" b="1" i="1"/>
              <a:t>F</a:t>
            </a:r>
            <a:r>
              <a:rPr lang="en-US" altLang="ru-RU" sz="1800" i="1"/>
              <a:t> </a:t>
            </a:r>
            <a:r>
              <a:rPr lang="ru-RU" altLang="ru-RU" sz="1800" i="1"/>
              <a:t>можно задать константу типа </a:t>
            </a:r>
            <a:r>
              <a:rPr lang="en-US" altLang="ru-RU" sz="1800" b="1" i="1"/>
              <a:t>float</a:t>
            </a:r>
            <a:r>
              <a:rPr lang="en-US" altLang="ru-RU" sz="1800" i="1"/>
              <a:t>.</a:t>
            </a:r>
            <a:endParaRPr lang="ru-RU" altLang="ru-RU" sz="1800" i="1"/>
          </a:p>
        </p:txBody>
      </p:sp>
      <p:sp>
        <p:nvSpPr>
          <p:cNvPr id="16396" name="Rectangle 26"/>
          <p:cNvSpPr>
            <a:spLocks noChangeArrowheads="1"/>
          </p:cNvSpPr>
          <p:nvPr/>
        </p:nvSpPr>
        <p:spPr bwMode="auto">
          <a:xfrm>
            <a:off x="1908175" y="2717800"/>
            <a:ext cx="48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6397" name="Rectangle 27"/>
          <p:cNvSpPr>
            <a:spLocks noChangeArrowheads="1"/>
          </p:cNvSpPr>
          <p:nvPr/>
        </p:nvSpPr>
        <p:spPr bwMode="auto">
          <a:xfrm>
            <a:off x="1908175" y="3251200"/>
            <a:ext cx="4800600" cy="3130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ru-RU" sz="1800" b="1">
                <a:latin typeface="Courier New" pitchFamily="49" charset="-52"/>
              </a:rPr>
              <a:t>float a = 5.67F;</a:t>
            </a:r>
            <a:br>
              <a:rPr lang="en-US" altLang="ru-RU" sz="1800" b="1">
                <a:latin typeface="Courier New" pitchFamily="49" charset="-52"/>
              </a:rPr>
            </a:br>
            <a:r>
              <a:rPr lang="en-US" altLang="ru-RU" sz="1800" b="1">
                <a:latin typeface="Courier New" pitchFamily="49" charset="-52"/>
              </a:rPr>
              <a:t>float b = .25F;</a:t>
            </a:r>
            <a:br>
              <a:rPr lang="en-US" altLang="ru-RU" sz="1800" b="1">
                <a:latin typeface="Courier New" pitchFamily="49" charset="-52"/>
              </a:rPr>
            </a:br>
            <a:r>
              <a:rPr lang="en-US" altLang="ru-RU" sz="1800" b="1">
                <a:latin typeface="Courier New" pitchFamily="49" charset="-52"/>
              </a:rPr>
              <a:t>float c = 5.67e4F;</a:t>
            </a:r>
            <a:br>
              <a:rPr lang="en-US" altLang="ru-RU" sz="1800" b="1">
                <a:latin typeface="Courier New" pitchFamily="49" charset="-52"/>
              </a:rPr>
            </a:br>
            <a:r>
              <a:rPr lang="en-US" altLang="ru-RU" sz="1800" b="1">
                <a:latin typeface="Courier New" pitchFamily="49" charset="-52"/>
              </a:rPr>
              <a:t>float d = 2E-2F;</a:t>
            </a:r>
            <a:endParaRPr lang="ru-RU" altLang="ru-RU" sz="1800" b="1">
              <a:latin typeface="Courier New" pitchFamily="49" charset="-52"/>
            </a:endParaRPr>
          </a:p>
          <a:p>
            <a:pPr>
              <a:lnSpc>
                <a:spcPct val="130000"/>
              </a:lnSpc>
            </a:pPr>
            <a:r>
              <a:rPr lang="en-US" altLang="ru-RU" sz="1800" b="1">
                <a:latin typeface="Courier New" pitchFamily="49" charset="-52"/>
              </a:rPr>
              <a:t>double e = 5.67;</a:t>
            </a:r>
            <a:br>
              <a:rPr lang="en-US" altLang="ru-RU" sz="1800" b="1">
                <a:latin typeface="Courier New" pitchFamily="49" charset="-52"/>
              </a:rPr>
            </a:br>
            <a:r>
              <a:rPr lang="en-US" altLang="ru-RU" sz="1800" b="1">
                <a:latin typeface="Courier New" pitchFamily="49" charset="-52"/>
              </a:rPr>
              <a:t>double f = .25;</a:t>
            </a:r>
            <a:br>
              <a:rPr lang="en-US" altLang="ru-RU" sz="1800" b="1">
                <a:latin typeface="Courier New" pitchFamily="49" charset="-52"/>
              </a:rPr>
            </a:br>
            <a:r>
              <a:rPr lang="en-US" altLang="ru-RU" sz="1800" b="1">
                <a:latin typeface="Courier New" pitchFamily="49" charset="-52"/>
              </a:rPr>
              <a:t>double g = 5.67e4;</a:t>
            </a:r>
            <a:br>
              <a:rPr lang="en-US" altLang="ru-RU" sz="1800" b="1">
                <a:latin typeface="Courier New" pitchFamily="49" charset="-52"/>
              </a:rPr>
            </a:br>
            <a:r>
              <a:rPr lang="en-US" altLang="ru-RU" sz="1800" b="1">
                <a:latin typeface="Courier New" pitchFamily="49" charset="-52"/>
              </a:rPr>
              <a:t>double h = 2E-2;</a:t>
            </a:r>
            <a:endParaRPr lang="ru-RU" altLang="ru-RU" sz="1800" b="1">
              <a:latin typeface="Courier New" pitchFamily="49" charset="-5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7"/>
          <p:cNvSpPr>
            <a:spLocks noChangeArrowheads="1"/>
          </p:cNvSpPr>
          <p:nvPr/>
        </p:nvSpPr>
        <p:spPr bwMode="auto">
          <a:xfrm>
            <a:off x="409575" y="3071813"/>
            <a:ext cx="8410575" cy="3343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2400" i="1"/>
              <a:t>Код </a:t>
            </a:r>
            <a:r>
              <a:rPr lang="en-US" altLang="ru-RU" sz="2400" i="1"/>
              <a:t>ASCII 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7413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dirty="0" smtClean="0"/>
              <a:t>1</a:t>
            </a:r>
            <a:r>
              <a:rPr lang="en-US" altLang="ru-RU" sz="1200" dirty="0" smtClean="0"/>
              <a:t>7</a:t>
            </a:r>
            <a:endParaRPr lang="ru-RU" altLang="ru-RU" sz="1200" dirty="0"/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4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Символы. Кодирование символов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625475" y="1100138"/>
            <a:ext cx="38862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Тип данных </a:t>
            </a:r>
            <a:r>
              <a:rPr lang="fr-CH" altLang="ru-RU" sz="1800" b="1"/>
              <a:t>char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625475" y="1633538"/>
            <a:ext cx="3886200" cy="1104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Для представления символов используется тип данных </a:t>
            </a:r>
            <a:r>
              <a:rPr lang="en-US" altLang="ru-RU" sz="1800" b="1" i="1"/>
              <a:t>char</a:t>
            </a:r>
            <a:r>
              <a:rPr lang="ru-RU" altLang="ru-RU" sz="1800" i="1"/>
              <a:t>. В памяти </a:t>
            </a:r>
            <a:r>
              <a:rPr lang="en-US" altLang="ru-RU" sz="1800" b="1" i="1"/>
              <a:t>char</a:t>
            </a:r>
            <a:r>
              <a:rPr lang="en-US" altLang="ru-RU" sz="1800" i="1"/>
              <a:t> </a:t>
            </a:r>
            <a:r>
              <a:rPr lang="ru-RU" altLang="ru-RU" sz="1800" i="1"/>
              <a:t> занимает 1 байт.</a:t>
            </a:r>
          </a:p>
        </p:txBody>
      </p:sp>
      <p:sp>
        <p:nvSpPr>
          <p:cNvPr id="17422" name="Rectangle 77"/>
          <p:cNvSpPr>
            <a:spLocks noChangeArrowheads="1"/>
          </p:cNvSpPr>
          <p:nvPr/>
        </p:nvSpPr>
        <p:spPr bwMode="auto">
          <a:xfrm>
            <a:off x="5003800" y="1119188"/>
            <a:ext cx="1154113" cy="1481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2400" i="1"/>
              <a:t>0 = 48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2400" i="1"/>
              <a:t>1 = 49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2400" i="1"/>
              <a:t>… </a:t>
            </a:r>
          </a:p>
        </p:txBody>
      </p:sp>
      <p:pic>
        <p:nvPicPr>
          <p:cNvPr id="17423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3257550"/>
            <a:ext cx="79057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4" name="Rectangle 77"/>
          <p:cNvSpPr>
            <a:spLocks noChangeArrowheads="1"/>
          </p:cNvSpPr>
          <p:nvPr/>
        </p:nvSpPr>
        <p:spPr bwMode="auto">
          <a:xfrm>
            <a:off x="6157913" y="1119188"/>
            <a:ext cx="1155700" cy="14811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2400" i="1"/>
              <a:t>A = 65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2400" i="1"/>
              <a:t>B = 66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2400" i="1"/>
              <a:t>…</a:t>
            </a:r>
          </a:p>
        </p:txBody>
      </p:sp>
      <p:sp>
        <p:nvSpPr>
          <p:cNvPr id="17425" name="Rectangle 77"/>
          <p:cNvSpPr>
            <a:spLocks noChangeArrowheads="1"/>
          </p:cNvSpPr>
          <p:nvPr/>
        </p:nvSpPr>
        <p:spPr bwMode="auto">
          <a:xfrm>
            <a:off x="7313613" y="1120775"/>
            <a:ext cx="1154112" cy="14811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2400" i="1"/>
              <a:t>a = 97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2400" i="1"/>
              <a:t>b = 98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ru-RU" sz="2400" i="1"/>
              <a:t>…</a:t>
            </a:r>
          </a:p>
        </p:txBody>
      </p:sp>
      <p:sp>
        <p:nvSpPr>
          <p:cNvPr id="17426" name="Rectangle 77"/>
          <p:cNvSpPr>
            <a:spLocks noChangeArrowheads="1"/>
          </p:cNvSpPr>
          <p:nvPr/>
        </p:nvSpPr>
        <p:spPr bwMode="auto">
          <a:xfrm>
            <a:off x="1771650" y="3133725"/>
            <a:ext cx="5943600" cy="592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2400" i="1"/>
              <a:t>Код </a:t>
            </a:r>
            <a:r>
              <a:rPr lang="en-US" altLang="ru-RU" sz="2400" i="1"/>
              <a:t>ASCII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8436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dirty="0" smtClean="0"/>
              <a:t>1</a:t>
            </a:r>
            <a:r>
              <a:rPr lang="en-US" altLang="ru-RU" sz="1200" dirty="0" smtClean="0"/>
              <a:t>8</a:t>
            </a:r>
            <a:endParaRPr lang="ru-RU" altLang="ru-RU" sz="1200" dirty="0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Расширенные кодировки символов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pic>
        <p:nvPicPr>
          <p:cNvPr id="18443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5915025" cy="508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19460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 smtClean="0"/>
              <a:t>19</a:t>
            </a:r>
            <a:endParaRPr lang="ru-RU" altLang="ru-RU" sz="1200" dirty="0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Символьные константы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19467" name="Rectangle 15"/>
          <p:cNvSpPr>
            <a:spLocks noChangeArrowheads="1"/>
          </p:cNvSpPr>
          <p:nvPr/>
        </p:nvSpPr>
        <p:spPr bwMode="auto">
          <a:xfrm>
            <a:off x="228600" y="1162050"/>
            <a:ext cx="8686800" cy="927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</a:pPr>
            <a:r>
              <a:rPr lang="ru-RU" altLang="ru-RU" sz="1800" i="1"/>
              <a:t>Символь</a:t>
            </a:r>
            <a:r>
              <a:rPr lang="en-US" altLang="ru-RU" sz="1800" i="1"/>
              <a:t>ные константы </a:t>
            </a:r>
            <a:r>
              <a:rPr lang="ru-RU" altLang="ru-RU" sz="1800" i="1"/>
              <a:t>состоят из одного символа, заключенного в апострофы</a:t>
            </a:r>
            <a:r>
              <a:rPr lang="en-US" altLang="ru-RU" sz="1800" i="1"/>
              <a:t>.</a:t>
            </a:r>
            <a:r>
              <a:rPr lang="ru-RU" altLang="ru-RU" sz="1800" i="1"/>
              <a:t> Тип константы  – </a:t>
            </a:r>
            <a:r>
              <a:rPr lang="en-US" altLang="ru-RU" sz="1800" b="1" i="1"/>
              <a:t>char</a:t>
            </a:r>
            <a:r>
              <a:rPr lang="en-US" altLang="ru-RU" sz="1800" i="1"/>
              <a:t>. </a:t>
            </a:r>
            <a:r>
              <a:rPr lang="ru-RU" altLang="ru-RU" sz="1800" i="1"/>
              <a:t>Для представления непечатаемых символов используется комбинация, начинающаяся с символа </a:t>
            </a:r>
            <a:r>
              <a:rPr lang="en-US" altLang="ru-RU" sz="1800" b="1" i="1"/>
              <a:t>\</a:t>
            </a:r>
            <a:r>
              <a:rPr lang="en-US" altLang="ru-RU" sz="1800" i="1"/>
              <a:t> (</a:t>
            </a:r>
            <a:r>
              <a:rPr lang="ru-RU" altLang="ru-RU" sz="1800" i="1"/>
              <a:t>обратный слэш</a:t>
            </a:r>
            <a:r>
              <a:rPr lang="en-US" altLang="ru-RU" sz="1800" i="1"/>
              <a:t>)</a:t>
            </a:r>
            <a:r>
              <a:rPr lang="ru-RU" altLang="ru-RU" sz="1800" i="1"/>
              <a:t>.</a:t>
            </a:r>
          </a:p>
        </p:txBody>
      </p:sp>
      <p:sp>
        <p:nvSpPr>
          <p:cNvPr id="19468" name="Rectangle 26"/>
          <p:cNvSpPr>
            <a:spLocks noChangeArrowheads="1"/>
          </p:cNvSpPr>
          <p:nvPr/>
        </p:nvSpPr>
        <p:spPr bwMode="auto">
          <a:xfrm>
            <a:off x="1547813" y="2470150"/>
            <a:ext cx="5832475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9469" name="Rectangle 27"/>
          <p:cNvSpPr>
            <a:spLocks noChangeArrowheads="1"/>
          </p:cNvSpPr>
          <p:nvPr/>
        </p:nvSpPr>
        <p:spPr bwMode="auto">
          <a:xfrm>
            <a:off x="1547813" y="3003550"/>
            <a:ext cx="5832475" cy="32369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ru-RU" sz="1800" b="1">
                <a:latin typeface="Courier New" pitchFamily="49" charset="-52"/>
              </a:rPr>
              <a:t>char a = ’a’;</a:t>
            </a:r>
            <a:br>
              <a:rPr lang="en-US" altLang="ru-RU" sz="1800" b="1">
                <a:latin typeface="Courier New" pitchFamily="49" charset="-52"/>
              </a:rPr>
            </a:br>
            <a:r>
              <a:rPr lang="en-US" altLang="ru-RU" sz="1800" b="1">
                <a:latin typeface="Courier New" pitchFamily="49" charset="-52"/>
              </a:rPr>
              <a:t>char b = ’1’;</a:t>
            </a:r>
            <a:endParaRPr lang="ru-RU" altLang="ru-RU" sz="1800" b="1">
              <a:latin typeface="Courier New" pitchFamily="49" charset="-52"/>
            </a:endParaRPr>
          </a:p>
          <a:p>
            <a:pPr>
              <a:lnSpc>
                <a:spcPct val="130000"/>
              </a:lnSpc>
            </a:pPr>
            <a:r>
              <a:rPr lang="en-US" altLang="ru-RU" sz="1800" b="1">
                <a:latin typeface="Courier New" pitchFamily="49" charset="-52"/>
              </a:rPr>
              <a:t>char c = ’\t’;   // </a:t>
            </a:r>
            <a:r>
              <a:rPr lang="ru-RU" altLang="ru-RU" sz="1800" b="1">
                <a:latin typeface="Courier New" pitchFamily="49" charset="-52"/>
              </a:rPr>
              <a:t>табуляция</a:t>
            </a:r>
          </a:p>
          <a:p>
            <a:pPr>
              <a:lnSpc>
                <a:spcPct val="130000"/>
              </a:lnSpc>
            </a:pPr>
            <a:r>
              <a:rPr lang="en-US" altLang="ru-RU" sz="1800" b="1">
                <a:latin typeface="Courier New" pitchFamily="49" charset="-52"/>
              </a:rPr>
              <a:t>char d = ’\r’;   // </a:t>
            </a:r>
            <a:r>
              <a:rPr lang="ru-RU" altLang="ru-RU" sz="1800" b="1">
                <a:latin typeface="Courier New" pitchFamily="49" charset="-52"/>
              </a:rPr>
              <a:t>возврат каретки</a:t>
            </a:r>
            <a:endParaRPr lang="en-US" altLang="ru-RU" sz="1800" b="1">
              <a:latin typeface="Courier New" pitchFamily="49" charset="-52"/>
            </a:endParaRPr>
          </a:p>
          <a:p>
            <a:pPr>
              <a:lnSpc>
                <a:spcPct val="130000"/>
              </a:lnSpc>
            </a:pPr>
            <a:r>
              <a:rPr lang="en-US" altLang="ru-RU" sz="1800" b="1">
                <a:latin typeface="Courier New" pitchFamily="49" charset="-52"/>
              </a:rPr>
              <a:t>char e = ’\n’;   // </a:t>
            </a:r>
            <a:r>
              <a:rPr lang="ru-RU" altLang="ru-RU" sz="1800" b="1">
                <a:latin typeface="Courier New" pitchFamily="49" charset="-52"/>
              </a:rPr>
              <a:t>перевод строки</a:t>
            </a:r>
            <a:endParaRPr lang="en-US" altLang="ru-RU" sz="1800" b="1">
              <a:latin typeface="Courier New" pitchFamily="49" charset="-52"/>
            </a:endParaRPr>
          </a:p>
          <a:p>
            <a:pPr>
              <a:lnSpc>
                <a:spcPct val="130000"/>
              </a:lnSpc>
            </a:pPr>
            <a:r>
              <a:rPr lang="en-US" altLang="ru-RU" sz="1800" b="1">
                <a:latin typeface="Courier New" pitchFamily="49" charset="-52"/>
              </a:rPr>
              <a:t>char f = ’\062’; // </a:t>
            </a:r>
            <a:r>
              <a:rPr lang="ru-RU" altLang="ru-RU" sz="1800" b="1">
                <a:latin typeface="Courier New" pitchFamily="49" charset="-52"/>
              </a:rPr>
              <a:t>символ с кодом </a:t>
            </a:r>
            <a:r>
              <a:rPr lang="en-US" altLang="ru-RU" sz="1800" b="1">
                <a:latin typeface="Courier New" pitchFamily="49" charset="-52"/>
              </a:rPr>
              <a:t>062</a:t>
            </a:r>
            <a:endParaRPr lang="ru-RU" altLang="ru-RU" sz="1800" b="1">
              <a:latin typeface="Courier New" pitchFamily="49" charset="-52"/>
            </a:endParaRPr>
          </a:p>
          <a:p>
            <a:pPr>
              <a:lnSpc>
                <a:spcPct val="130000"/>
              </a:lnSpc>
            </a:pPr>
            <a:r>
              <a:rPr lang="en-US" altLang="ru-RU" sz="1800" b="1">
                <a:latin typeface="Courier New" pitchFamily="49" charset="-52"/>
              </a:rPr>
              <a:t>char g = ’\”’;   // </a:t>
            </a:r>
            <a:r>
              <a:rPr lang="ru-RU" altLang="ru-RU" sz="1800" b="1">
                <a:latin typeface="Courier New" pitchFamily="49" charset="-52"/>
              </a:rPr>
              <a:t>символ </a:t>
            </a:r>
            <a:r>
              <a:rPr lang="en-US" altLang="ru-RU" sz="1800" b="1">
                <a:latin typeface="Courier New" pitchFamily="49" charset="-52"/>
              </a:rPr>
              <a:t>”</a:t>
            </a:r>
          </a:p>
          <a:p>
            <a:pPr>
              <a:lnSpc>
                <a:spcPct val="130000"/>
              </a:lnSpc>
            </a:pPr>
            <a:r>
              <a:rPr lang="en-US" altLang="ru-RU" sz="1800" b="1">
                <a:latin typeface="Courier New" pitchFamily="49" charset="-52"/>
              </a:rPr>
              <a:t>char h = ’\\’;   // </a:t>
            </a:r>
            <a:r>
              <a:rPr lang="ru-RU" altLang="ru-RU" sz="1800" b="1">
                <a:latin typeface="Courier New" pitchFamily="49" charset="-52"/>
              </a:rPr>
              <a:t>символ </a:t>
            </a:r>
            <a:r>
              <a:rPr lang="en-US" altLang="ru-RU" sz="1800" b="1">
                <a:latin typeface="Courier New" pitchFamily="49" charset="-52"/>
              </a:rPr>
              <a:t>\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4100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/>
              <a:t>2</a:t>
            </a:r>
            <a:endParaRPr lang="ru-RU" altLang="ru-RU" sz="1200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Классификация типов данных С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4107" name="Rectangle 15"/>
          <p:cNvSpPr>
            <a:spLocks noChangeArrowheads="1"/>
          </p:cNvSpPr>
          <p:nvPr/>
        </p:nvSpPr>
        <p:spPr bwMode="auto">
          <a:xfrm>
            <a:off x="3200400" y="1447800"/>
            <a:ext cx="24384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Типы данных</a:t>
            </a:r>
          </a:p>
        </p:txBody>
      </p:sp>
      <p:sp>
        <p:nvSpPr>
          <p:cNvPr id="4108" name="Rectangle 16"/>
          <p:cNvSpPr>
            <a:spLocks noChangeArrowheads="1"/>
          </p:cNvSpPr>
          <p:nvPr/>
        </p:nvSpPr>
        <p:spPr bwMode="auto">
          <a:xfrm>
            <a:off x="1371600" y="2514600"/>
            <a:ext cx="24384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Простые</a:t>
            </a:r>
          </a:p>
        </p:txBody>
      </p:sp>
      <p:sp>
        <p:nvSpPr>
          <p:cNvPr id="4109" name="Rectangle 17"/>
          <p:cNvSpPr>
            <a:spLocks noChangeArrowheads="1"/>
          </p:cNvSpPr>
          <p:nvPr/>
        </p:nvSpPr>
        <p:spPr bwMode="auto">
          <a:xfrm>
            <a:off x="5105400" y="2514600"/>
            <a:ext cx="24384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Составные</a:t>
            </a:r>
          </a:p>
        </p:txBody>
      </p:sp>
      <p:sp>
        <p:nvSpPr>
          <p:cNvPr id="4110" name="Rectangle 18"/>
          <p:cNvSpPr>
            <a:spLocks noChangeArrowheads="1"/>
          </p:cNvSpPr>
          <p:nvPr/>
        </p:nvSpPr>
        <p:spPr bwMode="auto">
          <a:xfrm>
            <a:off x="228600" y="3733800"/>
            <a:ext cx="23622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Целочисленные</a:t>
            </a:r>
          </a:p>
        </p:txBody>
      </p:sp>
      <p:sp>
        <p:nvSpPr>
          <p:cNvPr id="4111" name="Rectangle 19"/>
          <p:cNvSpPr>
            <a:spLocks noChangeArrowheads="1"/>
          </p:cNvSpPr>
          <p:nvPr/>
        </p:nvSpPr>
        <p:spPr bwMode="auto">
          <a:xfrm>
            <a:off x="2819400" y="3733800"/>
            <a:ext cx="19050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Вещественные</a:t>
            </a:r>
          </a:p>
        </p:txBody>
      </p:sp>
      <p:sp>
        <p:nvSpPr>
          <p:cNvPr id="4112" name="Rectangle 22"/>
          <p:cNvSpPr>
            <a:spLocks noChangeArrowheads="1"/>
          </p:cNvSpPr>
          <p:nvPr/>
        </p:nvSpPr>
        <p:spPr bwMode="auto">
          <a:xfrm>
            <a:off x="7010400" y="5562600"/>
            <a:ext cx="16764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Массивы</a:t>
            </a:r>
          </a:p>
        </p:txBody>
      </p:sp>
      <p:sp>
        <p:nvSpPr>
          <p:cNvPr id="4113" name="Rectangle 23"/>
          <p:cNvSpPr>
            <a:spLocks noChangeArrowheads="1"/>
          </p:cNvSpPr>
          <p:nvPr/>
        </p:nvSpPr>
        <p:spPr bwMode="auto">
          <a:xfrm>
            <a:off x="5334000" y="4648200"/>
            <a:ext cx="19812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Объединения</a:t>
            </a:r>
          </a:p>
        </p:txBody>
      </p:sp>
      <p:sp>
        <p:nvSpPr>
          <p:cNvPr id="4114" name="Rectangle 24"/>
          <p:cNvSpPr>
            <a:spLocks noChangeArrowheads="1"/>
          </p:cNvSpPr>
          <p:nvPr/>
        </p:nvSpPr>
        <p:spPr bwMode="auto">
          <a:xfrm>
            <a:off x="4953000" y="3733800"/>
            <a:ext cx="19812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Структуры</a:t>
            </a:r>
          </a:p>
        </p:txBody>
      </p:sp>
      <p:sp>
        <p:nvSpPr>
          <p:cNvPr id="4115" name="Line 25"/>
          <p:cNvSpPr>
            <a:spLocks noChangeShapeType="1"/>
          </p:cNvSpPr>
          <p:nvPr/>
        </p:nvSpPr>
        <p:spPr bwMode="auto">
          <a:xfrm>
            <a:off x="3505200" y="2057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6" name="Line 26"/>
          <p:cNvSpPr>
            <a:spLocks noChangeShapeType="1"/>
          </p:cNvSpPr>
          <p:nvPr/>
        </p:nvSpPr>
        <p:spPr bwMode="auto">
          <a:xfrm>
            <a:off x="5334000" y="2057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7" name="Line 27"/>
          <p:cNvSpPr>
            <a:spLocks noChangeShapeType="1"/>
          </p:cNvSpPr>
          <p:nvPr/>
        </p:nvSpPr>
        <p:spPr bwMode="auto">
          <a:xfrm>
            <a:off x="1752600" y="3124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8" name="Line 28"/>
          <p:cNvSpPr>
            <a:spLocks noChangeShapeType="1"/>
          </p:cNvSpPr>
          <p:nvPr/>
        </p:nvSpPr>
        <p:spPr bwMode="auto">
          <a:xfrm>
            <a:off x="3276600" y="3124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19" name="Line 29"/>
          <p:cNvSpPr>
            <a:spLocks noChangeShapeType="1"/>
          </p:cNvSpPr>
          <p:nvPr/>
        </p:nvSpPr>
        <p:spPr bwMode="auto">
          <a:xfrm>
            <a:off x="5562600" y="3124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20" name="Line 30"/>
          <p:cNvSpPr>
            <a:spLocks noChangeShapeType="1"/>
          </p:cNvSpPr>
          <p:nvPr/>
        </p:nvSpPr>
        <p:spPr bwMode="auto">
          <a:xfrm>
            <a:off x="7086600" y="31242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21" name="Line 31"/>
          <p:cNvSpPr>
            <a:spLocks noChangeShapeType="1"/>
          </p:cNvSpPr>
          <p:nvPr/>
        </p:nvSpPr>
        <p:spPr bwMode="auto">
          <a:xfrm>
            <a:off x="7467600" y="31242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22" name="Rectangle 32"/>
          <p:cNvSpPr>
            <a:spLocks noChangeArrowheads="1"/>
          </p:cNvSpPr>
          <p:nvPr/>
        </p:nvSpPr>
        <p:spPr bwMode="auto">
          <a:xfrm>
            <a:off x="152400" y="4800600"/>
            <a:ext cx="16764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Логический</a:t>
            </a:r>
          </a:p>
        </p:txBody>
      </p:sp>
      <p:sp>
        <p:nvSpPr>
          <p:cNvPr id="4123" name="Rectangle 33"/>
          <p:cNvSpPr>
            <a:spLocks noChangeArrowheads="1"/>
          </p:cNvSpPr>
          <p:nvPr/>
        </p:nvSpPr>
        <p:spPr bwMode="auto">
          <a:xfrm>
            <a:off x="1600200" y="5638800"/>
            <a:ext cx="19050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/>
              <a:t>Символьные</a:t>
            </a:r>
          </a:p>
        </p:txBody>
      </p:sp>
      <p:sp>
        <p:nvSpPr>
          <p:cNvPr id="4124" name="Line 34"/>
          <p:cNvSpPr>
            <a:spLocks noChangeShapeType="1"/>
          </p:cNvSpPr>
          <p:nvPr/>
        </p:nvSpPr>
        <p:spPr bwMode="auto">
          <a:xfrm>
            <a:off x="1066800" y="4343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125" name="Line 35"/>
          <p:cNvSpPr>
            <a:spLocks noChangeShapeType="1"/>
          </p:cNvSpPr>
          <p:nvPr/>
        </p:nvSpPr>
        <p:spPr bwMode="auto">
          <a:xfrm>
            <a:off x="2286000" y="4343400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20484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 smtClean="0"/>
              <a:t>20</a:t>
            </a:r>
            <a:endParaRPr lang="ru-RU" altLang="ru-RU" sz="1200" dirty="0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Строковые константы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20491" name="Rectangle 15"/>
          <p:cNvSpPr>
            <a:spLocks noChangeArrowheads="1"/>
          </p:cNvSpPr>
          <p:nvPr/>
        </p:nvSpPr>
        <p:spPr bwMode="auto">
          <a:xfrm>
            <a:off x="228600" y="1162050"/>
            <a:ext cx="8686800" cy="1982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</a:pPr>
            <a:r>
              <a:rPr lang="ru-RU" altLang="ru-RU" sz="1800" i="1"/>
              <a:t>Строков</a:t>
            </a:r>
            <a:r>
              <a:rPr lang="en-US" altLang="ru-RU" sz="1800" i="1"/>
              <a:t>ые константы </a:t>
            </a:r>
            <a:r>
              <a:rPr lang="ru-RU" altLang="ru-RU" sz="1800" i="1"/>
              <a:t>состоят из нескольких символов, заключенных в апострофы</a:t>
            </a:r>
            <a:r>
              <a:rPr lang="en-US" altLang="ru-RU" sz="1800" i="1"/>
              <a:t>.</a:t>
            </a:r>
            <a:r>
              <a:rPr lang="ru-RU" altLang="ru-RU" sz="1800" i="1"/>
              <a:t> Тип константы  – </a:t>
            </a:r>
            <a:r>
              <a:rPr lang="en-US" altLang="ru-RU" sz="1800" b="1" i="1"/>
              <a:t>char*</a:t>
            </a:r>
            <a:r>
              <a:rPr lang="en-US" altLang="ru-RU" sz="1800" i="1"/>
              <a:t>. </a:t>
            </a:r>
            <a:r>
              <a:rPr lang="ru-RU" altLang="ru-RU" sz="1800" i="1"/>
              <a:t>Для представления непечатаемых символов используется комбинация, начинающаяся с символа </a:t>
            </a:r>
            <a:r>
              <a:rPr lang="en-US" altLang="ru-RU" sz="1800" b="1" i="1"/>
              <a:t>\</a:t>
            </a:r>
            <a:r>
              <a:rPr lang="en-US" altLang="ru-RU" sz="1800" i="1"/>
              <a:t> (</a:t>
            </a:r>
            <a:r>
              <a:rPr lang="ru-RU" altLang="ru-RU" sz="1800" i="1"/>
              <a:t>обратный слэш</a:t>
            </a:r>
            <a:r>
              <a:rPr lang="en-US" altLang="ru-RU" sz="1800" i="1"/>
              <a:t>)</a:t>
            </a:r>
            <a:r>
              <a:rPr lang="ru-RU" altLang="ru-RU" sz="1800" i="1"/>
              <a:t>.</a:t>
            </a:r>
            <a:r>
              <a:rPr lang="en-US" altLang="ru-RU" sz="1800" i="1"/>
              <a:t> </a:t>
            </a:r>
            <a:r>
              <a:rPr lang="ru-RU" altLang="ru-RU" sz="1800" i="1"/>
              <a:t>В стандарте языка С предусмотрены </a:t>
            </a:r>
            <a:r>
              <a:rPr lang="en-US" altLang="ru-RU" sz="1800" i="1"/>
              <a:t>ASCIIZ </a:t>
            </a:r>
            <a:r>
              <a:rPr lang="ru-RU" altLang="ru-RU" sz="1800" i="1"/>
              <a:t>строки, заканчивающиеся символом </a:t>
            </a:r>
            <a:r>
              <a:rPr lang="en-US" altLang="ru-RU" sz="1800" b="1" i="1"/>
              <a:t>'\0'</a:t>
            </a:r>
            <a:r>
              <a:rPr lang="en-US" altLang="ru-RU" sz="1800" i="1"/>
              <a:t> (</a:t>
            </a:r>
            <a:r>
              <a:rPr lang="ru-RU" altLang="ru-RU" sz="1800" i="1"/>
              <a:t>нуль-терминатором</a:t>
            </a:r>
            <a:r>
              <a:rPr lang="en-US" altLang="ru-RU" sz="1800" i="1"/>
              <a:t>). При инциализации строки константой нуль-терминатор автоматически подставляется компилятором в конец строки.</a:t>
            </a:r>
            <a:endParaRPr lang="ru-RU" altLang="ru-RU" sz="1800" i="1"/>
          </a:p>
        </p:txBody>
      </p:sp>
      <p:sp>
        <p:nvSpPr>
          <p:cNvPr id="20492" name="Rectangle 26"/>
          <p:cNvSpPr>
            <a:spLocks noChangeArrowheads="1"/>
          </p:cNvSpPr>
          <p:nvPr/>
        </p:nvSpPr>
        <p:spPr bwMode="auto">
          <a:xfrm>
            <a:off x="1476375" y="3687763"/>
            <a:ext cx="5832475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20493" name="Rectangle 27"/>
          <p:cNvSpPr>
            <a:spLocks noChangeArrowheads="1"/>
          </p:cNvSpPr>
          <p:nvPr/>
        </p:nvSpPr>
        <p:spPr bwMode="auto">
          <a:xfrm>
            <a:off x="1476375" y="4221163"/>
            <a:ext cx="5832475" cy="2160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ru-RU" sz="1800" b="1">
                <a:latin typeface="Courier New" pitchFamily="49" charset="-52"/>
              </a:rPr>
              <a:t>char* a = ”abcdef”;</a:t>
            </a:r>
            <a:br>
              <a:rPr lang="en-US" altLang="ru-RU" sz="1800" b="1">
                <a:latin typeface="Courier New" pitchFamily="49" charset="-52"/>
              </a:rPr>
            </a:br>
            <a:r>
              <a:rPr lang="en-US" altLang="ru-RU" sz="1800" b="1">
                <a:latin typeface="Courier New" pitchFamily="49" charset="-52"/>
              </a:rPr>
              <a:t>char* b = ”a”;</a:t>
            </a:r>
            <a:endParaRPr lang="ru-RU" altLang="ru-RU" sz="1800" b="1">
              <a:latin typeface="Courier New" pitchFamily="49" charset="-52"/>
            </a:endParaRPr>
          </a:p>
          <a:p>
            <a:pPr>
              <a:lnSpc>
                <a:spcPct val="130000"/>
              </a:lnSpc>
            </a:pPr>
            <a:r>
              <a:rPr lang="en-US" altLang="ru-RU" sz="1800" b="1">
                <a:latin typeface="Courier New" pitchFamily="49" charset="-52"/>
              </a:rPr>
              <a:t>char* c = ””;    // </a:t>
            </a:r>
            <a:r>
              <a:rPr lang="ru-RU" altLang="ru-RU" sz="1800" b="1">
                <a:latin typeface="Courier New" pitchFamily="49" charset="-52"/>
              </a:rPr>
              <a:t>пустая строка</a:t>
            </a:r>
          </a:p>
          <a:p>
            <a:pPr>
              <a:lnSpc>
                <a:spcPct val="130000"/>
              </a:lnSpc>
            </a:pPr>
            <a:r>
              <a:rPr lang="en-US" altLang="ru-RU" sz="1800" b="1">
                <a:latin typeface="Courier New" pitchFamily="49" charset="-52"/>
              </a:rPr>
              <a:t>char* d = ”</a:t>
            </a:r>
            <a:r>
              <a:rPr lang="ru-RU" altLang="ru-RU" sz="1800" b="1">
                <a:latin typeface="Courier New" pitchFamily="49" charset="-52"/>
              </a:rPr>
              <a:t>Вывод на терминал</a:t>
            </a:r>
            <a:r>
              <a:rPr lang="en-US" altLang="ru-RU" sz="1800" b="1">
                <a:latin typeface="Courier New" pitchFamily="49" charset="-52"/>
              </a:rPr>
              <a:t>\r\n”;</a:t>
            </a:r>
          </a:p>
          <a:p>
            <a:pPr>
              <a:lnSpc>
                <a:spcPct val="130000"/>
              </a:lnSpc>
            </a:pPr>
            <a:r>
              <a:rPr lang="en-US" altLang="ru-RU" sz="1800" b="1">
                <a:latin typeface="Courier New" pitchFamily="49" charset="-52"/>
              </a:rPr>
              <a:t>char* e = ”</a:t>
            </a:r>
            <a:r>
              <a:rPr lang="ru-RU" altLang="ru-RU" sz="1800" b="1">
                <a:latin typeface="Courier New" pitchFamily="49" charset="-52"/>
              </a:rPr>
              <a:t>Оценка </a:t>
            </a:r>
            <a:r>
              <a:rPr lang="en-US" altLang="ru-RU" sz="1800" b="1">
                <a:latin typeface="Courier New" pitchFamily="49" charset="-52"/>
              </a:rPr>
              <a:t>\”</a:t>
            </a:r>
            <a:r>
              <a:rPr lang="ru-RU" altLang="ru-RU" sz="1800" b="1">
                <a:latin typeface="Courier New" pitchFamily="49" charset="-52"/>
              </a:rPr>
              <a:t>отлично</a:t>
            </a:r>
            <a:r>
              <a:rPr lang="en-US" altLang="ru-RU" sz="1800" b="1">
                <a:latin typeface="Courier New" pitchFamily="49" charset="-52"/>
              </a:rPr>
              <a:t>\””;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21508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 smtClean="0"/>
              <a:t>21</a:t>
            </a:r>
            <a:endParaRPr lang="ru-RU" altLang="ru-RU" sz="1200" dirty="0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21514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Определение размера типов данных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609600" y="1143000"/>
            <a:ext cx="80010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sz="1800" b="1"/>
              <a:t>Оператор </a:t>
            </a:r>
            <a:r>
              <a:rPr lang="en-US" altLang="ru-RU" sz="1800" b="1"/>
              <a:t>sizeof()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609600" y="1676400"/>
            <a:ext cx="8001000" cy="7445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r>
              <a:rPr lang="ru-RU" altLang="ru-RU" sz="1800" i="1"/>
              <a:t>Оператор </a:t>
            </a:r>
            <a:r>
              <a:rPr lang="en-US" altLang="ru-RU" sz="1800" b="1" i="1"/>
              <a:t>sizeof()</a:t>
            </a:r>
            <a:r>
              <a:rPr lang="en-US" altLang="ru-RU" sz="1800" i="1"/>
              <a:t> </a:t>
            </a:r>
            <a:r>
              <a:rPr lang="ru-RU" altLang="ru-RU" sz="1800" i="1"/>
              <a:t>позволяет определить размер в байтах, занимаемый в памяти типом данных.</a:t>
            </a:r>
            <a:endParaRPr lang="ru-RU" altLang="ru-RU" sz="1800" b="1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2700338" y="2857500"/>
            <a:ext cx="3581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2700338" y="3390900"/>
            <a:ext cx="3581400" cy="2841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ru-RU" sz="1600" b="1">
                <a:latin typeface="Courier New" pitchFamily="49" charset="-52"/>
              </a:rPr>
              <a:t>sizeof(char);</a:t>
            </a:r>
          </a:p>
          <a:p>
            <a:pPr>
              <a:lnSpc>
                <a:spcPct val="90000"/>
              </a:lnSpc>
            </a:pPr>
            <a:endParaRPr lang="en-US" altLang="ru-RU" sz="1600" b="1">
              <a:latin typeface="Courier New" pitchFamily="49" charset="-52"/>
            </a:endParaRPr>
          </a:p>
          <a:p>
            <a:pPr>
              <a:lnSpc>
                <a:spcPct val="90000"/>
              </a:lnSpc>
            </a:pPr>
            <a:r>
              <a:rPr lang="en-US" altLang="ru-RU" sz="1600" b="1">
                <a:latin typeface="Courier New" pitchFamily="49" charset="-52"/>
              </a:rPr>
              <a:t>sizeof(short);</a:t>
            </a:r>
          </a:p>
          <a:p>
            <a:pPr>
              <a:lnSpc>
                <a:spcPct val="90000"/>
              </a:lnSpc>
            </a:pPr>
            <a:endParaRPr lang="en-US" altLang="ru-RU" sz="1600" b="1">
              <a:latin typeface="Courier New" pitchFamily="49" charset="-52"/>
            </a:endParaRPr>
          </a:p>
          <a:p>
            <a:pPr>
              <a:lnSpc>
                <a:spcPct val="90000"/>
              </a:lnSpc>
            </a:pPr>
            <a:r>
              <a:rPr lang="en-US" altLang="ru-RU" sz="1600" b="1">
                <a:latin typeface="Courier New" pitchFamily="49" charset="-52"/>
              </a:rPr>
              <a:t>sizeof(long)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/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sizeof(int);</a:t>
            </a:r>
          </a:p>
          <a:p>
            <a:pPr>
              <a:lnSpc>
                <a:spcPct val="90000"/>
              </a:lnSpc>
            </a:pPr>
            <a:endParaRPr lang="en-US" altLang="ru-RU" sz="1600" b="1">
              <a:latin typeface="Courier New" pitchFamily="49" charset="-52"/>
            </a:endParaRPr>
          </a:p>
          <a:p>
            <a:pPr>
              <a:lnSpc>
                <a:spcPct val="90000"/>
              </a:lnSpc>
            </a:pPr>
            <a:r>
              <a:rPr lang="en-US" altLang="ru-RU" sz="1600" b="1">
                <a:latin typeface="Courier New" pitchFamily="49" charset="-52"/>
              </a:rPr>
              <a:t>sizeof(float);</a:t>
            </a:r>
            <a:br>
              <a:rPr lang="en-US" altLang="ru-RU" sz="1600" b="1">
                <a:latin typeface="Courier New" pitchFamily="49" charset="-52"/>
              </a:rPr>
            </a:br>
            <a:endParaRPr lang="en-US" altLang="ru-RU" sz="1600" b="1">
              <a:latin typeface="Courier New" pitchFamily="49" charset="-52"/>
            </a:endParaRPr>
          </a:p>
          <a:p>
            <a:pPr>
              <a:lnSpc>
                <a:spcPct val="90000"/>
              </a:lnSpc>
            </a:pPr>
            <a:r>
              <a:rPr lang="en-US" altLang="ru-RU" sz="1600" b="1">
                <a:latin typeface="Courier New" pitchFamily="49" charset="-52"/>
              </a:rPr>
              <a:t>sizeof(double);</a:t>
            </a:r>
            <a:endParaRPr lang="ru-RU" altLang="ru-RU" sz="1600" b="1">
              <a:latin typeface="Courier New" pitchFamily="49" charset="-5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22532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smtClean="0"/>
              <a:t>22</a:t>
            </a:r>
            <a:endParaRPr lang="ru-RU" altLang="ru-RU" sz="1200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2253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Выбор типов данных</a:t>
            </a:r>
          </a:p>
        </p:txBody>
      </p:sp>
      <p:sp>
        <p:nvSpPr>
          <p:cNvPr id="22539" name="Rectangle 13"/>
          <p:cNvSpPr>
            <a:spLocks noChangeArrowheads="1"/>
          </p:cNvSpPr>
          <p:nvPr/>
        </p:nvSpPr>
        <p:spPr bwMode="auto">
          <a:xfrm>
            <a:off x="3432175" y="1077913"/>
            <a:ext cx="2230438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sz="1800" b="1"/>
              <a:t>Элемент данных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300038" y="5237163"/>
            <a:ext cx="2376487" cy="1084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ru-RU" sz="1600" b="1" smtClean="0">
                <a:solidFill>
                  <a:schemeClr val="tx1"/>
                </a:solidFill>
                <a:latin typeface="Courier New" panose="02070309020205020404" pitchFamily="49" charset="0"/>
              </a:rPr>
              <a:t>char</a:t>
            </a:r>
            <a:r>
              <a:rPr lang="ru-RU" altLang="ru-RU" sz="1600" b="1" smtClean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sz="1600" b="1" smtClean="0">
                <a:solidFill>
                  <a:schemeClr val="tx1"/>
                </a:solidFill>
                <a:latin typeface="Courier New" panose="02070309020205020404" pitchFamily="49" charset="0"/>
              </a:rPr>
              <a:t>short, long</a:t>
            </a:r>
          </a:p>
          <a:p>
            <a:pPr>
              <a:lnSpc>
                <a:spcPct val="90000"/>
              </a:lnSpc>
              <a:defRPr/>
            </a:pPr>
            <a:endParaRPr lang="en-US" altLang="ru-RU" sz="1600" b="1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ru-RU" sz="1600" b="1" smtClean="0">
                <a:solidFill>
                  <a:schemeClr val="tx1"/>
                </a:solidFill>
                <a:latin typeface="Courier New" panose="02070309020205020404" pitchFamily="49" charset="0"/>
              </a:rPr>
              <a:t>signed/unsigned</a:t>
            </a:r>
            <a:endParaRPr lang="ru-RU" altLang="ru-RU" sz="1600" b="1" smtClean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1851025" y="2093913"/>
            <a:ext cx="1844675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sz="1800" b="1"/>
              <a:t>Число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22542" name="Rectangle 13"/>
          <p:cNvSpPr>
            <a:spLocks noChangeArrowheads="1"/>
          </p:cNvSpPr>
          <p:nvPr/>
        </p:nvSpPr>
        <p:spPr bwMode="auto">
          <a:xfrm>
            <a:off x="7470775" y="2092325"/>
            <a:ext cx="1311275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sz="1800" b="1"/>
              <a:t>Текст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7339013" y="3105150"/>
            <a:ext cx="1565275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ru-RU" sz="1600" b="1" smtClean="0">
                <a:solidFill>
                  <a:schemeClr val="tx1"/>
                </a:solidFill>
                <a:latin typeface="Courier New" panose="02070309020205020404" pitchFamily="49" charset="0"/>
              </a:rPr>
              <a:t>char</a:t>
            </a:r>
            <a:r>
              <a:rPr lang="ru-RU" altLang="ru-RU" sz="1600" b="1" smtClean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sz="1600" b="1" smtClean="0">
                <a:solidFill>
                  <a:schemeClr val="tx1"/>
                </a:solidFill>
                <a:latin typeface="Courier New" panose="02070309020205020404" pitchFamily="49" charset="0"/>
              </a:rPr>
              <a:t>char</a:t>
            </a:r>
            <a:r>
              <a:rPr lang="ru-RU" altLang="ru-RU" sz="1600" b="1" smtClean="0">
                <a:solidFill>
                  <a:schemeClr val="tx1"/>
                </a:solidFill>
                <a:latin typeface="Courier New" panose="02070309020205020404" pitchFamily="49" charset="0"/>
              </a:rPr>
              <a:t>*</a:t>
            </a:r>
          </a:p>
        </p:txBody>
      </p:sp>
      <p:cxnSp>
        <p:nvCxnSpPr>
          <p:cNvPr id="22544" name="Connecteur en angle 2"/>
          <p:cNvCxnSpPr>
            <a:cxnSpLocks noChangeShapeType="1"/>
            <a:stCxn id="22539" idx="1"/>
            <a:endCxn id="22541" idx="0"/>
          </p:cNvCxnSpPr>
          <p:nvPr/>
        </p:nvCxnSpPr>
        <p:spPr bwMode="auto">
          <a:xfrm rot="10800000" flipV="1">
            <a:off x="2773363" y="1344613"/>
            <a:ext cx="658812" cy="749300"/>
          </a:xfrm>
          <a:prstGeom prst="bentConnector2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5" name="Connecteur en angle 22"/>
          <p:cNvCxnSpPr>
            <a:cxnSpLocks noChangeShapeType="1"/>
            <a:stCxn id="22539" idx="3"/>
            <a:endCxn id="22542" idx="0"/>
          </p:cNvCxnSpPr>
          <p:nvPr/>
        </p:nvCxnSpPr>
        <p:spPr bwMode="auto">
          <a:xfrm>
            <a:off x="5662613" y="1344613"/>
            <a:ext cx="2463800" cy="747712"/>
          </a:xfrm>
          <a:prstGeom prst="bentConnector2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6" name="Connecteur en angle 23"/>
          <p:cNvCxnSpPr>
            <a:cxnSpLocks noChangeShapeType="1"/>
            <a:stCxn id="22542" idx="2"/>
            <a:endCxn id="22" idx="0"/>
          </p:cNvCxnSpPr>
          <p:nvPr/>
        </p:nvCxnSpPr>
        <p:spPr bwMode="auto">
          <a:xfrm rot="5400000">
            <a:off x="7884319" y="2863056"/>
            <a:ext cx="479425" cy="4763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7" name="Rectangle 13"/>
          <p:cNvSpPr>
            <a:spLocks noChangeArrowheads="1"/>
          </p:cNvSpPr>
          <p:nvPr/>
        </p:nvSpPr>
        <p:spPr bwMode="auto">
          <a:xfrm>
            <a:off x="565150" y="3040063"/>
            <a:ext cx="1846263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sz="1800" b="1"/>
              <a:t>Целое</a:t>
            </a:r>
            <a:endParaRPr lang="ru-RU" altLang="ru-RU" sz="1800" b="1">
              <a:latin typeface="Courier New" pitchFamily="49" charset="-52"/>
            </a:endParaRPr>
          </a:p>
        </p:txBody>
      </p:sp>
      <p:cxnSp>
        <p:nvCxnSpPr>
          <p:cNvPr id="22548" name="Connecteur en angle 29"/>
          <p:cNvCxnSpPr>
            <a:cxnSpLocks noChangeShapeType="1"/>
            <a:stCxn id="22541" idx="1"/>
            <a:endCxn id="22547" idx="0"/>
          </p:cNvCxnSpPr>
          <p:nvPr/>
        </p:nvCxnSpPr>
        <p:spPr bwMode="auto">
          <a:xfrm rot="10800000" flipV="1">
            <a:off x="1487488" y="2360613"/>
            <a:ext cx="363537" cy="679450"/>
          </a:xfrm>
          <a:prstGeom prst="bentConnector2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9" name="Rectangle 13"/>
          <p:cNvSpPr>
            <a:spLocks noChangeArrowheads="1"/>
          </p:cNvSpPr>
          <p:nvPr/>
        </p:nvSpPr>
        <p:spPr bwMode="auto">
          <a:xfrm>
            <a:off x="3333750" y="3040063"/>
            <a:ext cx="1844675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sz="1800" b="1"/>
              <a:t>Вещественное</a:t>
            </a:r>
            <a:endParaRPr lang="ru-RU" altLang="ru-RU" sz="1800" b="1">
              <a:latin typeface="Courier New" pitchFamily="49" charset="-52"/>
            </a:endParaRPr>
          </a:p>
        </p:txBody>
      </p:sp>
      <p:cxnSp>
        <p:nvCxnSpPr>
          <p:cNvPr id="22550" name="Connecteur en angle 34"/>
          <p:cNvCxnSpPr>
            <a:cxnSpLocks noChangeShapeType="1"/>
            <a:stCxn id="22541" idx="3"/>
            <a:endCxn id="22549" idx="0"/>
          </p:cNvCxnSpPr>
          <p:nvPr/>
        </p:nvCxnSpPr>
        <p:spPr bwMode="auto">
          <a:xfrm>
            <a:off x="3695700" y="2360613"/>
            <a:ext cx="560388" cy="679450"/>
          </a:xfrm>
          <a:prstGeom prst="bentConnector2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1" name="Rectangle 13"/>
          <p:cNvSpPr>
            <a:spLocks noChangeArrowheads="1"/>
          </p:cNvSpPr>
          <p:nvPr/>
        </p:nvSpPr>
        <p:spPr bwMode="auto">
          <a:xfrm>
            <a:off x="384175" y="4122738"/>
            <a:ext cx="2208213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sz="1800" b="1"/>
              <a:t>Диапазон, знак</a:t>
            </a:r>
            <a:endParaRPr lang="ru-RU" altLang="ru-RU" sz="1800" b="1">
              <a:latin typeface="Courier New" pitchFamily="49" charset="-52"/>
            </a:endParaRPr>
          </a:p>
        </p:txBody>
      </p:sp>
      <p:cxnSp>
        <p:nvCxnSpPr>
          <p:cNvPr id="22552" name="Connecteur en angle 42"/>
          <p:cNvCxnSpPr>
            <a:cxnSpLocks noChangeShapeType="1"/>
            <a:stCxn id="22547" idx="2"/>
            <a:endCxn id="22551" idx="0"/>
          </p:cNvCxnSpPr>
          <p:nvPr/>
        </p:nvCxnSpPr>
        <p:spPr bwMode="auto">
          <a:xfrm rot="5400000">
            <a:off x="1212850" y="3848101"/>
            <a:ext cx="549275" cy="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3" name="Rectangle 13"/>
          <p:cNvSpPr>
            <a:spLocks noChangeArrowheads="1"/>
          </p:cNvSpPr>
          <p:nvPr/>
        </p:nvSpPr>
        <p:spPr bwMode="auto">
          <a:xfrm>
            <a:off x="3151188" y="4122738"/>
            <a:ext cx="2208212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sz="1800" b="1"/>
              <a:t>Точность</a:t>
            </a:r>
            <a:endParaRPr lang="ru-RU" altLang="ru-RU" sz="1800" b="1">
              <a:latin typeface="Courier New" pitchFamily="49" charset="-52"/>
            </a:endParaRPr>
          </a:p>
        </p:txBody>
      </p:sp>
      <p:cxnSp>
        <p:nvCxnSpPr>
          <p:cNvPr id="22554" name="Connecteur en angle 50"/>
          <p:cNvCxnSpPr>
            <a:cxnSpLocks noChangeShapeType="1"/>
            <a:stCxn id="22549" idx="2"/>
            <a:endCxn id="22553" idx="0"/>
          </p:cNvCxnSpPr>
          <p:nvPr/>
        </p:nvCxnSpPr>
        <p:spPr bwMode="auto">
          <a:xfrm rot="5400000">
            <a:off x="3981450" y="3848101"/>
            <a:ext cx="549275" cy="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5" name="Connecteur en angle 55"/>
          <p:cNvCxnSpPr>
            <a:cxnSpLocks noChangeShapeType="1"/>
            <a:stCxn id="22551" idx="2"/>
            <a:endCxn id="19" idx="0"/>
          </p:cNvCxnSpPr>
          <p:nvPr/>
        </p:nvCxnSpPr>
        <p:spPr bwMode="auto">
          <a:xfrm rot="5400000">
            <a:off x="1196975" y="4946651"/>
            <a:ext cx="581025" cy="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3151188" y="5237163"/>
            <a:ext cx="2224087" cy="1084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ru-RU" sz="1600" b="1" smtClean="0">
                <a:solidFill>
                  <a:schemeClr val="tx1"/>
                </a:solidFill>
                <a:latin typeface="Courier New" panose="02070309020205020404" pitchFamily="49" charset="0"/>
              </a:rPr>
              <a:t>float, double</a:t>
            </a:r>
            <a:endParaRPr lang="ru-RU" altLang="ru-RU" sz="1600" b="1" smtClean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22557" name="Connecteur en angle 66"/>
          <p:cNvCxnSpPr>
            <a:cxnSpLocks noChangeShapeType="1"/>
            <a:stCxn id="22553" idx="2"/>
            <a:endCxn id="63" idx="0"/>
          </p:cNvCxnSpPr>
          <p:nvPr/>
        </p:nvCxnSpPr>
        <p:spPr bwMode="auto">
          <a:xfrm rot="16200000" flipH="1">
            <a:off x="3969544" y="4942682"/>
            <a:ext cx="581025" cy="7937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8" name="Rectangle 13"/>
          <p:cNvSpPr>
            <a:spLocks noChangeArrowheads="1"/>
          </p:cNvSpPr>
          <p:nvPr/>
        </p:nvSpPr>
        <p:spPr bwMode="auto">
          <a:xfrm>
            <a:off x="5375275" y="2092325"/>
            <a:ext cx="1647825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/>
            <a:r>
              <a:rPr lang="ru-RU" altLang="ru-RU" sz="1800" b="1"/>
              <a:t>Логический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5662613" y="3105150"/>
            <a:ext cx="1081087" cy="57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ru-RU" sz="1600" b="1" smtClean="0">
                <a:solidFill>
                  <a:schemeClr val="tx1"/>
                </a:solidFill>
                <a:latin typeface="Courier New" panose="02070309020205020404" pitchFamily="49" charset="0"/>
              </a:rPr>
              <a:t>bool</a:t>
            </a:r>
            <a:endParaRPr lang="ru-RU" altLang="ru-RU" sz="1600" b="1" smtClean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22560" name="Connecteur en angle 75"/>
          <p:cNvCxnSpPr>
            <a:cxnSpLocks noChangeShapeType="1"/>
            <a:stCxn id="22539" idx="2"/>
            <a:endCxn id="22558" idx="0"/>
          </p:cNvCxnSpPr>
          <p:nvPr/>
        </p:nvCxnSpPr>
        <p:spPr bwMode="auto">
          <a:xfrm rot="16200000" flipH="1">
            <a:off x="5132388" y="1025525"/>
            <a:ext cx="481012" cy="165258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1" name="Connecteur en angle 76"/>
          <p:cNvCxnSpPr>
            <a:cxnSpLocks noChangeShapeType="1"/>
            <a:stCxn id="22558" idx="2"/>
            <a:endCxn id="75" idx="0"/>
          </p:cNvCxnSpPr>
          <p:nvPr/>
        </p:nvCxnSpPr>
        <p:spPr bwMode="auto">
          <a:xfrm rot="16200000" flipH="1">
            <a:off x="5961063" y="2863850"/>
            <a:ext cx="479425" cy="317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5124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/>
              <a:t>3</a:t>
            </a:r>
            <a:endParaRPr lang="ru-RU" altLang="ru-RU" sz="1200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Основные типы данных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5131" name="Rectangle 12"/>
          <p:cNvSpPr>
            <a:spLocks noChangeArrowheads="1"/>
          </p:cNvSpPr>
          <p:nvPr/>
        </p:nvSpPr>
        <p:spPr bwMode="auto">
          <a:xfrm>
            <a:off x="2057400" y="2743200"/>
            <a:ext cx="45720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000" b="1"/>
              <a:t>i</a:t>
            </a:r>
            <a:r>
              <a:rPr lang="ru-RU" altLang="ru-RU" sz="2000" b="1"/>
              <a:t>nt - целые числа</a:t>
            </a:r>
          </a:p>
        </p:txBody>
      </p:sp>
      <p:sp>
        <p:nvSpPr>
          <p:cNvPr id="5132" name="Rectangle 30"/>
          <p:cNvSpPr>
            <a:spLocks noChangeArrowheads="1"/>
          </p:cNvSpPr>
          <p:nvPr/>
        </p:nvSpPr>
        <p:spPr bwMode="auto">
          <a:xfrm>
            <a:off x="2057400" y="1981200"/>
            <a:ext cx="45720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000" b="1"/>
              <a:t>bool</a:t>
            </a:r>
            <a:r>
              <a:rPr lang="ru-RU" altLang="ru-RU" sz="2000" b="1"/>
              <a:t> - логические значения</a:t>
            </a:r>
          </a:p>
        </p:txBody>
      </p:sp>
      <p:sp>
        <p:nvSpPr>
          <p:cNvPr id="5133" name="Rectangle 31"/>
          <p:cNvSpPr>
            <a:spLocks noChangeArrowheads="1"/>
          </p:cNvSpPr>
          <p:nvPr/>
        </p:nvSpPr>
        <p:spPr bwMode="auto">
          <a:xfrm>
            <a:off x="2057400" y="4267200"/>
            <a:ext cx="45720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000" b="1"/>
              <a:t>float, double</a:t>
            </a:r>
            <a:r>
              <a:rPr lang="ru-RU" altLang="ru-RU" sz="2000" b="1"/>
              <a:t> - вещественные числа</a:t>
            </a:r>
          </a:p>
        </p:txBody>
      </p:sp>
      <p:sp>
        <p:nvSpPr>
          <p:cNvPr id="5134" name="Rectangle 32"/>
          <p:cNvSpPr>
            <a:spLocks noChangeArrowheads="1"/>
          </p:cNvSpPr>
          <p:nvPr/>
        </p:nvSpPr>
        <p:spPr bwMode="auto">
          <a:xfrm>
            <a:off x="2057400" y="3505200"/>
            <a:ext cx="4572000" cy="609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000" b="1"/>
              <a:t>char</a:t>
            </a:r>
            <a:r>
              <a:rPr lang="ru-RU" altLang="ru-RU" sz="2000" b="1"/>
              <a:t> - символы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20484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2. Программирование. Языки программирования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 smtClean="0"/>
              <a:t>4</a:t>
            </a:r>
            <a:endParaRPr lang="ru-RU" altLang="ru-RU" sz="1200" dirty="0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Основы синтаксиса языка С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152400" y="1066800"/>
            <a:ext cx="87630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Идентификаторы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20492" name="Rectangle 14"/>
          <p:cNvSpPr>
            <a:spLocks noChangeArrowheads="1"/>
          </p:cNvSpPr>
          <p:nvPr/>
        </p:nvSpPr>
        <p:spPr bwMode="auto">
          <a:xfrm>
            <a:off x="152400" y="1600200"/>
            <a:ext cx="8763000" cy="1600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Предназначены для присвоения имен элементам программы. Могут использоваться буквы латинского алфавита, цифры и знак подчеркивания "_". Не могут начинаться с цифры. Прописные и строчные буквы различаются. Максимальная длина идентификатора не ограничивается, но значащим является только 31 символ от начала, остальные игнорируются.</a:t>
            </a:r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2124075" y="3409950"/>
            <a:ext cx="48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идентификаторов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17422" name="Rectangle 16"/>
          <p:cNvSpPr>
            <a:spLocks noChangeArrowheads="1"/>
          </p:cNvSpPr>
          <p:nvPr/>
        </p:nvSpPr>
        <p:spPr bwMode="auto">
          <a:xfrm>
            <a:off x="2124075" y="3943350"/>
            <a:ext cx="4800600" cy="2422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itchFamily="49" charset="-52"/>
              </a:rPr>
              <a:t> Name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 _code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 nValue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 TEXT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 text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 icon16_16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 AddPersonToBase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 screen_width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 __mode__ </a:t>
            </a:r>
            <a:endParaRPr lang="ru-RU" altLang="ru-RU" sz="1600" b="1">
              <a:latin typeface="Courier New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576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1" grpId="0" animBg="1"/>
      <p:bldP spid="174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21508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2. Программирование. Языки программирования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 smtClean="0"/>
              <a:t>5</a:t>
            </a:r>
            <a:endParaRPr lang="ru-RU" altLang="ru-RU" sz="1200" dirty="0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1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Правильные и неправильные идентификаторы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21515" name="Rectangle 16"/>
          <p:cNvSpPr>
            <a:spLocks noChangeArrowheads="1"/>
          </p:cNvSpPr>
          <p:nvPr/>
        </p:nvSpPr>
        <p:spPr bwMode="auto">
          <a:xfrm>
            <a:off x="1908175" y="1743075"/>
            <a:ext cx="2376488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Name</a:t>
            </a:r>
            <a:endParaRPr lang="ru-RU" altLang="ru-RU" sz="2400" b="1">
              <a:latin typeface="Courier New" pitchFamily="49" charset="-52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4300538" y="1741488"/>
            <a:ext cx="2376487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</a:t>
            </a:r>
            <a:r>
              <a:rPr lang="ru-RU" altLang="ru-RU" sz="2400" b="1">
                <a:solidFill>
                  <a:srgbClr val="00B050"/>
                </a:solidFill>
                <a:latin typeface="Courier New" pitchFamily="49" charset="-52"/>
              </a:rPr>
              <a:t>правильно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01825" y="2279650"/>
            <a:ext cx="2382838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</a:t>
            </a:r>
            <a:r>
              <a:rPr lang="ru-RU" altLang="ru-RU" sz="2400" b="1">
                <a:latin typeface="Courier New" pitchFamily="49" charset="-52"/>
              </a:rPr>
              <a:t>Имя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284663" y="2271713"/>
            <a:ext cx="2392362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</a:t>
            </a:r>
            <a:r>
              <a:rPr lang="ru-RU" altLang="ru-RU" sz="2400" b="1">
                <a:solidFill>
                  <a:srgbClr val="C00000"/>
                </a:solidFill>
                <a:latin typeface="Courier New" pitchFamily="49" charset="-52"/>
              </a:rPr>
              <a:t>неправильно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908175" y="2819400"/>
            <a:ext cx="2376488" cy="530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</a:t>
            </a:r>
            <a:r>
              <a:rPr lang="ru-RU" altLang="ru-RU" sz="2400" b="1">
                <a:latin typeface="Courier New" pitchFamily="49" charset="-52"/>
              </a:rPr>
              <a:t>12</a:t>
            </a:r>
            <a:r>
              <a:rPr lang="en-US" altLang="ru-RU" sz="2400" b="1">
                <a:latin typeface="Courier New" pitchFamily="49" charset="-52"/>
              </a:rPr>
              <a:t>Z</a:t>
            </a:r>
            <a:endParaRPr lang="ru-RU" altLang="ru-RU" sz="2400" b="1">
              <a:latin typeface="Courier New" pitchFamily="49" charset="-52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300538" y="2816225"/>
            <a:ext cx="2376487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</a:t>
            </a:r>
            <a:r>
              <a:rPr lang="ru-RU" altLang="ru-RU" sz="2400" b="1">
                <a:solidFill>
                  <a:srgbClr val="C00000"/>
                </a:solidFill>
                <a:latin typeface="Courier New" pitchFamily="49" charset="-52"/>
              </a:rPr>
              <a:t>неправильно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08175" y="3341688"/>
            <a:ext cx="2376488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_</a:t>
            </a:r>
            <a:r>
              <a:rPr lang="ru-RU" altLang="ru-RU" sz="2400" b="1">
                <a:latin typeface="Courier New" pitchFamily="49" charset="-52"/>
              </a:rPr>
              <a:t>12</a:t>
            </a:r>
            <a:r>
              <a:rPr lang="en-US" altLang="ru-RU" sz="2400" b="1">
                <a:latin typeface="Courier New" pitchFamily="49" charset="-52"/>
              </a:rPr>
              <a:t>Z</a:t>
            </a:r>
            <a:endParaRPr lang="ru-RU" altLang="ru-RU" sz="2400" b="1">
              <a:latin typeface="Courier New" pitchFamily="49" charset="-52"/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4300538" y="3338513"/>
            <a:ext cx="2376487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</a:t>
            </a:r>
            <a:r>
              <a:rPr lang="ru-RU" altLang="ru-RU" sz="2400" b="1">
                <a:solidFill>
                  <a:srgbClr val="00B050"/>
                </a:solidFill>
                <a:latin typeface="Courier New" pitchFamily="49" charset="-52"/>
              </a:rPr>
              <a:t>правильно</a:t>
            </a:r>
            <a:endParaRPr lang="ru-RU" altLang="ru-RU" sz="2400" b="1">
              <a:solidFill>
                <a:srgbClr val="C00000"/>
              </a:solidFill>
              <a:latin typeface="Courier New" pitchFamily="49" charset="-52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1908175" y="3863975"/>
            <a:ext cx="2376488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tValue</a:t>
            </a:r>
            <a:endParaRPr lang="ru-RU" altLang="ru-RU" sz="2400" b="1">
              <a:latin typeface="Courier New" pitchFamily="49" charset="-52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4300538" y="3860800"/>
            <a:ext cx="2376487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</a:t>
            </a:r>
            <a:r>
              <a:rPr lang="ru-RU" altLang="ru-RU" sz="2400" b="1">
                <a:solidFill>
                  <a:srgbClr val="00B050"/>
                </a:solidFill>
                <a:latin typeface="Courier New" pitchFamily="49" charset="-52"/>
              </a:rPr>
              <a:t>правильно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1908175" y="4394200"/>
            <a:ext cx="2376488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B34_X</a:t>
            </a:r>
            <a:endParaRPr lang="ru-RU" altLang="ru-RU" sz="2400" b="1">
              <a:latin typeface="Courier New" pitchFamily="49" charset="-52"/>
            </a:endParaRP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4300538" y="4392613"/>
            <a:ext cx="2376487" cy="5302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</a:t>
            </a:r>
            <a:r>
              <a:rPr lang="ru-RU" altLang="ru-RU" sz="2400" b="1">
                <a:solidFill>
                  <a:srgbClr val="00B050"/>
                </a:solidFill>
                <a:latin typeface="Courier New" pitchFamily="49" charset="-52"/>
              </a:rPr>
              <a:t>правильно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908175" y="4929188"/>
            <a:ext cx="2376488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VAL_</a:t>
            </a:r>
            <a:r>
              <a:rPr lang="ru-RU" altLang="ru-RU" sz="2400" b="1">
                <a:latin typeface="Courier New" pitchFamily="49" charset="-52"/>
              </a:rPr>
              <a:t>ПЕРЕМ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4300538" y="4927600"/>
            <a:ext cx="2376487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</a:t>
            </a:r>
            <a:r>
              <a:rPr lang="ru-RU" altLang="ru-RU" sz="2400" b="1">
                <a:solidFill>
                  <a:srgbClr val="C00000"/>
                </a:solidFill>
                <a:latin typeface="Courier New" pitchFamily="49" charset="-52"/>
              </a:rPr>
              <a:t>неправильно</a:t>
            </a: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1908175" y="5446713"/>
            <a:ext cx="2376488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__M2__</a:t>
            </a:r>
            <a:endParaRPr lang="ru-RU" altLang="ru-RU" sz="2400" b="1">
              <a:latin typeface="Courier New" pitchFamily="49" charset="-52"/>
            </a:endParaRP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4300538" y="5445125"/>
            <a:ext cx="2376487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400" b="1">
                <a:latin typeface="Courier New" pitchFamily="49" charset="-52"/>
              </a:rPr>
              <a:t> </a:t>
            </a:r>
            <a:r>
              <a:rPr lang="ru-RU" altLang="ru-RU" sz="2400" b="1">
                <a:solidFill>
                  <a:srgbClr val="00B050"/>
                </a:solidFill>
                <a:latin typeface="Courier New" pitchFamily="49" charset="-52"/>
              </a:rPr>
              <a:t>правильно</a:t>
            </a:r>
          </a:p>
        </p:txBody>
      </p:sp>
    </p:spTree>
    <p:extLst>
      <p:ext uri="{BB962C8B-B14F-4D97-AF65-F5344CB8AC3E}">
        <p14:creationId xmlns:p14="http://schemas.microsoft.com/office/powerpoint/2010/main" val="80631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6148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 smtClean="0"/>
              <a:t>6</a:t>
            </a:r>
            <a:endParaRPr lang="ru-RU" altLang="ru-RU" sz="1200" dirty="0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Логический тип данных (только С++)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6155" name="Rectangle 15"/>
          <p:cNvSpPr>
            <a:spLocks noChangeArrowheads="1"/>
          </p:cNvSpPr>
          <p:nvPr/>
        </p:nvSpPr>
        <p:spPr bwMode="auto">
          <a:xfrm>
            <a:off x="609600" y="1143000"/>
            <a:ext cx="80010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Тип данных </a:t>
            </a:r>
            <a:r>
              <a:rPr lang="fr-CH" altLang="ru-RU" sz="1800" b="1"/>
              <a:t>bool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6156" name="Rectangle 16"/>
          <p:cNvSpPr>
            <a:spLocks noChangeArrowheads="1"/>
          </p:cNvSpPr>
          <p:nvPr/>
        </p:nvSpPr>
        <p:spPr bwMode="auto">
          <a:xfrm>
            <a:off x="609600" y="1676400"/>
            <a:ext cx="80010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Переменным типа </a:t>
            </a:r>
            <a:r>
              <a:rPr lang="en-US" altLang="ru-RU" sz="1800" b="1" i="1"/>
              <a:t>bool</a:t>
            </a:r>
            <a:r>
              <a:rPr lang="en-US" altLang="ru-RU" sz="1800" i="1"/>
              <a:t> </a:t>
            </a:r>
            <a:r>
              <a:rPr lang="ru-RU" altLang="ru-RU" sz="1800" i="1"/>
              <a:t>могут быть присвоены только значения </a:t>
            </a:r>
            <a:r>
              <a:rPr lang="fr-CH" altLang="ru-RU" sz="1800" b="1" i="1"/>
              <a:t>false</a:t>
            </a:r>
            <a:r>
              <a:rPr lang="fr-CH" altLang="ru-RU" sz="1800" i="1"/>
              <a:t> </a:t>
            </a:r>
            <a:r>
              <a:rPr lang="ru-RU" altLang="ru-RU" sz="1800" i="1"/>
              <a:t>или </a:t>
            </a:r>
            <a:r>
              <a:rPr lang="en-US" altLang="ru-RU" sz="1800" b="1" i="1"/>
              <a:t>true</a:t>
            </a:r>
            <a:r>
              <a:rPr lang="ru-RU" altLang="ru-RU" sz="1800" i="1"/>
              <a:t>, которые являются зарезервироваными словами. Если переменной логического типа присвоено целое значение, то 0 интерпретируется как </a:t>
            </a:r>
            <a:r>
              <a:rPr lang="fr-CH" altLang="ru-RU" sz="1800" b="1" i="1"/>
              <a:t>false</a:t>
            </a:r>
            <a:r>
              <a:rPr lang="ru-RU" altLang="ru-RU" sz="1800" i="1"/>
              <a:t>, а значение, не равное нулю, как </a:t>
            </a:r>
            <a:r>
              <a:rPr lang="en-US" altLang="ru-RU" sz="1800" b="1" i="1"/>
              <a:t>true</a:t>
            </a:r>
            <a:r>
              <a:rPr lang="ru-RU" altLang="ru-RU" sz="1800" i="1"/>
              <a:t>. В памяти </a:t>
            </a:r>
            <a:r>
              <a:rPr lang="en-US" altLang="ru-RU" sz="1800" b="1" i="1"/>
              <a:t>bool</a:t>
            </a:r>
            <a:r>
              <a:rPr lang="en-US" altLang="ru-RU" sz="1800" i="1"/>
              <a:t> </a:t>
            </a:r>
            <a:r>
              <a:rPr lang="ru-RU" altLang="ru-RU" sz="1800" i="1"/>
              <a:t> занимает 1 байт.</a:t>
            </a:r>
          </a:p>
        </p:txBody>
      </p:sp>
      <p:sp>
        <p:nvSpPr>
          <p:cNvPr id="6157" name="Rectangle 17"/>
          <p:cNvSpPr>
            <a:spLocks noChangeArrowheads="1"/>
          </p:cNvSpPr>
          <p:nvPr/>
        </p:nvSpPr>
        <p:spPr bwMode="auto">
          <a:xfrm>
            <a:off x="2057400" y="3581400"/>
            <a:ext cx="48006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Пример программы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6158" name="Rectangle 18"/>
          <p:cNvSpPr>
            <a:spLocks noChangeArrowheads="1"/>
          </p:cNvSpPr>
          <p:nvPr/>
        </p:nvSpPr>
        <p:spPr bwMode="auto">
          <a:xfrm>
            <a:off x="2057400" y="4114800"/>
            <a:ext cx="4800600" cy="205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1600" b="1">
                <a:latin typeface="Courier New" pitchFamily="49" charset="-52"/>
              </a:rPr>
              <a:t>bool var1 = false;</a:t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/>
            </a:r>
            <a:br>
              <a:rPr lang="en-US" altLang="ru-RU" sz="1600" b="1">
                <a:latin typeface="Courier New" pitchFamily="49" charset="-52"/>
              </a:rPr>
            </a:br>
            <a:r>
              <a:rPr lang="en-US" altLang="ru-RU" sz="1600" b="1">
                <a:latin typeface="Courier New" pitchFamily="49" charset="-52"/>
              </a:rPr>
              <a:t>bool var2 = true;</a:t>
            </a:r>
            <a:br>
              <a:rPr lang="en-US" altLang="ru-RU" sz="1600" b="1">
                <a:latin typeface="Courier New" pitchFamily="49" charset="-52"/>
              </a:rPr>
            </a:br>
            <a:endParaRPr lang="ru-RU" altLang="ru-RU" sz="1600" b="1">
              <a:latin typeface="Courier New" pitchFamily="49" charset="-5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7172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 smtClean="0"/>
              <a:t>7</a:t>
            </a:r>
            <a:endParaRPr lang="ru-RU" altLang="ru-RU" sz="1200" dirty="0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Целочисленные типы данных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609600" y="1143000"/>
            <a:ext cx="38862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Тип данных </a:t>
            </a:r>
            <a:r>
              <a:rPr lang="fr-CH" altLang="ru-RU" sz="1800" b="1"/>
              <a:t>char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609600" y="1676400"/>
            <a:ext cx="3886200" cy="137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Переменным типа </a:t>
            </a:r>
            <a:r>
              <a:rPr lang="en-US" altLang="ru-RU" sz="1800" b="1" i="1"/>
              <a:t>char</a:t>
            </a:r>
            <a:r>
              <a:rPr lang="en-US" altLang="ru-RU" sz="1800" i="1"/>
              <a:t> </a:t>
            </a:r>
            <a:r>
              <a:rPr lang="ru-RU" altLang="ru-RU" sz="1800" i="1"/>
              <a:t>могут быть присвоены целые значения. В памяти </a:t>
            </a:r>
            <a:r>
              <a:rPr lang="en-US" altLang="ru-RU" sz="1800" b="1" i="1"/>
              <a:t>char</a:t>
            </a:r>
            <a:r>
              <a:rPr lang="en-US" altLang="ru-RU" sz="1800" i="1"/>
              <a:t> </a:t>
            </a:r>
            <a:r>
              <a:rPr lang="ru-RU" altLang="ru-RU" sz="1800" i="1"/>
              <a:t> занимает 1 байт.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3124200" y="3581400"/>
            <a:ext cx="26670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Модификаторы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7182" name="Rectangle 15"/>
          <p:cNvSpPr>
            <a:spLocks noChangeArrowheads="1"/>
          </p:cNvSpPr>
          <p:nvPr/>
        </p:nvSpPr>
        <p:spPr bwMode="auto">
          <a:xfrm>
            <a:off x="4724400" y="1143000"/>
            <a:ext cx="38862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Тип данных </a:t>
            </a:r>
            <a:r>
              <a:rPr lang="fr-CH" altLang="ru-RU" sz="1800" b="1"/>
              <a:t>int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7183" name="Rectangle 16"/>
          <p:cNvSpPr>
            <a:spLocks noChangeArrowheads="1"/>
          </p:cNvSpPr>
          <p:nvPr/>
        </p:nvSpPr>
        <p:spPr bwMode="auto">
          <a:xfrm>
            <a:off x="4724400" y="1676400"/>
            <a:ext cx="3886200" cy="137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i="1"/>
              <a:t>Переменным типа </a:t>
            </a:r>
            <a:r>
              <a:rPr lang="en-US" altLang="ru-RU" sz="1800" b="1" i="1"/>
              <a:t>int</a:t>
            </a:r>
            <a:r>
              <a:rPr lang="en-US" altLang="ru-RU" sz="1800" i="1"/>
              <a:t> </a:t>
            </a:r>
            <a:r>
              <a:rPr lang="ru-RU" altLang="ru-RU" sz="1800" i="1"/>
              <a:t>могут быть присвоены целые значения. Размер занимаемой памяти зависит от платформы.</a:t>
            </a:r>
          </a:p>
        </p:txBody>
      </p:sp>
      <p:sp>
        <p:nvSpPr>
          <p:cNvPr id="7184" name="Rectangle 17"/>
          <p:cNvSpPr>
            <a:spLocks noChangeArrowheads="1"/>
          </p:cNvSpPr>
          <p:nvPr/>
        </p:nvSpPr>
        <p:spPr bwMode="auto">
          <a:xfrm>
            <a:off x="2895600" y="4572000"/>
            <a:ext cx="12954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unsigned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7185" name="Rectangle 18"/>
          <p:cNvSpPr>
            <a:spLocks noChangeArrowheads="1"/>
          </p:cNvSpPr>
          <p:nvPr/>
        </p:nvSpPr>
        <p:spPr bwMode="auto">
          <a:xfrm>
            <a:off x="1371600" y="4572000"/>
            <a:ext cx="12954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signed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7186" name="Rectangle 19"/>
          <p:cNvSpPr>
            <a:spLocks noChangeArrowheads="1"/>
          </p:cNvSpPr>
          <p:nvPr/>
        </p:nvSpPr>
        <p:spPr bwMode="auto">
          <a:xfrm>
            <a:off x="7086600" y="4572000"/>
            <a:ext cx="12954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long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7187" name="Rectangle 20"/>
          <p:cNvSpPr>
            <a:spLocks noChangeArrowheads="1"/>
          </p:cNvSpPr>
          <p:nvPr/>
        </p:nvSpPr>
        <p:spPr bwMode="auto">
          <a:xfrm>
            <a:off x="5562600" y="4572000"/>
            <a:ext cx="1295400" cy="4572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800" b="1"/>
              <a:t>short</a:t>
            </a:r>
            <a:endParaRPr lang="ru-RU" altLang="ru-RU" sz="1800" b="1">
              <a:latin typeface="Courier New" pitchFamily="49" charset="-52"/>
            </a:endParaRPr>
          </a:p>
        </p:txBody>
      </p:sp>
      <p:sp>
        <p:nvSpPr>
          <p:cNvPr id="7188" name="Line 21"/>
          <p:cNvSpPr>
            <a:spLocks noChangeShapeType="1"/>
          </p:cNvSpPr>
          <p:nvPr/>
        </p:nvSpPr>
        <p:spPr bwMode="auto">
          <a:xfrm>
            <a:off x="3200400" y="3124200"/>
            <a:ext cx="533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89" name="Line 22"/>
          <p:cNvSpPr>
            <a:spLocks noChangeShapeType="1"/>
          </p:cNvSpPr>
          <p:nvPr/>
        </p:nvSpPr>
        <p:spPr bwMode="auto">
          <a:xfrm flipH="1">
            <a:off x="5562600" y="3124200"/>
            <a:ext cx="533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90" name="Line 23"/>
          <p:cNvSpPr>
            <a:spLocks noChangeShapeType="1"/>
          </p:cNvSpPr>
          <p:nvPr/>
        </p:nvSpPr>
        <p:spPr bwMode="auto">
          <a:xfrm>
            <a:off x="5562600" y="41910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91" name="Line 24"/>
          <p:cNvSpPr>
            <a:spLocks noChangeShapeType="1"/>
          </p:cNvSpPr>
          <p:nvPr/>
        </p:nvSpPr>
        <p:spPr bwMode="auto">
          <a:xfrm>
            <a:off x="5715000" y="4191000"/>
            <a:ext cx="1905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92" name="Line 25"/>
          <p:cNvSpPr>
            <a:spLocks noChangeShapeType="1"/>
          </p:cNvSpPr>
          <p:nvPr/>
        </p:nvSpPr>
        <p:spPr bwMode="auto">
          <a:xfrm flipH="1">
            <a:off x="2133600" y="4191000"/>
            <a:ext cx="1447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93" name="Line 26"/>
          <p:cNvSpPr>
            <a:spLocks noChangeShapeType="1"/>
          </p:cNvSpPr>
          <p:nvPr/>
        </p:nvSpPr>
        <p:spPr bwMode="auto">
          <a:xfrm flipH="1">
            <a:off x="3581400" y="4191000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94" name="Rectangle 27"/>
          <p:cNvSpPr>
            <a:spLocks noChangeArrowheads="1"/>
          </p:cNvSpPr>
          <p:nvPr/>
        </p:nvSpPr>
        <p:spPr bwMode="auto">
          <a:xfrm>
            <a:off x="609600" y="5257800"/>
            <a:ext cx="38862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 i="1"/>
              <a:t>signed</a:t>
            </a:r>
            <a:r>
              <a:rPr lang="ru-RU" altLang="ru-RU" sz="1800" i="1"/>
              <a:t> означает целое число со знаком, </a:t>
            </a:r>
            <a:r>
              <a:rPr lang="en-US" altLang="ru-RU" sz="1800" b="1" i="1"/>
              <a:t>unsigned</a:t>
            </a:r>
            <a:r>
              <a:rPr lang="ru-RU" altLang="ru-RU" sz="1800" i="1"/>
              <a:t> - </a:t>
            </a:r>
            <a:r>
              <a:rPr lang="en-US" altLang="ru-RU" sz="1800" i="1"/>
              <a:t> </a:t>
            </a:r>
            <a:r>
              <a:rPr lang="ru-RU" altLang="ru-RU" sz="1800" i="1"/>
              <a:t>целое без знака.</a:t>
            </a:r>
          </a:p>
        </p:txBody>
      </p:sp>
      <p:sp>
        <p:nvSpPr>
          <p:cNvPr id="7195" name="Rectangle 28"/>
          <p:cNvSpPr>
            <a:spLocks noChangeArrowheads="1"/>
          </p:cNvSpPr>
          <p:nvPr/>
        </p:nvSpPr>
        <p:spPr bwMode="auto">
          <a:xfrm>
            <a:off x="4953000" y="5257800"/>
            <a:ext cx="38862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ru-RU" altLang="ru-RU" sz="1800" b="1" i="1"/>
              <a:t>short</a:t>
            </a:r>
            <a:r>
              <a:rPr lang="ru-RU" altLang="ru-RU" sz="1800" i="1"/>
              <a:t> явно задает размер 2 байта, </a:t>
            </a:r>
            <a:r>
              <a:rPr lang="en-US" altLang="ru-RU" sz="1800" b="1" i="1"/>
              <a:t>long</a:t>
            </a:r>
            <a:r>
              <a:rPr lang="ru-RU" altLang="ru-RU" sz="1800" i="1"/>
              <a:t> - </a:t>
            </a:r>
            <a:r>
              <a:rPr lang="en-US" altLang="ru-RU" sz="1800" i="1"/>
              <a:t> </a:t>
            </a:r>
            <a:r>
              <a:rPr lang="ru-RU" altLang="ru-RU" sz="1800" i="1"/>
              <a:t>4 байта.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4"/>
          <p:cNvSpPr>
            <a:spLocks noChangeArrowheads="1"/>
          </p:cNvSpPr>
          <p:nvPr/>
        </p:nvSpPr>
        <p:spPr bwMode="auto">
          <a:xfrm>
            <a:off x="114300" y="1300163"/>
            <a:ext cx="8934450" cy="5081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8197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 smtClean="0"/>
              <a:t>8</a:t>
            </a:r>
            <a:endParaRPr lang="ru-RU" altLang="ru-RU" sz="1200" dirty="0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02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Тип данных </a:t>
            </a:r>
            <a:r>
              <a:rPr lang="en-US" altLang="ru-RU" sz="2400" b="1" smtClean="0">
                <a:solidFill>
                  <a:schemeClr val="tx1"/>
                </a:solidFill>
              </a:rPr>
              <a:t>char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8204" name="Rectangle 53"/>
          <p:cNvSpPr>
            <a:spLocks noChangeArrowheads="1"/>
          </p:cNvSpPr>
          <p:nvPr/>
        </p:nvSpPr>
        <p:spPr bwMode="auto">
          <a:xfrm>
            <a:off x="4714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8205" name="Rectangle 54"/>
          <p:cNvSpPr>
            <a:spLocks noChangeArrowheads="1"/>
          </p:cNvSpPr>
          <p:nvPr/>
        </p:nvSpPr>
        <p:spPr bwMode="auto">
          <a:xfrm>
            <a:off x="9286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8206" name="Rectangle 55"/>
          <p:cNvSpPr>
            <a:spLocks noChangeArrowheads="1"/>
          </p:cNvSpPr>
          <p:nvPr/>
        </p:nvSpPr>
        <p:spPr bwMode="auto">
          <a:xfrm>
            <a:off x="13858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8207" name="Rectangle 56"/>
          <p:cNvSpPr>
            <a:spLocks noChangeArrowheads="1"/>
          </p:cNvSpPr>
          <p:nvPr/>
        </p:nvSpPr>
        <p:spPr bwMode="auto">
          <a:xfrm>
            <a:off x="18430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8208" name="Rectangle 57"/>
          <p:cNvSpPr>
            <a:spLocks noChangeArrowheads="1"/>
          </p:cNvSpPr>
          <p:nvPr/>
        </p:nvSpPr>
        <p:spPr bwMode="auto">
          <a:xfrm>
            <a:off x="23002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8209" name="Rectangle 58"/>
          <p:cNvSpPr>
            <a:spLocks noChangeArrowheads="1"/>
          </p:cNvSpPr>
          <p:nvPr/>
        </p:nvSpPr>
        <p:spPr bwMode="auto">
          <a:xfrm>
            <a:off x="27574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8210" name="Rectangle 59"/>
          <p:cNvSpPr>
            <a:spLocks noChangeArrowheads="1"/>
          </p:cNvSpPr>
          <p:nvPr/>
        </p:nvSpPr>
        <p:spPr bwMode="auto">
          <a:xfrm>
            <a:off x="32146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8211" name="Rectangle 60"/>
          <p:cNvSpPr>
            <a:spLocks noChangeArrowheads="1"/>
          </p:cNvSpPr>
          <p:nvPr/>
        </p:nvSpPr>
        <p:spPr bwMode="auto">
          <a:xfrm>
            <a:off x="36718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8212" name="Rectangle 61"/>
          <p:cNvSpPr>
            <a:spLocks noChangeArrowheads="1"/>
          </p:cNvSpPr>
          <p:nvPr/>
        </p:nvSpPr>
        <p:spPr bwMode="auto">
          <a:xfrm>
            <a:off x="457200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8213" name="Rectangle 62"/>
          <p:cNvSpPr>
            <a:spLocks noChangeArrowheads="1"/>
          </p:cNvSpPr>
          <p:nvPr/>
        </p:nvSpPr>
        <p:spPr bwMode="auto">
          <a:xfrm>
            <a:off x="914400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8214" name="Rectangle 63"/>
          <p:cNvSpPr>
            <a:spLocks noChangeArrowheads="1"/>
          </p:cNvSpPr>
          <p:nvPr/>
        </p:nvSpPr>
        <p:spPr bwMode="auto">
          <a:xfrm>
            <a:off x="1371600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8215" name="Rectangle 64"/>
          <p:cNvSpPr>
            <a:spLocks noChangeArrowheads="1"/>
          </p:cNvSpPr>
          <p:nvPr/>
        </p:nvSpPr>
        <p:spPr bwMode="auto">
          <a:xfrm>
            <a:off x="1828800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8216" name="Rectangle 65"/>
          <p:cNvSpPr>
            <a:spLocks noChangeArrowheads="1"/>
          </p:cNvSpPr>
          <p:nvPr/>
        </p:nvSpPr>
        <p:spPr bwMode="auto">
          <a:xfrm>
            <a:off x="2286000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8217" name="Rectangle 66"/>
          <p:cNvSpPr>
            <a:spLocks noChangeArrowheads="1"/>
          </p:cNvSpPr>
          <p:nvPr/>
        </p:nvSpPr>
        <p:spPr bwMode="auto">
          <a:xfrm>
            <a:off x="2743200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8218" name="Rectangle 67"/>
          <p:cNvSpPr>
            <a:spLocks noChangeArrowheads="1"/>
          </p:cNvSpPr>
          <p:nvPr/>
        </p:nvSpPr>
        <p:spPr bwMode="auto">
          <a:xfrm>
            <a:off x="3200400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8219" name="Rectangle 68"/>
          <p:cNvSpPr>
            <a:spLocks noChangeArrowheads="1"/>
          </p:cNvSpPr>
          <p:nvPr/>
        </p:nvSpPr>
        <p:spPr bwMode="auto">
          <a:xfrm>
            <a:off x="3657600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8220" name="Rectangle 69"/>
          <p:cNvSpPr>
            <a:spLocks noChangeArrowheads="1"/>
          </p:cNvSpPr>
          <p:nvPr/>
        </p:nvSpPr>
        <p:spPr bwMode="auto">
          <a:xfrm>
            <a:off x="1279525" y="1325563"/>
            <a:ext cx="2209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unsigned </a:t>
            </a:r>
            <a:r>
              <a:rPr lang="ru-RU" altLang="ru-RU" sz="2000" b="1">
                <a:latin typeface="Courier New" pitchFamily="49" charset="-52"/>
              </a:rPr>
              <a:t>char</a:t>
            </a:r>
          </a:p>
        </p:txBody>
      </p:sp>
      <p:sp>
        <p:nvSpPr>
          <p:cNvPr id="8221" name="Rectangle 70"/>
          <p:cNvSpPr>
            <a:spLocks noChangeArrowheads="1"/>
          </p:cNvSpPr>
          <p:nvPr/>
        </p:nvSpPr>
        <p:spPr bwMode="auto">
          <a:xfrm>
            <a:off x="1919288" y="2738438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char</a:t>
            </a:r>
          </a:p>
        </p:txBody>
      </p:sp>
      <p:sp>
        <p:nvSpPr>
          <p:cNvPr id="8222" name="Rectangle 71"/>
          <p:cNvSpPr>
            <a:spLocks noChangeArrowheads="1"/>
          </p:cNvSpPr>
          <p:nvPr/>
        </p:nvSpPr>
        <p:spPr bwMode="auto">
          <a:xfrm>
            <a:off x="990600" y="3638550"/>
            <a:ext cx="297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Знаковый разряд </a:t>
            </a:r>
            <a:br>
              <a:rPr lang="en-US" altLang="ru-RU" sz="2000" b="1">
                <a:latin typeface="Courier New" pitchFamily="49" charset="-52"/>
              </a:rPr>
            </a:br>
            <a:r>
              <a:rPr lang="en-US" altLang="ru-RU" sz="2000" b="1">
                <a:latin typeface="Courier New" pitchFamily="49" charset="-52"/>
              </a:rPr>
              <a:t>(0 = +, 1 = -)</a:t>
            </a:r>
            <a:endParaRPr lang="ru-RU" altLang="ru-RU" sz="2000" b="1">
              <a:latin typeface="Courier New" pitchFamily="49" charset="-52"/>
            </a:endParaRPr>
          </a:p>
        </p:txBody>
      </p:sp>
      <p:cxnSp>
        <p:nvCxnSpPr>
          <p:cNvPr id="8223" name="AutoShape 73"/>
          <p:cNvCxnSpPr>
            <a:cxnSpLocks noChangeShapeType="1"/>
            <a:stCxn id="8222" idx="1"/>
            <a:endCxn id="8212" idx="2"/>
          </p:cNvCxnSpPr>
          <p:nvPr/>
        </p:nvCxnSpPr>
        <p:spPr bwMode="auto">
          <a:xfrm rot="10800000">
            <a:off x="685800" y="3562350"/>
            <a:ext cx="304800" cy="5715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4" name="Rectangle 74"/>
          <p:cNvSpPr>
            <a:spLocks noChangeArrowheads="1"/>
          </p:cNvSpPr>
          <p:nvPr/>
        </p:nvSpPr>
        <p:spPr bwMode="auto">
          <a:xfrm>
            <a:off x="6353175" y="2278063"/>
            <a:ext cx="2514600" cy="163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11111111 = 255</a:t>
            </a:r>
            <a:endParaRPr lang="en-US" altLang="ru-RU" sz="2000" b="1">
              <a:latin typeface="Courier New" pitchFamily="49" charset="-5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11111110 = 254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00000001 =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00000000 = 0</a:t>
            </a:r>
          </a:p>
        </p:txBody>
      </p:sp>
      <p:sp>
        <p:nvSpPr>
          <p:cNvPr id="8225" name="Rectangle 75"/>
          <p:cNvSpPr>
            <a:spLocks noChangeArrowheads="1"/>
          </p:cNvSpPr>
          <p:nvPr/>
        </p:nvSpPr>
        <p:spPr bwMode="auto">
          <a:xfrm>
            <a:off x="6353175" y="4287838"/>
            <a:ext cx="2514600" cy="195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01111111 = 127</a:t>
            </a:r>
            <a:br>
              <a:rPr lang="ru-RU" altLang="ru-RU" sz="2000" b="1">
                <a:latin typeface="Courier New" pitchFamily="49" charset="-52"/>
              </a:rPr>
            </a:br>
            <a:r>
              <a:rPr lang="en-US" altLang="ru-RU" sz="2000" b="1">
                <a:latin typeface="Courier New" pitchFamily="49" charset="-52"/>
              </a:rPr>
              <a:t>00000001 =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00000000 = 0</a:t>
            </a:r>
            <a:endParaRPr lang="en-US" altLang="ru-RU" sz="2000" b="1">
              <a:latin typeface="Courier New" pitchFamily="49" charset="-5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11111111 = -1</a:t>
            </a:r>
            <a:endParaRPr lang="en-US" altLang="ru-RU" sz="2000" b="1">
              <a:latin typeface="Courier New" pitchFamily="49" charset="-5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11111110 = -2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10000000 = -128</a:t>
            </a:r>
          </a:p>
        </p:txBody>
      </p:sp>
      <p:sp>
        <p:nvSpPr>
          <p:cNvPr id="8226" name="Line 76"/>
          <p:cNvSpPr>
            <a:spLocks noChangeShapeType="1"/>
          </p:cNvSpPr>
          <p:nvPr/>
        </p:nvSpPr>
        <p:spPr bwMode="auto">
          <a:xfrm>
            <a:off x="4295775" y="2074863"/>
            <a:ext cx="1981200" cy="931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27" name="Line 77"/>
          <p:cNvSpPr>
            <a:spLocks noChangeShapeType="1"/>
          </p:cNvSpPr>
          <p:nvPr/>
        </p:nvSpPr>
        <p:spPr bwMode="auto">
          <a:xfrm>
            <a:off x="4267200" y="3317875"/>
            <a:ext cx="1905000" cy="1235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228" name="Rectangle 78"/>
          <p:cNvSpPr>
            <a:spLocks noChangeArrowheads="1"/>
          </p:cNvSpPr>
          <p:nvPr/>
        </p:nvSpPr>
        <p:spPr bwMode="auto">
          <a:xfrm>
            <a:off x="3671888" y="138747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/>
              <a:t>0</a:t>
            </a:r>
          </a:p>
        </p:txBody>
      </p:sp>
      <p:sp>
        <p:nvSpPr>
          <p:cNvPr id="8229" name="Rectangle 79"/>
          <p:cNvSpPr>
            <a:spLocks noChangeArrowheads="1"/>
          </p:cNvSpPr>
          <p:nvPr/>
        </p:nvSpPr>
        <p:spPr bwMode="auto">
          <a:xfrm>
            <a:off x="471488" y="138747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/>
              <a:t>7</a:t>
            </a:r>
          </a:p>
        </p:txBody>
      </p:sp>
      <p:sp>
        <p:nvSpPr>
          <p:cNvPr id="8230" name="Rectangle 78"/>
          <p:cNvSpPr>
            <a:spLocks noChangeArrowheads="1"/>
          </p:cNvSpPr>
          <p:nvPr/>
        </p:nvSpPr>
        <p:spPr bwMode="auto">
          <a:xfrm>
            <a:off x="3671888" y="2801938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/>
              <a:t>0</a:t>
            </a:r>
          </a:p>
        </p:txBody>
      </p:sp>
      <p:sp>
        <p:nvSpPr>
          <p:cNvPr id="8231" name="Rectangle 79"/>
          <p:cNvSpPr>
            <a:spLocks noChangeArrowheads="1"/>
          </p:cNvSpPr>
          <p:nvPr/>
        </p:nvSpPr>
        <p:spPr bwMode="auto">
          <a:xfrm>
            <a:off x="471488" y="2801938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FFFFFF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4"/>
          <p:cNvSpPr>
            <a:spLocks noChangeArrowheads="1"/>
          </p:cNvSpPr>
          <p:nvPr/>
        </p:nvSpPr>
        <p:spPr bwMode="auto">
          <a:xfrm>
            <a:off x="114300" y="1300163"/>
            <a:ext cx="8934450" cy="50815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-9525" y="6553200"/>
            <a:ext cx="9144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-9525" y="-9525"/>
            <a:ext cx="91440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2400"/>
          </a:p>
        </p:txBody>
      </p:sp>
      <p:pic>
        <p:nvPicPr>
          <p:cNvPr id="9221" name="Picture 4" descr="D:\DFSA\icon\logo.b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9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438150" y="57150"/>
            <a:ext cx="861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1400" i="1"/>
              <a:t>Информационные технологии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0" y="6573838"/>
            <a:ext cx="815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Тема 3. Типы данных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8610600" y="6573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ru-RU" sz="1200" dirty="0" smtClean="0"/>
              <a:t>9</a:t>
            </a:r>
            <a:endParaRPr lang="ru-RU" altLang="ru-RU" sz="1200" dirty="0"/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8610600" y="655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2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28600" y="533400"/>
            <a:ext cx="8382000" cy="457200"/>
          </a:xfrm>
          <a:noFill/>
        </p:spPr>
        <p:txBody>
          <a:bodyPr anchor="ctr"/>
          <a:lstStyle/>
          <a:p>
            <a:r>
              <a:rPr lang="ru-RU" altLang="ru-RU" sz="2400" b="1" smtClean="0">
                <a:solidFill>
                  <a:schemeClr val="tx1"/>
                </a:solidFill>
              </a:rPr>
              <a:t>Тип данных </a:t>
            </a:r>
            <a:r>
              <a:rPr lang="en-US" altLang="ru-RU" sz="2400" b="1" smtClean="0">
                <a:solidFill>
                  <a:schemeClr val="tx1"/>
                </a:solidFill>
              </a:rPr>
              <a:t>short</a:t>
            </a:r>
            <a:endParaRPr lang="ru-RU" altLang="ru-RU" sz="2400" b="1" smtClean="0">
              <a:solidFill>
                <a:schemeClr val="tx1"/>
              </a:solidFill>
            </a:endParaRP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0" y="6564313"/>
            <a:ext cx="1371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ru-RU" altLang="ru-RU" sz="1200" i="1"/>
              <a:t>Шевченко А. В.</a:t>
            </a:r>
            <a:endParaRPr lang="ru-RU" altLang="ru-RU" sz="1200"/>
          </a:p>
        </p:txBody>
      </p:sp>
      <p:sp>
        <p:nvSpPr>
          <p:cNvPr id="9228" name="Rectangle 53"/>
          <p:cNvSpPr>
            <a:spLocks noChangeArrowheads="1"/>
          </p:cNvSpPr>
          <p:nvPr/>
        </p:nvSpPr>
        <p:spPr bwMode="auto">
          <a:xfrm>
            <a:off x="4714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29" name="Rectangle 54"/>
          <p:cNvSpPr>
            <a:spLocks noChangeArrowheads="1"/>
          </p:cNvSpPr>
          <p:nvPr/>
        </p:nvSpPr>
        <p:spPr bwMode="auto">
          <a:xfrm>
            <a:off x="9286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30" name="Rectangle 55"/>
          <p:cNvSpPr>
            <a:spLocks noChangeArrowheads="1"/>
          </p:cNvSpPr>
          <p:nvPr/>
        </p:nvSpPr>
        <p:spPr bwMode="auto">
          <a:xfrm>
            <a:off x="13858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31" name="Rectangle 56"/>
          <p:cNvSpPr>
            <a:spLocks noChangeArrowheads="1"/>
          </p:cNvSpPr>
          <p:nvPr/>
        </p:nvSpPr>
        <p:spPr bwMode="auto">
          <a:xfrm>
            <a:off x="18430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32" name="Rectangle 57"/>
          <p:cNvSpPr>
            <a:spLocks noChangeArrowheads="1"/>
          </p:cNvSpPr>
          <p:nvPr/>
        </p:nvSpPr>
        <p:spPr bwMode="auto">
          <a:xfrm>
            <a:off x="23002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33" name="Rectangle 58"/>
          <p:cNvSpPr>
            <a:spLocks noChangeArrowheads="1"/>
          </p:cNvSpPr>
          <p:nvPr/>
        </p:nvSpPr>
        <p:spPr bwMode="auto">
          <a:xfrm>
            <a:off x="27574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34" name="Rectangle 59"/>
          <p:cNvSpPr>
            <a:spLocks noChangeArrowheads="1"/>
          </p:cNvSpPr>
          <p:nvPr/>
        </p:nvSpPr>
        <p:spPr bwMode="auto">
          <a:xfrm>
            <a:off x="32146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35" name="Rectangle 60"/>
          <p:cNvSpPr>
            <a:spLocks noChangeArrowheads="1"/>
          </p:cNvSpPr>
          <p:nvPr/>
        </p:nvSpPr>
        <p:spPr bwMode="auto">
          <a:xfrm>
            <a:off x="3671888" y="1768475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36" name="Rectangle 61"/>
          <p:cNvSpPr>
            <a:spLocks noChangeArrowheads="1"/>
          </p:cNvSpPr>
          <p:nvPr/>
        </p:nvSpPr>
        <p:spPr bwMode="auto">
          <a:xfrm>
            <a:off x="457200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</a:t>
            </a:r>
          </a:p>
        </p:txBody>
      </p:sp>
      <p:sp>
        <p:nvSpPr>
          <p:cNvPr id="9237" name="Rectangle 62"/>
          <p:cNvSpPr>
            <a:spLocks noChangeArrowheads="1"/>
          </p:cNvSpPr>
          <p:nvPr/>
        </p:nvSpPr>
        <p:spPr bwMode="auto">
          <a:xfrm>
            <a:off x="914400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38" name="Rectangle 63"/>
          <p:cNvSpPr>
            <a:spLocks noChangeArrowheads="1"/>
          </p:cNvSpPr>
          <p:nvPr/>
        </p:nvSpPr>
        <p:spPr bwMode="auto">
          <a:xfrm>
            <a:off x="1371600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39" name="Rectangle 64"/>
          <p:cNvSpPr>
            <a:spLocks noChangeArrowheads="1"/>
          </p:cNvSpPr>
          <p:nvPr/>
        </p:nvSpPr>
        <p:spPr bwMode="auto">
          <a:xfrm>
            <a:off x="1828800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40" name="Rectangle 65"/>
          <p:cNvSpPr>
            <a:spLocks noChangeArrowheads="1"/>
          </p:cNvSpPr>
          <p:nvPr/>
        </p:nvSpPr>
        <p:spPr bwMode="auto">
          <a:xfrm>
            <a:off x="2286000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41" name="Rectangle 66"/>
          <p:cNvSpPr>
            <a:spLocks noChangeArrowheads="1"/>
          </p:cNvSpPr>
          <p:nvPr/>
        </p:nvSpPr>
        <p:spPr bwMode="auto">
          <a:xfrm>
            <a:off x="2743200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42" name="Rectangle 67"/>
          <p:cNvSpPr>
            <a:spLocks noChangeArrowheads="1"/>
          </p:cNvSpPr>
          <p:nvPr/>
        </p:nvSpPr>
        <p:spPr bwMode="auto">
          <a:xfrm>
            <a:off x="3200400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43" name="Rectangle 68"/>
          <p:cNvSpPr>
            <a:spLocks noChangeArrowheads="1"/>
          </p:cNvSpPr>
          <p:nvPr/>
        </p:nvSpPr>
        <p:spPr bwMode="auto">
          <a:xfrm>
            <a:off x="3657600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44" name="Rectangle 69"/>
          <p:cNvSpPr>
            <a:spLocks noChangeArrowheads="1"/>
          </p:cNvSpPr>
          <p:nvPr/>
        </p:nvSpPr>
        <p:spPr bwMode="auto">
          <a:xfrm>
            <a:off x="3098800" y="1320800"/>
            <a:ext cx="2552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unsigned short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9245" name="Rectangle 70"/>
          <p:cNvSpPr>
            <a:spLocks noChangeArrowheads="1"/>
          </p:cNvSpPr>
          <p:nvPr/>
        </p:nvSpPr>
        <p:spPr bwMode="auto">
          <a:xfrm>
            <a:off x="3922713" y="2679700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short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9246" name="Rectangle 71"/>
          <p:cNvSpPr>
            <a:spLocks noChangeArrowheads="1"/>
          </p:cNvSpPr>
          <p:nvPr/>
        </p:nvSpPr>
        <p:spPr bwMode="auto">
          <a:xfrm>
            <a:off x="990600" y="3638550"/>
            <a:ext cx="2971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Знаковый разряд </a:t>
            </a:r>
            <a:br>
              <a:rPr lang="en-US" altLang="ru-RU" sz="2000" b="1">
                <a:latin typeface="Courier New" pitchFamily="49" charset="-52"/>
              </a:rPr>
            </a:br>
            <a:r>
              <a:rPr lang="en-US" altLang="ru-RU" sz="2000" b="1">
                <a:latin typeface="Courier New" pitchFamily="49" charset="-52"/>
              </a:rPr>
              <a:t>(0 = +, 1 = -)</a:t>
            </a:r>
            <a:endParaRPr lang="ru-RU" altLang="ru-RU" sz="2000" b="1">
              <a:latin typeface="Courier New" pitchFamily="49" charset="-52"/>
            </a:endParaRPr>
          </a:p>
        </p:txBody>
      </p:sp>
      <p:cxnSp>
        <p:nvCxnSpPr>
          <p:cNvPr id="9247" name="AutoShape 73"/>
          <p:cNvCxnSpPr>
            <a:cxnSpLocks noChangeShapeType="1"/>
            <a:stCxn id="9246" idx="1"/>
            <a:endCxn id="9236" idx="2"/>
          </p:cNvCxnSpPr>
          <p:nvPr/>
        </p:nvCxnSpPr>
        <p:spPr bwMode="auto">
          <a:xfrm rot="10800000">
            <a:off x="685800" y="3562350"/>
            <a:ext cx="304800" cy="5715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48" name="Rectangle 74"/>
          <p:cNvSpPr>
            <a:spLocks noChangeArrowheads="1"/>
          </p:cNvSpPr>
          <p:nvPr/>
        </p:nvSpPr>
        <p:spPr bwMode="auto">
          <a:xfrm>
            <a:off x="4845050" y="4629150"/>
            <a:ext cx="4048125" cy="157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11111111</a:t>
            </a:r>
            <a:r>
              <a:rPr lang="en-US" altLang="ru-RU" sz="2000" b="1">
                <a:latin typeface="Courier New" pitchFamily="49" charset="-52"/>
              </a:rPr>
              <a:t>11111111</a:t>
            </a:r>
            <a:r>
              <a:rPr lang="ru-RU" altLang="ru-RU" sz="2000" b="1">
                <a:latin typeface="Courier New" pitchFamily="49" charset="-52"/>
              </a:rPr>
              <a:t> = </a:t>
            </a:r>
            <a:r>
              <a:rPr lang="en-US" altLang="ru-RU" sz="2000" b="1">
                <a:latin typeface="Courier New" pitchFamily="49" charset="-52"/>
              </a:rPr>
              <a:t>65535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1111111111111110 = 65534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0000000000000010 =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0000000000000001 =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00000000</a:t>
            </a:r>
            <a:r>
              <a:rPr lang="en-US" altLang="ru-RU" sz="2000" b="1">
                <a:latin typeface="Courier New" pitchFamily="49" charset="-52"/>
              </a:rPr>
              <a:t>00000000</a:t>
            </a:r>
            <a:r>
              <a:rPr lang="ru-RU" altLang="ru-RU" sz="2000" b="1">
                <a:latin typeface="Courier New" pitchFamily="49" charset="-52"/>
              </a:rPr>
              <a:t> = 0</a:t>
            </a:r>
          </a:p>
        </p:txBody>
      </p:sp>
      <p:sp>
        <p:nvSpPr>
          <p:cNvPr id="9249" name="Rectangle 75"/>
          <p:cNvSpPr>
            <a:spLocks noChangeArrowheads="1"/>
          </p:cNvSpPr>
          <p:nvPr/>
        </p:nvSpPr>
        <p:spPr bwMode="auto">
          <a:xfrm>
            <a:off x="415925" y="4664075"/>
            <a:ext cx="4022725" cy="15287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01111111</a:t>
            </a:r>
            <a:r>
              <a:rPr lang="en-US" altLang="ru-RU" sz="2000" b="1">
                <a:latin typeface="Courier New" pitchFamily="49" charset="-52"/>
              </a:rPr>
              <a:t>11111111</a:t>
            </a:r>
            <a:r>
              <a:rPr lang="ru-RU" altLang="ru-RU" sz="2000" b="1">
                <a:latin typeface="Courier New" pitchFamily="49" charset="-52"/>
              </a:rPr>
              <a:t> = </a:t>
            </a:r>
            <a:r>
              <a:rPr lang="en-US" altLang="ru-RU" sz="2000" b="1">
                <a:latin typeface="Courier New" pitchFamily="49" charset="-52"/>
              </a:rPr>
              <a:t>3276</a:t>
            </a:r>
            <a:r>
              <a:rPr lang="ru-RU" altLang="ru-RU" sz="2000" b="1">
                <a:latin typeface="Courier New" pitchFamily="49" charset="-52"/>
              </a:rPr>
              <a:t>7</a:t>
            </a:r>
            <a:br>
              <a:rPr lang="ru-RU" altLang="ru-RU" sz="2000" b="1">
                <a:latin typeface="Courier New" pitchFamily="49" charset="-52"/>
              </a:rPr>
            </a:br>
            <a:r>
              <a:rPr lang="en-US" altLang="ru-RU" sz="2000" b="1">
                <a:latin typeface="Courier New" pitchFamily="49" charset="-52"/>
              </a:rPr>
              <a:t>0000000000000001 =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000000</a:t>
            </a:r>
            <a:r>
              <a:rPr lang="en-US" altLang="ru-RU" sz="2000" b="1">
                <a:latin typeface="Courier New" pitchFamily="49" charset="-52"/>
              </a:rPr>
              <a:t>00000000</a:t>
            </a:r>
            <a:r>
              <a:rPr lang="ru-RU" altLang="ru-RU" sz="2000" b="1">
                <a:latin typeface="Courier New" pitchFamily="49" charset="-52"/>
              </a:rPr>
              <a:t>00 = 0</a:t>
            </a:r>
            <a:endParaRPr lang="en-US" altLang="ru-RU" sz="2000" b="1">
              <a:latin typeface="Courier New" pitchFamily="49" charset="-5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11111111</a:t>
            </a:r>
            <a:r>
              <a:rPr lang="en-US" altLang="ru-RU" sz="2000" b="1">
                <a:latin typeface="Courier New" pitchFamily="49" charset="-52"/>
              </a:rPr>
              <a:t>11111111</a:t>
            </a:r>
            <a:r>
              <a:rPr lang="ru-RU" altLang="ru-RU" sz="2000" b="1">
                <a:latin typeface="Courier New" pitchFamily="49" charset="-52"/>
              </a:rPr>
              <a:t> = -1</a:t>
            </a:r>
            <a:endParaRPr lang="en-US" altLang="ru-RU" sz="2000" b="1">
              <a:latin typeface="Courier New" pitchFamily="49" charset="-5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10000000</a:t>
            </a:r>
            <a:r>
              <a:rPr lang="en-US" altLang="ru-RU" sz="2000" b="1">
                <a:latin typeface="Courier New" pitchFamily="49" charset="-52"/>
              </a:rPr>
              <a:t>00000000</a:t>
            </a:r>
            <a:r>
              <a:rPr lang="ru-RU" altLang="ru-RU" sz="2000" b="1">
                <a:latin typeface="Courier New" pitchFamily="49" charset="-52"/>
              </a:rPr>
              <a:t> = -</a:t>
            </a:r>
            <a:r>
              <a:rPr lang="en-US" altLang="ru-RU" sz="2000" b="1">
                <a:latin typeface="Courier New" pitchFamily="49" charset="-52"/>
              </a:rPr>
              <a:t>3276</a:t>
            </a:r>
            <a:r>
              <a:rPr lang="ru-RU" altLang="ru-RU" sz="2000" b="1">
                <a:latin typeface="Courier New" pitchFamily="49" charset="-52"/>
              </a:rPr>
              <a:t>8</a:t>
            </a:r>
          </a:p>
        </p:txBody>
      </p:sp>
      <p:sp>
        <p:nvSpPr>
          <p:cNvPr id="9250" name="Rectangle 79"/>
          <p:cNvSpPr>
            <a:spLocks noChangeArrowheads="1"/>
          </p:cNvSpPr>
          <p:nvPr/>
        </p:nvSpPr>
        <p:spPr bwMode="auto">
          <a:xfrm>
            <a:off x="471488" y="1387475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1600" b="1"/>
              <a:t>15</a:t>
            </a:r>
            <a:endParaRPr lang="ru-RU" altLang="ru-RU" sz="1600" b="1"/>
          </a:p>
        </p:txBody>
      </p:sp>
      <p:sp>
        <p:nvSpPr>
          <p:cNvPr id="9251" name="Rectangle 78"/>
          <p:cNvSpPr>
            <a:spLocks noChangeArrowheads="1"/>
          </p:cNvSpPr>
          <p:nvPr/>
        </p:nvSpPr>
        <p:spPr bwMode="auto">
          <a:xfrm>
            <a:off x="7315200" y="281305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/>
              <a:t>0</a:t>
            </a:r>
          </a:p>
        </p:txBody>
      </p:sp>
      <p:sp>
        <p:nvSpPr>
          <p:cNvPr id="9252" name="Rectangle 79"/>
          <p:cNvSpPr>
            <a:spLocks noChangeArrowheads="1"/>
          </p:cNvSpPr>
          <p:nvPr/>
        </p:nvSpPr>
        <p:spPr bwMode="auto">
          <a:xfrm>
            <a:off x="471488" y="2801938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1600" b="1"/>
              <a:t>15</a:t>
            </a:r>
            <a:endParaRPr lang="ru-RU" altLang="ru-RU" sz="1600" b="1"/>
          </a:p>
        </p:txBody>
      </p:sp>
      <p:sp>
        <p:nvSpPr>
          <p:cNvPr id="9253" name="Rectangle 53"/>
          <p:cNvSpPr>
            <a:spLocks noChangeArrowheads="1"/>
          </p:cNvSpPr>
          <p:nvPr/>
        </p:nvSpPr>
        <p:spPr bwMode="auto">
          <a:xfrm>
            <a:off x="4111625" y="17589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54" name="Rectangle 54"/>
          <p:cNvSpPr>
            <a:spLocks noChangeArrowheads="1"/>
          </p:cNvSpPr>
          <p:nvPr/>
        </p:nvSpPr>
        <p:spPr bwMode="auto">
          <a:xfrm>
            <a:off x="4568825" y="17589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55" name="Rectangle 55"/>
          <p:cNvSpPr>
            <a:spLocks noChangeArrowheads="1"/>
          </p:cNvSpPr>
          <p:nvPr/>
        </p:nvSpPr>
        <p:spPr bwMode="auto">
          <a:xfrm>
            <a:off x="5026025" y="17589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56" name="Rectangle 56"/>
          <p:cNvSpPr>
            <a:spLocks noChangeArrowheads="1"/>
          </p:cNvSpPr>
          <p:nvPr/>
        </p:nvSpPr>
        <p:spPr bwMode="auto">
          <a:xfrm>
            <a:off x="5483225" y="17589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57" name="Rectangle 57"/>
          <p:cNvSpPr>
            <a:spLocks noChangeArrowheads="1"/>
          </p:cNvSpPr>
          <p:nvPr/>
        </p:nvSpPr>
        <p:spPr bwMode="auto">
          <a:xfrm>
            <a:off x="5940425" y="17589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58" name="Rectangle 58"/>
          <p:cNvSpPr>
            <a:spLocks noChangeArrowheads="1"/>
          </p:cNvSpPr>
          <p:nvPr/>
        </p:nvSpPr>
        <p:spPr bwMode="auto">
          <a:xfrm>
            <a:off x="6397625" y="17589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59" name="Rectangle 59"/>
          <p:cNvSpPr>
            <a:spLocks noChangeArrowheads="1"/>
          </p:cNvSpPr>
          <p:nvPr/>
        </p:nvSpPr>
        <p:spPr bwMode="auto">
          <a:xfrm>
            <a:off x="6854825" y="17589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60" name="Rectangle 60"/>
          <p:cNvSpPr>
            <a:spLocks noChangeArrowheads="1"/>
          </p:cNvSpPr>
          <p:nvPr/>
        </p:nvSpPr>
        <p:spPr bwMode="auto">
          <a:xfrm>
            <a:off x="7312025" y="17589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61" name="Rectangle 78"/>
          <p:cNvSpPr>
            <a:spLocks noChangeArrowheads="1"/>
          </p:cNvSpPr>
          <p:nvPr/>
        </p:nvSpPr>
        <p:spPr bwMode="auto">
          <a:xfrm>
            <a:off x="7312025" y="137795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1600" b="1"/>
              <a:t>0</a:t>
            </a:r>
          </a:p>
        </p:txBody>
      </p:sp>
      <p:sp>
        <p:nvSpPr>
          <p:cNvPr id="9262" name="Rectangle 61"/>
          <p:cNvSpPr>
            <a:spLocks noChangeArrowheads="1"/>
          </p:cNvSpPr>
          <p:nvPr/>
        </p:nvSpPr>
        <p:spPr bwMode="auto">
          <a:xfrm>
            <a:off x="4111625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ru-RU" sz="2000" b="1">
                <a:latin typeface="Courier New" pitchFamily="49" charset="-52"/>
              </a:rPr>
              <a:t>1</a:t>
            </a:r>
            <a:endParaRPr lang="ru-RU" altLang="ru-RU" sz="2000" b="1">
              <a:latin typeface="Courier New" pitchFamily="49" charset="-52"/>
            </a:endParaRPr>
          </a:p>
        </p:txBody>
      </p:sp>
      <p:sp>
        <p:nvSpPr>
          <p:cNvPr id="9263" name="Rectangle 62"/>
          <p:cNvSpPr>
            <a:spLocks noChangeArrowheads="1"/>
          </p:cNvSpPr>
          <p:nvPr/>
        </p:nvSpPr>
        <p:spPr bwMode="auto">
          <a:xfrm>
            <a:off x="4568825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64" name="Rectangle 63"/>
          <p:cNvSpPr>
            <a:spLocks noChangeArrowheads="1"/>
          </p:cNvSpPr>
          <p:nvPr/>
        </p:nvSpPr>
        <p:spPr bwMode="auto">
          <a:xfrm>
            <a:off x="5026025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65" name="Rectangle 64"/>
          <p:cNvSpPr>
            <a:spLocks noChangeArrowheads="1"/>
          </p:cNvSpPr>
          <p:nvPr/>
        </p:nvSpPr>
        <p:spPr bwMode="auto">
          <a:xfrm>
            <a:off x="5483225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66" name="Rectangle 65"/>
          <p:cNvSpPr>
            <a:spLocks noChangeArrowheads="1"/>
          </p:cNvSpPr>
          <p:nvPr/>
        </p:nvSpPr>
        <p:spPr bwMode="auto">
          <a:xfrm>
            <a:off x="5940425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67" name="Rectangle 66"/>
          <p:cNvSpPr>
            <a:spLocks noChangeArrowheads="1"/>
          </p:cNvSpPr>
          <p:nvPr/>
        </p:nvSpPr>
        <p:spPr bwMode="auto">
          <a:xfrm>
            <a:off x="6397625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68" name="Rectangle 67"/>
          <p:cNvSpPr>
            <a:spLocks noChangeArrowheads="1"/>
          </p:cNvSpPr>
          <p:nvPr/>
        </p:nvSpPr>
        <p:spPr bwMode="auto">
          <a:xfrm>
            <a:off x="6854825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  <p:sp>
        <p:nvSpPr>
          <p:cNvPr id="9269" name="Rectangle 68"/>
          <p:cNvSpPr>
            <a:spLocks noChangeArrowheads="1"/>
          </p:cNvSpPr>
          <p:nvPr/>
        </p:nvSpPr>
        <p:spPr bwMode="auto">
          <a:xfrm>
            <a:off x="7312025" y="3181350"/>
            <a:ext cx="457200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-5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-5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-5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-5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-5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ru-RU" altLang="ru-RU" sz="2000" b="1">
                <a:latin typeface="Courier New" pitchFamily="49" charset="-52"/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2825</TotalTime>
  <Words>1303</Words>
  <Application>Microsoft Office PowerPoint</Application>
  <PresentationFormat>Экран (4:3)</PresentationFormat>
  <Paragraphs>441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Times New Roman</vt:lpstr>
      <vt:lpstr>Arial</vt:lpstr>
      <vt:lpstr>Courier New</vt:lpstr>
      <vt:lpstr>Thème Office</vt:lpstr>
      <vt:lpstr>Тема 3. Типы данных</vt:lpstr>
      <vt:lpstr>Классификация типов данных С</vt:lpstr>
      <vt:lpstr>Основные типы данных</vt:lpstr>
      <vt:lpstr>Основы синтаксиса языка С</vt:lpstr>
      <vt:lpstr>Правильные и неправильные идентификаторы</vt:lpstr>
      <vt:lpstr>Логический тип данных (только С++)</vt:lpstr>
      <vt:lpstr>Целочисленные типы данных</vt:lpstr>
      <vt:lpstr>Тип данных char</vt:lpstr>
      <vt:lpstr>Тип данных short</vt:lpstr>
      <vt:lpstr>Тип данных long</vt:lpstr>
      <vt:lpstr>Сводная таблица целочисленных типов данных</vt:lpstr>
      <vt:lpstr>Целочисленные константы</vt:lpstr>
      <vt:lpstr>Вещественные типы данных</vt:lpstr>
      <vt:lpstr>Представление вещественных типов данных</vt:lpstr>
      <vt:lpstr>Сводная таблица вещественных типов данных</vt:lpstr>
      <vt:lpstr>Вещественные константы</vt:lpstr>
      <vt:lpstr>Символы. Кодирование символов</vt:lpstr>
      <vt:lpstr>Расширенные кодировки символов</vt:lpstr>
      <vt:lpstr>Символьные константы</vt:lpstr>
      <vt:lpstr>Строковые константы</vt:lpstr>
      <vt:lpstr>Определение размера типов данных</vt:lpstr>
      <vt:lpstr>Выбор типов данных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Fedor</dc:creator>
  <cp:lastModifiedBy>Fedor</cp:lastModifiedBy>
  <cp:revision>68</cp:revision>
  <cp:lastPrinted>2007-09-03T10:33:52Z</cp:lastPrinted>
  <dcterms:created xsi:type="dcterms:W3CDTF">1601-01-01T00:00:00Z</dcterms:created>
  <dcterms:modified xsi:type="dcterms:W3CDTF">2019-02-12T07:35:38Z</dcterms:modified>
</cp:coreProperties>
</file>