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1pPr>
    <a:lvl2pPr marL="0" marR="0" indent="4572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2pPr>
    <a:lvl3pPr marL="0" marR="0" indent="9144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3pPr>
    <a:lvl4pPr marL="0" marR="0" indent="13716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4pPr>
    <a:lvl5pPr marL="0" marR="0" indent="18288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5pPr>
    <a:lvl6pPr marL="0" marR="0" indent="22860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6pPr>
    <a:lvl7pPr marL="0" marR="0" indent="27432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7pPr>
    <a:lvl8pPr marL="0" marR="0" indent="32004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8pPr>
    <a:lvl9pPr marL="0" marR="0" indent="365760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xfrm>
            <a:off x="1143000" y="685800"/>
            <a:ext cx="4572000" cy="3429000"/>
          </a:xfrm>
          <a:prstGeom prst="rect">
            <a:avLst/>
          </a:prstGeom>
        </p:spPr>
        <p:txBody>
          <a:bodyPr/>
          <a:lstStyle/>
          <a:p>
            <a:endParaRPr/>
          </a:p>
        </p:txBody>
      </p:sp>
      <p:sp>
        <p:nvSpPr>
          <p:cNvPr id="243" name="Shape 2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algn="r" latinLnBrk="0">
      <a:spcBef>
        <a:spcPts val="400"/>
      </a:spcBef>
      <a:defRPr sz="1200">
        <a:latin typeface="+mj-lt"/>
        <a:ea typeface="+mj-ea"/>
        <a:cs typeface="+mj-cs"/>
        <a:sym typeface="Arial"/>
      </a:defRPr>
    </a:lvl1pPr>
    <a:lvl2pPr indent="228600" algn="r" latinLnBrk="0">
      <a:spcBef>
        <a:spcPts val="400"/>
      </a:spcBef>
      <a:defRPr sz="1200">
        <a:latin typeface="+mj-lt"/>
        <a:ea typeface="+mj-ea"/>
        <a:cs typeface="+mj-cs"/>
        <a:sym typeface="Arial"/>
      </a:defRPr>
    </a:lvl2pPr>
    <a:lvl3pPr indent="457200" algn="r" latinLnBrk="0">
      <a:spcBef>
        <a:spcPts val="400"/>
      </a:spcBef>
      <a:defRPr sz="1200">
        <a:latin typeface="+mj-lt"/>
        <a:ea typeface="+mj-ea"/>
        <a:cs typeface="+mj-cs"/>
        <a:sym typeface="Arial"/>
      </a:defRPr>
    </a:lvl3pPr>
    <a:lvl4pPr indent="685800" algn="r" latinLnBrk="0">
      <a:spcBef>
        <a:spcPts val="400"/>
      </a:spcBef>
      <a:defRPr sz="1200">
        <a:latin typeface="+mj-lt"/>
        <a:ea typeface="+mj-ea"/>
        <a:cs typeface="+mj-cs"/>
        <a:sym typeface="Arial"/>
      </a:defRPr>
    </a:lvl4pPr>
    <a:lvl5pPr indent="914400" algn="r" latinLnBrk="0">
      <a:spcBef>
        <a:spcPts val="400"/>
      </a:spcBef>
      <a:defRPr sz="1200">
        <a:latin typeface="+mj-lt"/>
        <a:ea typeface="+mj-ea"/>
        <a:cs typeface="+mj-cs"/>
        <a:sym typeface="Arial"/>
      </a:defRPr>
    </a:lvl5pPr>
    <a:lvl6pPr indent="1143000" algn="r" latinLnBrk="0">
      <a:spcBef>
        <a:spcPts val="400"/>
      </a:spcBef>
      <a:defRPr sz="1200">
        <a:latin typeface="+mj-lt"/>
        <a:ea typeface="+mj-ea"/>
        <a:cs typeface="+mj-cs"/>
        <a:sym typeface="Arial"/>
      </a:defRPr>
    </a:lvl6pPr>
    <a:lvl7pPr indent="1371600" algn="r" latinLnBrk="0">
      <a:spcBef>
        <a:spcPts val="400"/>
      </a:spcBef>
      <a:defRPr sz="1200">
        <a:latin typeface="+mj-lt"/>
        <a:ea typeface="+mj-ea"/>
        <a:cs typeface="+mj-cs"/>
        <a:sym typeface="Arial"/>
      </a:defRPr>
    </a:lvl7pPr>
    <a:lvl8pPr indent="1600200" algn="r" latinLnBrk="0">
      <a:spcBef>
        <a:spcPts val="400"/>
      </a:spcBef>
      <a:defRPr sz="1200">
        <a:latin typeface="+mj-lt"/>
        <a:ea typeface="+mj-ea"/>
        <a:cs typeface="+mj-cs"/>
        <a:sym typeface="Arial"/>
      </a:defRPr>
    </a:lvl8pPr>
    <a:lvl9pPr indent="1828800" algn="r"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lvl1pPr algn="l"/>
          </a:lstStyle>
          <a:p>
            <a:r>
              <a:t>My perspective comes from working in many midsized and small chip/fpga  design houses. While the projects are very different, the problems and obstacles slowing us down are pretty  much the same.  So here i want to  share an effort to improve our competitive advantage in this area. Over the years i see tendency to be  more and more afraid to  open new  horizons and design practices. Big companies many times  just recycle  older designs and call it reuse or derivatives. What worse is that bad   (at least “not optimal”)  industry  standards  take over and are revered as coming from above.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noRot="1" noChangeAspect="1"/>
          </p:cNvSpPr>
          <p:nvPr>
            <p:ph type="sldImg"/>
          </p:nvPr>
        </p:nvSpPr>
        <p:spPr>
          <a:prstGeom prst="rect">
            <a:avLst/>
          </a:prstGeom>
        </p:spPr>
        <p:txBody>
          <a:bodyPr/>
          <a:lstStyle/>
          <a:p>
            <a:endParaRPr/>
          </a:p>
        </p:txBody>
      </p:sp>
      <p:sp>
        <p:nvSpPr>
          <p:cNvPr id="398" name="Shape 398"/>
          <p:cNvSpPr>
            <a:spLocks noGrp="1"/>
          </p:cNvSpPr>
          <p:nvPr>
            <p:ph type="body" sz="quarter" idx="1"/>
          </p:nvPr>
        </p:nvSpPr>
        <p:spPr>
          <a:prstGeom prst="rect">
            <a:avLst/>
          </a:prstGeom>
        </p:spPr>
        <p:txBody>
          <a:bodyPr/>
          <a:lstStyle/>
          <a:p>
            <a:pPr algn="l"/>
            <a:r>
              <a:t>Just to expand.</a:t>
            </a:r>
          </a:p>
          <a:p>
            <a:pPr algn="l"/>
            <a:r>
              <a:t>When read request  arrives at  Ant , it    causes the Ant to  answer with bunch of write messages.</a:t>
            </a:r>
          </a:p>
          <a:p>
            <a:pPr algn="l"/>
            <a:r>
              <a:t>There are no explicit bursts </a:t>
            </a:r>
          </a:p>
          <a:p>
            <a:pPr algn="l"/>
            <a:r>
              <a:t>There is also “spill-over” option - when read  address reaches end of  current ram, it may  send out read message with the current address and remaining count.</a:t>
            </a:r>
          </a:p>
          <a:p>
            <a:pPr algn="l"/>
            <a:r>
              <a:t>Tags  in read request message signify things like increment  source address or  destination address or none.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a:spLocks noGrp="1" noRot="1" noChangeAspect="1"/>
          </p:cNvSpPr>
          <p:nvPr>
            <p:ph type="sldImg"/>
          </p:nvPr>
        </p:nvSpPr>
        <p:spPr>
          <a:prstGeom prst="rect">
            <a:avLst/>
          </a:prstGeom>
        </p:spPr>
        <p:txBody>
          <a:bodyPr/>
          <a:lstStyle/>
          <a:p>
            <a:endParaRPr/>
          </a:p>
        </p:txBody>
      </p:sp>
      <p:sp>
        <p:nvSpPr>
          <p:cNvPr id="418" name="Shape 418"/>
          <p:cNvSpPr>
            <a:spLocks noGrp="1"/>
          </p:cNvSpPr>
          <p:nvPr>
            <p:ph type="body" sz="quarter" idx="1"/>
          </p:nvPr>
        </p:nvSpPr>
        <p:spPr>
          <a:prstGeom prst="rect">
            <a:avLst/>
          </a:prstGeom>
        </p:spPr>
        <p:txBody>
          <a:bodyPr/>
          <a:lstStyle/>
          <a:p>
            <a:pPr algn="l"/>
            <a:r>
              <a:t>On wakeup, management runs discovery algorithms  to  order  the switches. </a:t>
            </a:r>
          </a:p>
          <a:p>
            <a:pPr algn="l"/>
            <a:r>
              <a:t>Next  step is to assign address ranges to  Ants.</a:t>
            </a:r>
          </a:p>
          <a:p>
            <a:pPr algn="l"/>
            <a:r>
              <a:t>Routing  is set up in the  switches   </a:t>
            </a:r>
          </a:p>
          <a:p>
            <a:pPr algn="l"/>
            <a:r>
              <a:t>Lastly software queries  the network to build the image.</a:t>
            </a:r>
          </a:p>
          <a:p>
            <a:pPr algn="l"/>
            <a:r>
              <a:t>Address of Ants is set when special message arrives at  Ant.  It assigns this address as the starting address. Downstream it sends  updated address message.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pPr algn="l"/>
            <a:r>
              <a:t>Mapping of  sideband mechanisms to messaging  system. The question is “can it be done”? So everything is mapped to  network.</a:t>
            </a:r>
          </a:p>
          <a:p>
            <a:pPr algn="l"/>
            <a:r>
              <a:t>Here is couple of  examples.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p>
            <a:pPr algn="l"/>
            <a:r>
              <a:t>Quality of  service!! Performance!!</a:t>
            </a:r>
          </a:p>
          <a:p>
            <a:pPr algn="l"/>
            <a:r>
              <a:t>We can build the topology either by  writing the verilog code - or by simple graphical visualisation  (graphviz dot as example).</a:t>
            </a:r>
          </a:p>
          <a:p>
            <a:pPr algn="l"/>
            <a:r>
              <a:t>To verify the topology we dont need RTL of each module, but rather  stand in model.</a:t>
            </a:r>
          </a:p>
          <a:p>
            <a:pPr algn="l"/>
            <a:r>
              <a:t>The Lego zoo modules included as RTL, but  Ants are  modelled.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prstGeom prst="rect">
            <a:avLst/>
          </a:prstGeom>
        </p:spPr>
        <p:txBody>
          <a:bodyPr/>
          <a:lstStyle/>
          <a:p>
            <a:endParaRPr/>
          </a:p>
        </p:txBody>
      </p:sp>
      <p:sp>
        <p:nvSpPr>
          <p:cNvPr id="512" name="Shape 512"/>
          <p:cNvSpPr>
            <a:spLocks noGrp="1"/>
          </p:cNvSpPr>
          <p:nvPr>
            <p:ph type="body" sz="quarter" idx="1"/>
          </p:nvPr>
        </p:nvSpPr>
        <p:spPr>
          <a:prstGeom prst="rect">
            <a:avLst/>
          </a:prstGeom>
        </p:spPr>
        <p:txBody>
          <a:bodyPr/>
          <a:lstStyle/>
          <a:p>
            <a:pPr algn="l"/>
            <a:r>
              <a:t>Verification  is done on  single ANT, combination of ANTS or full chip.</a:t>
            </a:r>
          </a:p>
          <a:p>
            <a:pPr algn="l"/>
            <a:r>
              <a:t>single Ant verification, since everything is mapped on the network - can test almost everything.</a:t>
            </a:r>
          </a:p>
          <a:p>
            <a:pPr algn="l"/>
            <a:r>
              <a:t>Even if this module  interfaces external  interfaces , like USB, DDR, MIPI.</a:t>
            </a:r>
          </a:p>
          <a:p>
            <a:pPr algn="l"/>
            <a:endParaRPr/>
          </a:p>
          <a:p>
            <a:pPr algn="l"/>
            <a:r>
              <a:t>on full chip, either software can drive the verification or debug-UART  or both.</a:t>
            </a:r>
          </a:p>
          <a:p>
            <a:pPr algn="l"/>
            <a:r>
              <a:t>Same  procedure can be applied during validation of silicon.</a:t>
            </a:r>
          </a:p>
          <a:p>
            <a:pPr algn="l"/>
            <a:r>
              <a:t>Validation of multi-chip  system  is pretty much the same.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a:spLocks noGrp="1" noRot="1" noChangeAspect="1"/>
          </p:cNvSpPr>
          <p:nvPr>
            <p:ph type="sldImg"/>
          </p:nvPr>
        </p:nvSpPr>
        <p:spPr>
          <a:prstGeom prst="rect">
            <a:avLst/>
          </a:prstGeom>
        </p:spPr>
        <p:txBody>
          <a:bodyPr/>
          <a:lstStyle/>
          <a:p>
            <a:endParaRPr/>
          </a:p>
        </p:txBody>
      </p:sp>
      <p:sp>
        <p:nvSpPr>
          <p:cNvPr id="526" name="Shape 526"/>
          <p:cNvSpPr>
            <a:spLocks noGrp="1"/>
          </p:cNvSpPr>
          <p:nvPr>
            <p:ph type="body" sz="quarter" idx="1"/>
          </p:nvPr>
        </p:nvSpPr>
        <p:spPr>
          <a:prstGeom prst="rect">
            <a:avLst/>
          </a:prstGeom>
        </p:spPr>
        <p:txBody>
          <a:bodyPr/>
          <a:lstStyle>
            <a:lvl1pPr algn="l"/>
          </a:lstStyle>
          <a:p>
            <a:r>
              <a:t>is it relevant at 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a:spLocks noGrp="1" noRot="1" noChangeAspect="1"/>
          </p:cNvSpPr>
          <p:nvPr>
            <p:ph type="sldImg"/>
          </p:nvPr>
        </p:nvSpPr>
        <p:spPr>
          <a:prstGeom prst="rect">
            <a:avLst/>
          </a:prstGeom>
        </p:spPr>
        <p:txBody>
          <a:bodyPr/>
          <a:lstStyle/>
          <a:p>
            <a:endParaRPr/>
          </a:p>
        </p:txBody>
      </p:sp>
      <p:sp>
        <p:nvSpPr>
          <p:cNvPr id="532" name="Shape 532"/>
          <p:cNvSpPr>
            <a:spLocks noGrp="1"/>
          </p:cNvSpPr>
          <p:nvPr>
            <p:ph type="body" sz="quarter" idx="1"/>
          </p:nvPr>
        </p:nvSpPr>
        <p:spPr>
          <a:prstGeom prst="rect">
            <a:avLst/>
          </a:prstGeom>
        </p:spPr>
        <p:txBody>
          <a:bodyPr/>
          <a:lstStyle/>
          <a:p>
            <a:pPr algn="l"/>
            <a:r>
              <a:t>Quick and flexible  assembly of  Ants.</a:t>
            </a:r>
          </a:p>
          <a:p>
            <a:pPr algn="l"/>
            <a:r>
              <a:t>If  Ant conforms to it’s protocol - any number of instances will work.</a:t>
            </a:r>
          </a:p>
          <a:p>
            <a:pPr algn="l"/>
            <a:r>
              <a:t>Quickly adapt to changing market  demands.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hape 547"/>
          <p:cNvSpPr>
            <a:spLocks noGrp="1" noRot="1" noChangeAspect="1"/>
          </p:cNvSpPr>
          <p:nvPr>
            <p:ph type="sldImg"/>
          </p:nvPr>
        </p:nvSpPr>
        <p:spPr>
          <a:prstGeom prst="rect">
            <a:avLst/>
          </a:prstGeom>
        </p:spPr>
        <p:txBody>
          <a:bodyPr/>
          <a:lstStyle/>
          <a:p>
            <a:endParaRPr/>
          </a:p>
        </p:txBody>
      </p:sp>
      <p:sp>
        <p:nvSpPr>
          <p:cNvPr id="548" name="Shape 548"/>
          <p:cNvSpPr>
            <a:spLocks noGrp="1"/>
          </p:cNvSpPr>
          <p:nvPr>
            <p:ph type="body" sz="quarter" idx="1"/>
          </p:nvPr>
        </p:nvSpPr>
        <p:spPr>
          <a:prstGeom prst="rect">
            <a:avLst/>
          </a:prstGeom>
        </p:spPr>
        <p:txBody>
          <a:bodyPr/>
          <a:lstStyle>
            <a:lvl1pPr algn="l"/>
          </a:lstStyle>
          <a:p>
            <a:r>
              <a:t>Thank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lgn="l"/>
            <a:r>
              <a:t>So we start with Why? What is  my perspective?  And why i think we could do better. Typical design  can be  roughly divided in SOC part and  application  specific part.  Commercial NOC stitch  the SOC and in-house   development  stitch  the rest.</a:t>
            </a:r>
          </a:p>
          <a:p>
            <a:pPr algn="l"/>
            <a:r>
              <a:t>What  are the problems? If You don’t see these problems, You probably work in a great company or You are  a manager.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pPr algn="l"/>
            <a:r>
              <a:t>We reverse the order. First we define the  network, ingredients  and protocols.  The network shuffles messages around. The protocol means  what each module can send and how  it reacts to receiving  one.</a:t>
            </a:r>
          </a:p>
          <a:p>
            <a:pPr algn="l"/>
            <a:r>
              <a:t>The stitching is done by picking   infrastructure  modules from the  LEGO  zoo and connecting them together. It is pretty easy as the interface of all modules is pretty much the same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lvl1pPr algn="l"/>
          </a:lstStyle>
          <a:p>
            <a:r>
              <a:t>Before going on, these are the issues  we need to cover in order to produce  a viable solution.   How we stitch it all together? How do we validate the topology? Verification issues?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pPr algn="l"/>
            <a:r>
              <a:t>Lets start with basic. How a functional module, be it  CPU, RAM, DDR, USB,   dsp filter or  vision frame filter can be connected to the network?</a:t>
            </a:r>
          </a:p>
          <a:p>
            <a:pPr algn="l"/>
            <a:r>
              <a:t>One of the  provided  is NIF. Network Interface. </a:t>
            </a:r>
          </a:p>
          <a:p>
            <a:pPr algn="l"/>
            <a:r>
              <a:t>It directly stitches to the network and on the internal side it has couple of simple options  to connect to functional module. Most basic option is “RAM” like interface.</a:t>
            </a:r>
          </a:p>
          <a:p>
            <a:pPr algn="l"/>
            <a:r>
              <a:t>Each NIF claims an address space and when messages appears on the ingress port, it is examined and if it hits   the address, Message is “consumed” - meaning  it is passed to customer module. If not it is passed on to egress port. Thus each NIF introduces 1 clock delay on running messages.</a:t>
            </a:r>
          </a:p>
          <a:p>
            <a:pPr algn="l"/>
            <a:r>
              <a:t>All NIFs has the same basic functionality, so there are not  masters and slaves. Rather talkers and listeners.  No module is just passive listener.  NIF is also an agent  of the network supervisor. It  can control the clock, power, BIST and SCAN. It can report  the “health” of it’s module.  </a:t>
            </a:r>
          </a:p>
          <a:p>
            <a:pPr algn="l"/>
            <a:r>
              <a:t>The user has to map  all normally sideband signalling to messages. Error reports, Exceptions  and  Interrupts are just  examples. </a:t>
            </a:r>
          </a:p>
          <a:p>
            <a:pPr algn="l"/>
            <a:r>
              <a:t>The NIF also  removes  the need  for extensive AXI4 logic.  If we look at  open-source  RISC5  implementations, it is not too complicated  to “peel off”  AXI layers just to expose simpler  interface.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algn="l"/>
            <a:r>
              <a:t>Network has global addressing. An Ant  is usually provided with  setup registers that point to needed resources. It may be address of  Transmit  fifo or Next filter in video. Besides that pointer, Ant doesn’t have to  “know” how  the message is routed. </a:t>
            </a:r>
          </a:p>
          <a:p>
            <a:pPr algn="l"/>
            <a:r>
              <a:t>One of the Ants, usually serving  always-on processor, can be  designated as  supervisor (dynamic assignment). It’s job is to  initialise the network and configure the  ants.</a:t>
            </a:r>
          </a:p>
          <a:p>
            <a:pPr algn="l"/>
            <a:r>
              <a:t>Pay attention to  “Debug Part”. externally it looks like UART (or  similar ). Inside it can build any message (typed as characters)  and send. Effectively faking any other module, including  supervisor.</a:t>
            </a:r>
          </a:p>
          <a:p>
            <a:pPr algn="l"/>
            <a:r>
              <a:t>Not shown is back pressure mechanism  and provisions to limit  rate of messages to slower  parts of the design.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lvl1pPr algn="l"/>
          </a:lstStyle>
          <a:p>
            <a:r>
              <a:t>Infrastructure modules from the shelf.  Include most of the needed functions  to stitch  together full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a:spLocks noGrp="1" noRot="1" noChangeAspect="1"/>
          </p:cNvSpPr>
          <p:nvPr>
            <p:ph type="sldImg"/>
          </p:nvPr>
        </p:nvSpPr>
        <p:spPr>
          <a:prstGeom prst="rect">
            <a:avLst/>
          </a:prstGeom>
        </p:spPr>
        <p:txBody>
          <a:bodyPr/>
          <a:lstStyle/>
          <a:p>
            <a:endParaRPr/>
          </a:p>
        </p:txBody>
      </p:sp>
      <p:sp>
        <p:nvSpPr>
          <p:cNvPr id="374" name="Shape 374"/>
          <p:cNvSpPr>
            <a:spLocks noGrp="1"/>
          </p:cNvSpPr>
          <p:nvPr>
            <p:ph type="body" sz="quarter" idx="1"/>
          </p:nvPr>
        </p:nvSpPr>
        <p:spPr>
          <a:prstGeom prst="rect">
            <a:avLst/>
          </a:prstGeom>
        </p:spPr>
        <p:txBody>
          <a:bodyPr/>
          <a:lstStyle/>
          <a:p>
            <a:pPr algn="l"/>
            <a:r>
              <a:t>Example of pipeline. It may be  Modem  pipeline, where each station does different  filter or DSP job. </a:t>
            </a:r>
          </a:p>
          <a:p>
            <a:pPr algn="l"/>
            <a:r>
              <a:t>Or video  processing pipeline.</a:t>
            </a:r>
          </a:p>
          <a:p>
            <a:pPr algn="l"/>
            <a:r>
              <a:t>The flexibility  comes from   the fact that order and   activation of all filters is completely under software control.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p:cNvSpPr>
            <a:spLocks noGrp="1" noRot="1" noChangeAspect="1"/>
          </p:cNvSpPr>
          <p:nvPr>
            <p:ph type="sldImg"/>
          </p:nvPr>
        </p:nvSpPr>
        <p:spPr>
          <a:prstGeom prst="rect">
            <a:avLst/>
          </a:prstGeom>
        </p:spPr>
        <p:txBody>
          <a:bodyPr/>
          <a:lstStyle/>
          <a:p>
            <a:endParaRPr/>
          </a:p>
        </p:txBody>
      </p:sp>
      <p:sp>
        <p:nvSpPr>
          <p:cNvPr id="388" name="Shape 388"/>
          <p:cNvSpPr>
            <a:spLocks noGrp="1"/>
          </p:cNvSpPr>
          <p:nvPr>
            <p:ph type="body" sz="quarter" idx="1"/>
          </p:nvPr>
        </p:nvSpPr>
        <p:spPr>
          <a:prstGeom prst="rect">
            <a:avLst/>
          </a:prstGeom>
        </p:spPr>
        <p:txBody>
          <a:bodyPr/>
          <a:lstStyle/>
          <a:p>
            <a:pPr algn="l"/>
            <a:r>
              <a:t>3 and a half classes of messages.</a:t>
            </a:r>
          </a:p>
          <a:p>
            <a:pPr algn="l"/>
            <a:r>
              <a:t>“send” message  (like write)  carries data or commands. It has destination address and payload. Additional tags  signify  things like start of frame , start of buffer, end of  frame  and such.</a:t>
            </a:r>
          </a:p>
          <a:p>
            <a:pPr algn="l"/>
            <a:r>
              <a:t>“request” message (read)  carries  address and  tags but also the return address and amount of data requested. </a:t>
            </a:r>
          </a:p>
          <a:p>
            <a:pPr algn="l"/>
            <a:r>
              <a:t>Management  request messages setup the network  and query the  participants  about topology and  status.It can  turn on  clocks and power. And also  start BISTs and maybe even SCAN.</a:t>
            </a:r>
          </a:p>
          <a:p>
            <a:pPr algn="l"/>
            <a:r>
              <a:t>Management responses may come  from Ants  when they discover exceptions or errors, or respond to queries from  manager.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 name="Title Text"/>
          <p:cNvSpPr txBox="1">
            <a:spLocks noGrp="1"/>
          </p:cNvSpPr>
          <p:nvPr>
            <p:ph type="title"/>
          </p:nvPr>
        </p:nvSpPr>
        <p:spPr>
          <a:xfrm>
            <a:off x="670904" y="144016"/>
            <a:ext cx="7772401" cy="1268760"/>
          </a:xfrm>
          <a:prstGeom prst="rect">
            <a:avLst/>
          </a:prstGeom>
        </p:spPr>
        <p:txBody>
          <a:bodyPr/>
          <a:lstStyle/>
          <a:p>
            <a:r>
              <a:t>Title Text</a:t>
            </a:r>
          </a:p>
        </p:txBody>
      </p:sp>
      <p:sp>
        <p:nvSpPr>
          <p:cNvPr id="18" name="Body Level One…"/>
          <p:cNvSpPr txBox="1">
            <a:spLocks noGrp="1"/>
          </p:cNvSpPr>
          <p:nvPr>
            <p:ph type="body" idx="1"/>
          </p:nvPr>
        </p:nvSpPr>
        <p:spPr>
          <a:xfrm>
            <a:off x="611560" y="1700808"/>
            <a:ext cx="7920881" cy="3937993"/>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07" name="Folded Corner 6"/>
          <p:cNvGrpSpPr/>
          <p:nvPr/>
        </p:nvGrpSpPr>
        <p:grpSpPr>
          <a:xfrm>
            <a:off x="-1" y="5943598"/>
            <a:ext cx="9180513" cy="914403"/>
            <a:chOff x="0" y="0"/>
            <a:chExt cx="9180512" cy="914401"/>
          </a:xfrm>
        </p:grpSpPr>
        <p:sp>
          <p:nvSpPr>
            <p:cNvPr id="105"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6"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8"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09"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10"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121" name="Folded Corner 6"/>
          <p:cNvGrpSpPr/>
          <p:nvPr/>
        </p:nvGrpSpPr>
        <p:grpSpPr>
          <a:xfrm>
            <a:off x="-1" y="5943598"/>
            <a:ext cx="9180513" cy="914403"/>
            <a:chOff x="0" y="0"/>
            <a:chExt cx="9180512" cy="914401"/>
          </a:xfrm>
        </p:grpSpPr>
        <p:sp>
          <p:nvSpPr>
            <p:cNvPr id="119"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0"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2"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23"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24"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25" name="Title Text"/>
          <p:cNvSpPr txBox="1">
            <a:spLocks noGrp="1"/>
          </p:cNvSpPr>
          <p:nvPr>
            <p:ph type="title"/>
          </p:nvPr>
        </p:nvSpPr>
        <p:spPr>
          <a:xfrm>
            <a:off x="722312" y="4406900"/>
            <a:ext cx="7772401" cy="1362075"/>
          </a:xfrm>
          <a:prstGeom prst="rect">
            <a:avLst/>
          </a:prstGeom>
        </p:spPr>
        <p:txBody>
          <a:bodyPr anchor="t"/>
          <a:lstStyle>
            <a:lvl1pPr algn="r">
              <a:defRPr sz="4000" b="1" cap="all"/>
            </a:lvl1pPr>
          </a:lstStyle>
          <a:p>
            <a:r>
              <a:t>Title Text</a:t>
            </a:r>
          </a:p>
        </p:txBody>
      </p:sp>
      <p:sp>
        <p:nvSpPr>
          <p:cNvPr id="126" name="Body Level One…"/>
          <p:cNvSpPr txBox="1">
            <a:spLocks noGrp="1"/>
          </p:cNvSpPr>
          <p:nvPr>
            <p:ph type="body" sz="quarter" idx="1"/>
          </p:nvPr>
        </p:nvSpPr>
        <p:spPr>
          <a:xfrm>
            <a:off x="722312" y="2906713"/>
            <a:ext cx="7772401" cy="1500188"/>
          </a:xfrm>
          <a:prstGeom prst="rect">
            <a:avLst/>
          </a:prstGeom>
        </p:spPr>
        <p:txBody>
          <a:bodyPr anchor="b"/>
          <a:lstStyle>
            <a:lvl1pPr marL="0" indent="0" algn="r">
              <a:spcBef>
                <a:spcPts val="400"/>
              </a:spcBef>
              <a:buSzTx/>
              <a:buFontTx/>
              <a:buNone/>
              <a:defRPr sz="2000">
                <a:solidFill>
                  <a:srgbClr val="888888"/>
                </a:solidFill>
              </a:defRPr>
            </a:lvl1pPr>
            <a:lvl2pPr marL="0" indent="457200" algn="r">
              <a:spcBef>
                <a:spcPts val="400"/>
              </a:spcBef>
              <a:buSzTx/>
              <a:buFontTx/>
              <a:buNone/>
              <a:defRPr sz="2000">
                <a:solidFill>
                  <a:srgbClr val="888888"/>
                </a:solidFill>
              </a:defRPr>
            </a:lvl2pPr>
            <a:lvl3pPr marL="0" indent="914400" algn="r">
              <a:spcBef>
                <a:spcPts val="400"/>
              </a:spcBef>
              <a:buSzTx/>
              <a:buFontTx/>
              <a:buNone/>
              <a:defRPr sz="2000">
                <a:solidFill>
                  <a:srgbClr val="888888"/>
                </a:solidFill>
              </a:defRPr>
            </a:lvl3pPr>
            <a:lvl4pPr marL="0" indent="1371600" algn="r">
              <a:spcBef>
                <a:spcPts val="400"/>
              </a:spcBef>
              <a:buSzTx/>
              <a:buFontTx/>
              <a:buNone/>
              <a:defRPr sz="2000">
                <a:solidFill>
                  <a:srgbClr val="888888"/>
                </a:solidFill>
              </a:defRPr>
            </a:lvl4pPr>
            <a:lvl5pPr marL="0" indent="1828800" algn="r">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135" name="Folded Corner 6"/>
          <p:cNvGrpSpPr/>
          <p:nvPr/>
        </p:nvGrpSpPr>
        <p:grpSpPr>
          <a:xfrm>
            <a:off x="-1" y="5943598"/>
            <a:ext cx="9180513" cy="914403"/>
            <a:chOff x="0" y="0"/>
            <a:chExt cx="9180512" cy="914401"/>
          </a:xfrm>
        </p:grpSpPr>
        <p:sp>
          <p:nvSpPr>
            <p:cNvPr id="133"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36"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37"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38"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sz="half" idx="1"/>
          </p:nvPr>
        </p:nvSpPr>
        <p:spPr>
          <a:xfrm>
            <a:off x="457200" y="1600200"/>
            <a:ext cx="4038600" cy="4525963"/>
          </a:xfrm>
          <a:prstGeom prst="rect">
            <a:avLst/>
          </a:prstGeom>
        </p:spPr>
        <p:txBody>
          <a:bodyPr/>
          <a:lstStyle>
            <a:lvl1pPr algn="r">
              <a:spcBef>
                <a:spcPts val="600"/>
              </a:spcBef>
              <a:defRPr sz="2800"/>
            </a:lvl1pPr>
            <a:lvl2pPr marL="790575" indent="-333375" algn="r">
              <a:spcBef>
                <a:spcPts val="600"/>
              </a:spcBef>
              <a:defRPr sz="2800"/>
            </a:lvl2pPr>
            <a:lvl3pPr marL="1234439" indent="-320039" algn="r">
              <a:spcBef>
                <a:spcPts val="600"/>
              </a:spcBef>
              <a:defRPr sz="2800"/>
            </a:lvl3pPr>
            <a:lvl4pPr marL="1727200" indent="-355600" algn="r">
              <a:spcBef>
                <a:spcPts val="600"/>
              </a:spcBef>
              <a:defRPr sz="2800"/>
            </a:lvl4pPr>
            <a:lvl5pPr marL="2184400" indent="-355600" algn="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149" name="Folded Corner 6"/>
          <p:cNvGrpSpPr/>
          <p:nvPr/>
        </p:nvGrpSpPr>
        <p:grpSpPr>
          <a:xfrm>
            <a:off x="-1" y="5943598"/>
            <a:ext cx="9180513" cy="914403"/>
            <a:chOff x="0" y="0"/>
            <a:chExt cx="9180512" cy="914401"/>
          </a:xfrm>
        </p:grpSpPr>
        <p:sp>
          <p:nvSpPr>
            <p:cNvPr id="147"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8"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50"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51"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52"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sz="quarter" idx="1"/>
          </p:nvPr>
        </p:nvSpPr>
        <p:spPr>
          <a:xfrm>
            <a:off x="457200" y="1535112"/>
            <a:ext cx="4040188" cy="639763"/>
          </a:xfrm>
          <a:prstGeom prst="rect">
            <a:avLst/>
          </a:prstGeom>
        </p:spPr>
        <p:txBody>
          <a:bodyPr anchor="b"/>
          <a:lstStyle>
            <a:lvl1pPr marL="0" indent="0" algn="r">
              <a:spcBef>
                <a:spcPts val="500"/>
              </a:spcBef>
              <a:buSzTx/>
              <a:buFontTx/>
              <a:buNone/>
              <a:defRPr sz="2400" b="1"/>
            </a:lvl1pPr>
            <a:lvl2pPr marL="0" indent="457200" algn="r">
              <a:spcBef>
                <a:spcPts val="500"/>
              </a:spcBef>
              <a:buSzTx/>
              <a:buFontTx/>
              <a:buNone/>
              <a:defRPr sz="2400" b="1"/>
            </a:lvl2pPr>
            <a:lvl3pPr marL="0" indent="914400" algn="r">
              <a:spcBef>
                <a:spcPts val="500"/>
              </a:spcBef>
              <a:buSzTx/>
              <a:buFontTx/>
              <a:buNone/>
              <a:defRPr sz="2400" b="1"/>
            </a:lvl3pPr>
            <a:lvl4pPr marL="0" indent="1371600" algn="r">
              <a:spcBef>
                <a:spcPts val="500"/>
              </a:spcBef>
              <a:buSzTx/>
              <a:buFontTx/>
              <a:buNone/>
              <a:defRPr sz="2400" b="1"/>
            </a:lvl4pPr>
            <a:lvl5pPr marL="0" indent="1828800" algn="r">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5" name="Text Placeholder 4"/>
          <p:cNvSpPr>
            <a:spLocks noGrp="1"/>
          </p:cNvSpPr>
          <p:nvPr>
            <p:ph type="body" sz="quarter" idx="13"/>
          </p:nvPr>
        </p:nvSpPr>
        <p:spPr>
          <a:xfrm>
            <a:off x="4645025" y="1535112"/>
            <a:ext cx="4041775" cy="639763"/>
          </a:xfrm>
          <a:prstGeom prst="rect">
            <a:avLst/>
          </a:prstGeom>
        </p:spPr>
        <p:txBody>
          <a:bodyPr anchor="b"/>
          <a:lstStyle/>
          <a:p>
            <a:pPr marL="0" indent="0" algn="r">
              <a:spcBef>
                <a:spcPts val="500"/>
              </a:spcBef>
              <a:buSzTx/>
              <a:buFontTx/>
              <a:buNone/>
              <a:defRPr sz="2400" b="1"/>
            </a:pPr>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64" name="Folded Corner 6"/>
          <p:cNvGrpSpPr/>
          <p:nvPr/>
        </p:nvGrpSpPr>
        <p:grpSpPr>
          <a:xfrm>
            <a:off x="-1" y="5943598"/>
            <a:ext cx="9180513" cy="914403"/>
            <a:chOff x="0" y="0"/>
            <a:chExt cx="9180512" cy="914401"/>
          </a:xfrm>
        </p:grpSpPr>
        <p:sp>
          <p:nvSpPr>
            <p:cNvPr id="162"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3"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5"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66"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67"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6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177" name="Folded Corner 6"/>
          <p:cNvGrpSpPr/>
          <p:nvPr/>
        </p:nvGrpSpPr>
        <p:grpSpPr>
          <a:xfrm>
            <a:off x="-1" y="5943598"/>
            <a:ext cx="9180513" cy="914403"/>
            <a:chOff x="0" y="0"/>
            <a:chExt cx="9180512" cy="914401"/>
          </a:xfrm>
        </p:grpSpPr>
        <p:sp>
          <p:nvSpPr>
            <p:cNvPr id="175"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6"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78"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79"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80"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89" name="Folded Corner 6"/>
          <p:cNvGrpSpPr/>
          <p:nvPr/>
        </p:nvGrpSpPr>
        <p:grpSpPr>
          <a:xfrm>
            <a:off x="-1" y="5943598"/>
            <a:ext cx="9180513" cy="914403"/>
            <a:chOff x="0" y="0"/>
            <a:chExt cx="9180512" cy="914401"/>
          </a:xfrm>
        </p:grpSpPr>
        <p:sp>
          <p:nvSpPr>
            <p:cNvPr id="187"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8"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90"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191"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192"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193" name="Title Text"/>
          <p:cNvSpPr txBox="1">
            <a:spLocks noGrp="1"/>
          </p:cNvSpPr>
          <p:nvPr>
            <p:ph type="title"/>
          </p:nvPr>
        </p:nvSpPr>
        <p:spPr>
          <a:xfrm>
            <a:off x="457200" y="273050"/>
            <a:ext cx="3008314" cy="1162050"/>
          </a:xfrm>
          <a:prstGeom prst="rect">
            <a:avLst/>
          </a:prstGeom>
        </p:spPr>
        <p:txBody>
          <a:bodyPr anchor="b"/>
          <a:lstStyle>
            <a:lvl1pPr algn="r">
              <a:defRPr sz="2000" b="1"/>
            </a:lvl1pPr>
          </a:lstStyle>
          <a:p>
            <a:r>
              <a:t>Title Text</a:t>
            </a:r>
          </a:p>
        </p:txBody>
      </p:sp>
      <p:sp>
        <p:nvSpPr>
          <p:cNvPr id="194" name="Body Level One…"/>
          <p:cNvSpPr txBox="1">
            <a:spLocks noGrp="1"/>
          </p:cNvSpPr>
          <p:nvPr>
            <p:ph type="body" idx="1"/>
          </p:nvPr>
        </p:nvSpPr>
        <p:spPr>
          <a:xfrm>
            <a:off x="3575050" y="273050"/>
            <a:ext cx="5111750" cy="5853113"/>
          </a:xfrm>
          <a:prstGeom prst="rect">
            <a:avLst/>
          </a:prstGeom>
        </p:spPr>
        <p:txBody>
          <a:bodyPr/>
          <a:lstStyle>
            <a:lvl1pPr algn="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half" idx="13"/>
          </p:nvPr>
        </p:nvSpPr>
        <p:spPr>
          <a:xfrm>
            <a:off x="457199" y="1435100"/>
            <a:ext cx="3008315" cy="4691063"/>
          </a:xfrm>
          <a:prstGeom prst="rect">
            <a:avLst/>
          </a:prstGeom>
        </p:spPr>
        <p:txBody>
          <a:bodyPr/>
          <a:lstStyle/>
          <a:p>
            <a:pPr marL="0" indent="0" algn="r">
              <a:spcBef>
                <a:spcPts val="300"/>
              </a:spcBef>
              <a:buSzTx/>
              <a:buFontTx/>
              <a:buNone/>
              <a:defRPr sz="1400"/>
            </a:pPr>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204" name="Folded Corner 6"/>
          <p:cNvGrpSpPr/>
          <p:nvPr/>
        </p:nvGrpSpPr>
        <p:grpSpPr>
          <a:xfrm>
            <a:off x="-1" y="5943598"/>
            <a:ext cx="9180513" cy="914403"/>
            <a:chOff x="0" y="0"/>
            <a:chExt cx="9180512" cy="914401"/>
          </a:xfrm>
        </p:grpSpPr>
        <p:sp>
          <p:nvSpPr>
            <p:cNvPr id="202" name="Shape"/>
            <p:cNvSpPr/>
            <p:nvPr/>
          </p:nvSpPr>
          <p:spPr>
            <a:xfrm rot="10800000">
              <a:off x="-1" y="-1"/>
              <a:ext cx="9180514" cy="9144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4"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3" name="Triangle"/>
            <p:cNvSpPr/>
            <p:nvPr/>
          </p:nvSpPr>
          <p:spPr>
            <a:xfrm rot="10800000">
              <a:off x="0" y="0"/>
              <a:ext cx="457201" cy="4572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05" name="Subtitle 2"/>
          <p:cNvSpPr txBox="1"/>
          <p:nvPr/>
        </p:nvSpPr>
        <p:spPr>
          <a:xfrm>
            <a:off x="3748087" y="6165850"/>
            <a:ext cx="2119313" cy="625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206" name="Slide Number"/>
          <p:cNvSpPr txBox="1">
            <a:spLocks noGrp="1"/>
          </p:cNvSpPr>
          <p:nvPr>
            <p:ph type="sldNum" sz="quarter" idx="2"/>
          </p:nvPr>
        </p:nvSpPr>
        <p:spPr>
          <a:xfrm>
            <a:off x="8579212" y="6165850"/>
            <a:ext cx="358413" cy="350662"/>
          </a:xfrm>
          <a:prstGeom prst="rect">
            <a:avLst/>
          </a:prstGeom>
        </p:spPr>
        <p:txBody>
          <a:bodyPr/>
          <a:lstStyle/>
          <a:p>
            <a:fld id="{86CB4B4D-7CA3-9044-876B-883B54F8677D}" type="slidenum">
              <a:t>‹#›</a:t>
            </a:fld>
            <a:endParaRPr/>
          </a:p>
        </p:txBody>
      </p:sp>
      <p:pic>
        <p:nvPicPr>
          <p:cNvPr id="207" name="Picture 11" descr="Picture 11"/>
          <p:cNvPicPr>
            <a:picLocks noChangeAspect="1"/>
          </p:cNvPicPr>
          <p:nvPr/>
        </p:nvPicPr>
        <p:blipFill>
          <a:blip r:embed="rId2"/>
          <a:stretch>
            <a:fillRect/>
          </a:stretch>
        </p:blipFill>
        <p:spPr>
          <a:xfrm>
            <a:off x="840917" y="6166725"/>
            <a:ext cx="2776035" cy="430627"/>
          </a:xfrm>
          <a:prstGeom prst="rect">
            <a:avLst/>
          </a:prstGeom>
          <a:ln w="12700">
            <a:miter lim="400000"/>
          </a:ln>
        </p:spPr>
      </p:pic>
      <p:sp>
        <p:nvSpPr>
          <p:cNvPr id="208" name="Title Text"/>
          <p:cNvSpPr txBox="1">
            <a:spLocks noGrp="1"/>
          </p:cNvSpPr>
          <p:nvPr>
            <p:ph type="title"/>
          </p:nvPr>
        </p:nvSpPr>
        <p:spPr>
          <a:xfrm>
            <a:off x="1792288" y="4800600"/>
            <a:ext cx="5486401" cy="566738"/>
          </a:xfrm>
          <a:prstGeom prst="rect">
            <a:avLst/>
          </a:prstGeom>
        </p:spPr>
        <p:txBody>
          <a:bodyPr anchor="b"/>
          <a:lstStyle>
            <a:lvl1pPr algn="r">
              <a:defRPr sz="2000" b="1"/>
            </a:lvl1pPr>
          </a:lstStyle>
          <a:p>
            <a:r>
              <a:t>Title Text</a:t>
            </a:r>
          </a:p>
        </p:txBody>
      </p:sp>
      <p:sp>
        <p:nvSpPr>
          <p:cNvPr id="209"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210" name="Body Level One…"/>
          <p:cNvSpPr txBox="1">
            <a:spLocks noGrp="1"/>
          </p:cNvSpPr>
          <p:nvPr>
            <p:ph type="body" sz="quarter" idx="1"/>
          </p:nvPr>
        </p:nvSpPr>
        <p:spPr>
          <a:xfrm>
            <a:off x="1792288" y="5367337"/>
            <a:ext cx="5486401" cy="804863"/>
          </a:xfrm>
          <a:prstGeom prst="rect">
            <a:avLst/>
          </a:prstGeom>
        </p:spPr>
        <p:txBody>
          <a:bodyPr/>
          <a:lstStyle>
            <a:lvl1pPr marL="0" indent="0" algn="r">
              <a:spcBef>
                <a:spcPts val="300"/>
              </a:spcBef>
              <a:buSzTx/>
              <a:buFontTx/>
              <a:buNone/>
              <a:defRPr sz="1400"/>
            </a:lvl1pPr>
            <a:lvl2pPr marL="0" indent="457200" algn="r">
              <a:spcBef>
                <a:spcPts val="300"/>
              </a:spcBef>
              <a:buSzTx/>
              <a:buFontTx/>
              <a:buNone/>
              <a:defRPr sz="1400"/>
            </a:lvl2pPr>
            <a:lvl3pPr marL="0" indent="914400" algn="r">
              <a:spcBef>
                <a:spcPts val="300"/>
              </a:spcBef>
              <a:buSzTx/>
              <a:buFontTx/>
              <a:buNone/>
              <a:defRPr sz="1400"/>
            </a:lvl3pPr>
            <a:lvl4pPr marL="0" indent="1371600" algn="r">
              <a:spcBef>
                <a:spcPts val="300"/>
              </a:spcBef>
              <a:buSzTx/>
              <a:buFontTx/>
              <a:buNone/>
              <a:defRPr sz="1400"/>
            </a:lvl4pPr>
            <a:lvl5pPr marL="0" indent="1828800" algn="r">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7" name="Title Text"/>
          <p:cNvSpPr txBox="1">
            <a:spLocks noGrp="1"/>
          </p:cNvSpPr>
          <p:nvPr>
            <p:ph type="title"/>
          </p:nvPr>
        </p:nvSpPr>
        <p:spPr>
          <a:xfrm>
            <a:off x="892968" y="1348382"/>
            <a:ext cx="7358064" cy="1964533"/>
          </a:xfrm>
          <a:prstGeom prst="rect">
            <a:avLst/>
          </a:prstGeom>
        </p:spPr>
        <p:txBody>
          <a:bodyPr lIns="35718" tIns="35718" rIns="35718" bIns="35718" anchor="b"/>
          <a:lstStyle>
            <a:lvl1pPr defTabSz="410765">
              <a:defRPr sz="6600">
                <a:solidFill>
                  <a:srgbClr val="45A7DE"/>
                </a:solidFill>
                <a:latin typeface="Marker Felt"/>
                <a:ea typeface="Marker Felt"/>
                <a:cs typeface="Marker Felt"/>
                <a:sym typeface="Marker Felt"/>
              </a:defRPr>
            </a:lvl1pPr>
          </a:lstStyle>
          <a:p>
            <a:r>
              <a:t>Title Text</a:t>
            </a:r>
          </a:p>
        </p:txBody>
      </p:sp>
      <p:sp>
        <p:nvSpPr>
          <p:cNvPr id="218" name="Body Level One…"/>
          <p:cNvSpPr txBox="1">
            <a:spLocks noGrp="1"/>
          </p:cNvSpPr>
          <p:nvPr>
            <p:ph type="body" sz="quarter" idx="1"/>
          </p:nvPr>
        </p:nvSpPr>
        <p:spPr>
          <a:xfrm>
            <a:off x="892968" y="3527226"/>
            <a:ext cx="7358064" cy="892970"/>
          </a:xfrm>
          <a:prstGeom prst="rect">
            <a:avLst/>
          </a:prstGeom>
        </p:spPr>
        <p:txBody>
          <a:bodyPr lIns="35718" tIns="35718" rIns="35718" bIns="35718"/>
          <a:lstStyle>
            <a:lvl1pPr marL="0" indent="0" algn="ctr" defTabSz="410765">
              <a:spcBef>
                <a:spcPts val="0"/>
              </a:spcBef>
              <a:buSzTx/>
              <a:buFontTx/>
              <a:buNone/>
              <a:defRPr sz="2800">
                <a:solidFill>
                  <a:srgbClr val="858585"/>
                </a:solidFill>
                <a:latin typeface="Marker Felt"/>
                <a:ea typeface="Marker Felt"/>
                <a:cs typeface="Marker Felt"/>
                <a:sym typeface="Marker Felt"/>
              </a:defRPr>
            </a:lvl1pPr>
            <a:lvl2pPr marL="0" indent="228600" algn="ctr" defTabSz="410765">
              <a:spcBef>
                <a:spcPts val="0"/>
              </a:spcBef>
              <a:buSzTx/>
              <a:buFontTx/>
              <a:buNone/>
              <a:defRPr sz="2800">
                <a:solidFill>
                  <a:srgbClr val="858585"/>
                </a:solidFill>
                <a:latin typeface="Marker Felt"/>
                <a:ea typeface="Marker Felt"/>
                <a:cs typeface="Marker Felt"/>
                <a:sym typeface="Marker Felt"/>
              </a:defRPr>
            </a:lvl2pPr>
            <a:lvl3pPr marL="0" indent="457200" algn="ctr" defTabSz="410765">
              <a:spcBef>
                <a:spcPts val="0"/>
              </a:spcBef>
              <a:buSzTx/>
              <a:buFontTx/>
              <a:buNone/>
              <a:defRPr sz="2800">
                <a:solidFill>
                  <a:srgbClr val="858585"/>
                </a:solidFill>
                <a:latin typeface="Marker Felt"/>
                <a:ea typeface="Marker Felt"/>
                <a:cs typeface="Marker Felt"/>
                <a:sym typeface="Marker Felt"/>
              </a:defRPr>
            </a:lvl3pPr>
            <a:lvl4pPr marL="0" indent="685800" algn="ctr" defTabSz="410765">
              <a:spcBef>
                <a:spcPts val="0"/>
              </a:spcBef>
              <a:buSzTx/>
              <a:buFontTx/>
              <a:buNone/>
              <a:defRPr sz="2800">
                <a:solidFill>
                  <a:srgbClr val="858585"/>
                </a:solidFill>
                <a:latin typeface="Marker Felt"/>
                <a:ea typeface="Marker Felt"/>
                <a:cs typeface="Marker Felt"/>
                <a:sym typeface="Marker Felt"/>
              </a:defRPr>
            </a:lvl4pPr>
            <a:lvl5pPr marL="0" indent="914400" algn="ctr" defTabSz="410765">
              <a:spcBef>
                <a:spcPts val="0"/>
              </a:spcBef>
              <a:buSzTx/>
              <a:buFontTx/>
              <a:buNone/>
              <a:defRPr sz="2800">
                <a:solidFill>
                  <a:srgbClr val="858585"/>
                </a:solidFill>
                <a:latin typeface="Marker Felt"/>
                <a:ea typeface="Marker Felt"/>
                <a:cs typeface="Marker Felt"/>
                <a:sym typeface="Marker Felt"/>
              </a:defRPr>
            </a:lvl5pPr>
          </a:lstStyle>
          <a:p>
            <a:r>
              <a:t>Body Level One</a:t>
            </a:r>
          </a:p>
          <a:p>
            <a:pPr lvl="1"/>
            <a:r>
              <a:t>Body Level Two</a:t>
            </a:r>
          </a:p>
          <a:p>
            <a:pPr lvl="2"/>
            <a:r>
              <a:t>Body Level Three</a:t>
            </a:r>
          </a:p>
          <a:p>
            <a:pPr lvl="3"/>
            <a:r>
              <a:t>Body Level Four</a:t>
            </a:r>
          </a:p>
          <a:p>
            <a:pPr lvl="4"/>
            <a:r>
              <a:t>Body Level Five</a:t>
            </a:r>
          </a:p>
        </p:txBody>
      </p:sp>
      <p:sp>
        <p:nvSpPr>
          <p:cNvPr id="219" name="Slide Number"/>
          <p:cNvSpPr txBox="1">
            <a:spLocks noGrp="1"/>
          </p:cNvSpPr>
          <p:nvPr>
            <p:ph type="sldNum" sz="quarter" idx="2"/>
          </p:nvPr>
        </p:nvSpPr>
        <p:spPr>
          <a:xfrm>
            <a:off x="4440921" y="6532165"/>
            <a:ext cx="257874" cy="236539"/>
          </a:xfrm>
          <a:prstGeom prst="rect">
            <a:avLst/>
          </a:prstGeom>
        </p:spPr>
        <p:txBody>
          <a:bodyPr lIns="35718" tIns="35718" rIns="35718" bIns="35718" anchor="b"/>
          <a:lstStyle>
            <a:lvl1pPr algn="ctr" defTabSz="410765">
              <a:defRPr sz="1200">
                <a:solidFill>
                  <a:srgbClr val="868686"/>
                </a:solidFill>
                <a:latin typeface="Marker Felt"/>
                <a:ea typeface="Marker Felt"/>
                <a:cs typeface="Marker Felt"/>
                <a:sym typeface="Marker Fel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 To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892968" y="178593"/>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t>Title Text</a:t>
            </a:r>
          </a:p>
        </p:txBody>
      </p:sp>
      <p:sp>
        <p:nvSpPr>
          <p:cNvPr id="227" name="Slide Number"/>
          <p:cNvSpPr txBox="1">
            <a:spLocks noGrp="1"/>
          </p:cNvSpPr>
          <p:nvPr>
            <p:ph type="sldNum" sz="quarter" idx="2"/>
          </p:nvPr>
        </p:nvSpPr>
        <p:spPr>
          <a:xfrm>
            <a:off x="4440921" y="6518671"/>
            <a:ext cx="257874" cy="236539"/>
          </a:xfrm>
          <a:prstGeom prst="rect">
            <a:avLst/>
          </a:prstGeom>
        </p:spPr>
        <p:txBody>
          <a:bodyPr lIns="35718" tIns="35718" rIns="35718" bIns="35718"/>
          <a:lstStyle>
            <a:lvl1pPr algn="ctr" defTabSz="410765">
              <a:defRPr sz="1200">
                <a:solidFill>
                  <a:srgbClr val="868686"/>
                </a:solidFill>
                <a:latin typeface="Marker Felt"/>
                <a:ea typeface="Marker Felt"/>
                <a:cs typeface="Marker Felt"/>
                <a:sym typeface="Marker Felt"/>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892968" y="178593"/>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t>Title Text</a:t>
            </a:r>
          </a:p>
        </p:txBody>
      </p:sp>
      <p:sp>
        <p:nvSpPr>
          <p:cNvPr id="235" name="Body Level One…"/>
          <p:cNvSpPr txBox="1">
            <a:spLocks noGrp="1"/>
          </p:cNvSpPr>
          <p:nvPr>
            <p:ph type="body" idx="1"/>
          </p:nvPr>
        </p:nvSpPr>
        <p:spPr>
          <a:xfrm>
            <a:off x="892968" y="1946671"/>
            <a:ext cx="7358064" cy="4018361"/>
          </a:xfrm>
          <a:prstGeom prst="rect">
            <a:avLst/>
          </a:prstGeom>
        </p:spPr>
        <p:txBody>
          <a:bodyPr lIns="35718" tIns="35718" rIns="35718" bIns="35718" anchor="ctr"/>
          <a:lstStyle>
            <a:lvl1pPr marL="441739" indent="-441739" defTabSz="410765">
              <a:spcBef>
                <a:spcPts val="2900"/>
              </a:spcBef>
              <a:buSzPct val="47000"/>
              <a:buFontTx/>
              <a:buBlip>
                <a:blip r:embed="rId3"/>
              </a:buBlip>
              <a:defRPr>
                <a:solidFill>
                  <a:srgbClr val="858585"/>
                </a:solidFill>
                <a:latin typeface="Marker Felt"/>
                <a:ea typeface="Marker Felt"/>
                <a:cs typeface="Marker Felt"/>
                <a:sym typeface="Marker Felt"/>
              </a:defRPr>
            </a:lvl1pPr>
            <a:lvl2pPr marL="1076739" indent="-441739" defTabSz="410765">
              <a:spcBef>
                <a:spcPts val="2900"/>
              </a:spcBef>
              <a:buSzPct val="47000"/>
              <a:buFontTx/>
              <a:buBlip>
                <a:blip r:embed="rId3"/>
              </a:buBlip>
              <a:defRPr>
                <a:solidFill>
                  <a:srgbClr val="858585"/>
                </a:solidFill>
                <a:latin typeface="Marker Felt"/>
                <a:ea typeface="Marker Felt"/>
                <a:cs typeface="Marker Felt"/>
                <a:sym typeface="Marker Felt"/>
              </a:defRPr>
            </a:lvl2pPr>
            <a:lvl3pPr marL="1711739" indent="-441739" defTabSz="410765">
              <a:spcBef>
                <a:spcPts val="2900"/>
              </a:spcBef>
              <a:buSzPct val="47000"/>
              <a:buFontTx/>
              <a:buBlip>
                <a:blip r:embed="rId3"/>
              </a:buBlip>
              <a:defRPr>
                <a:solidFill>
                  <a:srgbClr val="858585"/>
                </a:solidFill>
                <a:latin typeface="Marker Felt"/>
                <a:ea typeface="Marker Felt"/>
                <a:cs typeface="Marker Felt"/>
                <a:sym typeface="Marker Felt"/>
              </a:defRPr>
            </a:lvl3pPr>
            <a:lvl4pPr marL="2346739" indent="-441739" defTabSz="410765">
              <a:spcBef>
                <a:spcPts val="2900"/>
              </a:spcBef>
              <a:buSzPct val="47000"/>
              <a:buFontTx/>
              <a:buBlip>
                <a:blip r:embed="rId3"/>
              </a:buBlip>
              <a:defRPr>
                <a:solidFill>
                  <a:srgbClr val="858585"/>
                </a:solidFill>
                <a:latin typeface="Marker Felt"/>
                <a:ea typeface="Marker Felt"/>
                <a:cs typeface="Marker Felt"/>
                <a:sym typeface="Marker Felt"/>
              </a:defRPr>
            </a:lvl4pPr>
            <a:lvl5pPr marL="2981739" indent="-441739" defTabSz="410765">
              <a:spcBef>
                <a:spcPts val="2900"/>
              </a:spcBef>
              <a:buSzPct val="47000"/>
              <a:buFontTx/>
              <a:buBlip>
                <a:blip r:embed="rId3"/>
              </a:buBlip>
              <a:defRPr>
                <a:solidFill>
                  <a:srgbClr val="858585"/>
                </a:solidFill>
                <a:latin typeface="Marker Felt"/>
                <a:ea typeface="Marker Felt"/>
                <a:cs typeface="Marker Felt"/>
                <a:sym typeface="Marker Felt"/>
              </a:defRPr>
            </a:lvl5pPr>
          </a:lstStyle>
          <a:p>
            <a:r>
              <a:t>Body Level One</a:t>
            </a:r>
          </a:p>
          <a:p>
            <a:pPr lvl="1"/>
            <a:r>
              <a:t>Body Level Two</a:t>
            </a:r>
          </a:p>
          <a:p>
            <a:pPr lvl="2"/>
            <a:r>
              <a:t>Body Level Three</a:t>
            </a:r>
          </a:p>
          <a:p>
            <a:pPr lvl="3"/>
            <a:r>
              <a:t>Body Level Four</a:t>
            </a:r>
          </a:p>
          <a:p>
            <a:pPr lvl="4"/>
            <a:r>
              <a:t>Body Level Five</a:t>
            </a:r>
          </a:p>
        </p:txBody>
      </p:sp>
      <p:sp>
        <p:nvSpPr>
          <p:cNvPr id="236" name="Slide Number"/>
          <p:cNvSpPr txBox="1">
            <a:spLocks noGrp="1"/>
          </p:cNvSpPr>
          <p:nvPr>
            <p:ph type="sldNum" sz="quarter" idx="2"/>
          </p:nvPr>
        </p:nvSpPr>
        <p:spPr>
          <a:xfrm>
            <a:off x="4440921" y="6518671"/>
            <a:ext cx="257874" cy="236539"/>
          </a:xfrm>
          <a:prstGeom prst="rect">
            <a:avLst/>
          </a:prstGeom>
        </p:spPr>
        <p:txBody>
          <a:bodyPr lIns="35718" tIns="35718" rIns="35718" bIns="35718"/>
          <a:lstStyle>
            <a:lvl1pPr algn="ctr" defTabSz="410765">
              <a:defRPr sz="1200">
                <a:solidFill>
                  <a:srgbClr val="868686"/>
                </a:solidFill>
                <a:latin typeface="Marker Felt"/>
                <a:ea typeface="Marker Felt"/>
                <a:cs typeface="Marker Felt"/>
                <a:sym typeface="Marker Felt"/>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Title Text"/>
          <p:cNvSpPr txBox="1">
            <a:spLocks noGrp="1"/>
          </p:cNvSpPr>
          <p:nvPr>
            <p:ph type="title"/>
          </p:nvPr>
        </p:nvSpPr>
        <p:spPr>
          <a:xfrm>
            <a:off x="722312" y="4406900"/>
            <a:ext cx="7772401" cy="1362075"/>
          </a:xfrm>
          <a:prstGeom prst="rect">
            <a:avLst/>
          </a:prstGeom>
        </p:spPr>
        <p:txBody>
          <a:bodyPr anchor="t"/>
          <a:lstStyle>
            <a:lvl1pPr algn="r">
              <a:defRPr sz="4000" b="1" cap="all"/>
            </a:lvl1pPr>
          </a:lstStyle>
          <a:p>
            <a:r>
              <a:t>Title Text</a:t>
            </a:r>
          </a:p>
        </p:txBody>
      </p:sp>
      <p:sp>
        <p:nvSpPr>
          <p:cNvPr id="36"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3" name="Title Text"/>
          <p:cNvSpPr txBox="1">
            <a:spLocks noGrp="1"/>
          </p:cNvSpPr>
          <p:nvPr>
            <p:ph type="title"/>
          </p:nvPr>
        </p:nvSpPr>
        <p:spPr>
          <a:prstGeom prst="rect">
            <a:avLst/>
          </a:prstGeom>
        </p:spPr>
        <p:txBody>
          <a:bodyPr/>
          <a:lstStyle/>
          <a:p>
            <a:r>
              <a:t>Title Text</a:t>
            </a:r>
          </a:p>
        </p:txBody>
      </p:sp>
      <p:sp>
        <p:nvSpPr>
          <p:cNvPr id="54"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5"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8" name="Title Text"/>
          <p:cNvSpPr txBox="1">
            <a:spLocks noGrp="1"/>
          </p:cNvSpPr>
          <p:nvPr>
            <p:ph type="title"/>
          </p:nvPr>
        </p:nvSpPr>
        <p:spPr>
          <a:xfrm>
            <a:off x="457200" y="273050"/>
            <a:ext cx="3008314" cy="1162050"/>
          </a:xfrm>
          <a:prstGeom prst="rect">
            <a:avLst/>
          </a:prstGeom>
        </p:spPr>
        <p:txBody>
          <a:bodyPr anchor="b"/>
          <a:lstStyle>
            <a:lvl1pPr algn="r">
              <a:defRPr sz="2000" b="1"/>
            </a:lvl1pPr>
          </a:lstStyle>
          <a:p>
            <a:r>
              <a:t>Title Text</a:t>
            </a:r>
          </a:p>
        </p:txBody>
      </p:sp>
      <p:sp>
        <p:nvSpPr>
          <p:cNvPr id="79"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8" name="Title Text"/>
          <p:cNvSpPr txBox="1">
            <a:spLocks noGrp="1"/>
          </p:cNvSpPr>
          <p:nvPr>
            <p:ph type="title"/>
          </p:nvPr>
        </p:nvSpPr>
        <p:spPr>
          <a:xfrm>
            <a:off x="1792288" y="4800600"/>
            <a:ext cx="5486401" cy="566738"/>
          </a:xfrm>
          <a:prstGeom prst="rect">
            <a:avLst/>
          </a:prstGeom>
        </p:spPr>
        <p:txBody>
          <a:bodyPr anchor="b"/>
          <a:lstStyle>
            <a:lvl1pPr algn="r">
              <a:defRPr sz="2000" b="1"/>
            </a:lvl1pPr>
          </a:lstStyle>
          <a:p>
            <a:r>
              <a:t>Title Text</a:t>
            </a:r>
          </a:p>
        </p:txBody>
      </p:sp>
      <p:sp>
        <p:nvSpPr>
          <p:cNvPr id="89"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90"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Folded Corner 10"/>
          <p:cNvGrpSpPr/>
          <p:nvPr/>
        </p:nvGrpSpPr>
        <p:grpSpPr>
          <a:xfrm>
            <a:off x="-1" y="5951537"/>
            <a:ext cx="9144001" cy="914402"/>
            <a:chOff x="0" y="0"/>
            <a:chExt cx="9144000" cy="914400"/>
          </a:xfrm>
        </p:grpSpPr>
        <p:sp>
          <p:nvSpPr>
            <p:cNvPr id="2" name="Shape"/>
            <p:cNvSpPr/>
            <p:nvPr/>
          </p:nvSpPr>
          <p:spPr>
            <a:xfrm rot="10800000">
              <a:off x="0" y="0"/>
              <a:ext cx="9144001"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0"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 name="Triangle"/>
            <p:cNvSpPr/>
            <p:nvPr/>
          </p:nvSpPr>
          <p:spPr>
            <a:xfrm rot="10800000">
              <a:off x="0" y="0"/>
              <a:ext cx="457201" cy="457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Subtitle 2"/>
          <p:cNvSpPr txBox="1"/>
          <p:nvPr/>
        </p:nvSpPr>
        <p:spPr>
          <a:xfrm>
            <a:off x="3900487" y="6165303"/>
            <a:ext cx="2119313" cy="625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400"/>
              </a:spcBef>
              <a:defRPr sz="2000" b="1"/>
            </a:lvl1pPr>
          </a:lstStyle>
          <a:p>
            <a:r>
              <a:t>May 13, 2019</a:t>
            </a:r>
          </a:p>
        </p:txBody>
      </p:sp>
      <p:sp>
        <p:nvSpPr>
          <p:cNvPr id="6" name="Slide Number"/>
          <p:cNvSpPr txBox="1">
            <a:spLocks noGrp="1"/>
          </p:cNvSpPr>
          <p:nvPr>
            <p:ph type="sldNum" sz="quarter" idx="2"/>
          </p:nvPr>
        </p:nvSpPr>
        <p:spPr>
          <a:xfrm>
            <a:off x="8731612" y="6318250"/>
            <a:ext cx="358413" cy="350662"/>
          </a:xfrm>
          <a:prstGeom prst="rect">
            <a:avLst/>
          </a:prstGeom>
          <a:ln w="12700">
            <a:miter lim="400000"/>
          </a:ln>
        </p:spPr>
        <p:txBody>
          <a:bodyPr wrap="none" lIns="45719" rIns="45719">
            <a:spAutoFit/>
          </a:bodyPr>
          <a:lstStyle/>
          <a:p>
            <a:fld id="{86CB4B4D-7CA3-9044-876B-883B54F8677D}" type="slidenum">
              <a:t>‹#›</a:t>
            </a:fld>
            <a:endParaRPr/>
          </a:p>
        </p:txBody>
      </p:sp>
      <p:pic>
        <p:nvPicPr>
          <p:cNvPr id="7" name="Picture 11" descr="Picture 11"/>
          <p:cNvPicPr>
            <a:picLocks noChangeAspect="1"/>
          </p:cNvPicPr>
          <p:nvPr/>
        </p:nvPicPr>
        <p:blipFill>
          <a:blip r:embed="rId23"/>
          <a:stretch>
            <a:fillRect/>
          </a:stretch>
        </p:blipFill>
        <p:spPr>
          <a:xfrm>
            <a:off x="840917" y="6166725"/>
            <a:ext cx="2776035" cy="430627"/>
          </a:xfrm>
          <a:prstGeom prst="rect">
            <a:avLst/>
          </a:prstGeom>
          <a:ln w="12700">
            <a:miter lim="400000"/>
          </a:ln>
        </p:spPr>
      </p:pic>
      <p:sp>
        <p:nvSpPr>
          <p:cNvPr id="8"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mailto:greenblat@mac.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7.tif"/><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tif"/><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lide Number Placeholder 6"/>
          <p:cNvSpPr txBox="1">
            <a:spLocks noGrp="1"/>
          </p:cNvSpPr>
          <p:nvPr>
            <p:ph type="sldNum" sz="quarter" idx="2"/>
          </p:nvPr>
        </p:nvSpPr>
        <p:spPr>
          <a:xfrm>
            <a:off x="8858748" y="6318250"/>
            <a:ext cx="231277"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grpSp>
        <p:nvGrpSpPr>
          <p:cNvPr id="248" name="Folded Corner 3"/>
          <p:cNvGrpSpPr/>
          <p:nvPr/>
        </p:nvGrpSpPr>
        <p:grpSpPr>
          <a:xfrm>
            <a:off x="-14289" y="5943599"/>
            <a:ext cx="9144002" cy="914402"/>
            <a:chOff x="0" y="0"/>
            <a:chExt cx="9144000" cy="914400"/>
          </a:xfrm>
        </p:grpSpPr>
        <p:sp>
          <p:nvSpPr>
            <p:cNvPr id="246" name="Shape"/>
            <p:cNvSpPr/>
            <p:nvPr/>
          </p:nvSpPr>
          <p:spPr>
            <a:xfrm rot="10800000">
              <a:off x="0" y="0"/>
              <a:ext cx="9144002"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0800"/>
                  </a:lnTo>
                  <a:lnTo>
                    <a:pt x="20520" y="21600"/>
                  </a:lnTo>
                  <a:lnTo>
                    <a:pt x="0" y="21600"/>
                  </a:lnTo>
                  <a:close/>
                </a:path>
              </a:pathLst>
            </a:custGeom>
            <a:solidFill>
              <a:srgbClr val="FF66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7" name="Triangle"/>
            <p:cNvSpPr/>
            <p:nvPr/>
          </p:nvSpPr>
          <p:spPr>
            <a:xfrm rot="10800000">
              <a:off x="0" y="0"/>
              <a:ext cx="457201" cy="457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49" name="Subtitle 2"/>
          <p:cNvSpPr txBox="1">
            <a:spLocks noGrp="1"/>
          </p:cNvSpPr>
          <p:nvPr>
            <p:ph type="subTitle" sz="quarter" idx="1"/>
          </p:nvPr>
        </p:nvSpPr>
        <p:spPr>
          <a:xfrm>
            <a:off x="3748087" y="6165850"/>
            <a:ext cx="2119313" cy="625475"/>
          </a:xfrm>
          <a:prstGeom prst="rect">
            <a:avLst/>
          </a:prstGeom>
        </p:spPr>
        <p:txBody>
          <a:bodyPr/>
          <a:lstStyle>
            <a:lvl1pPr>
              <a:spcBef>
                <a:spcPts val="400"/>
              </a:spcBef>
              <a:defRPr sz="2000" b="1">
                <a:solidFill>
                  <a:srgbClr val="000000"/>
                </a:solidFill>
              </a:defRPr>
            </a:lvl1pPr>
          </a:lstStyle>
          <a:p>
            <a:r>
              <a:t>May 13, 2019</a:t>
            </a:r>
          </a:p>
        </p:txBody>
      </p:sp>
      <p:pic>
        <p:nvPicPr>
          <p:cNvPr id="250" name="Picture 1" descr="Picture 1"/>
          <p:cNvPicPr>
            <a:picLocks noChangeAspect="1"/>
          </p:cNvPicPr>
          <p:nvPr/>
        </p:nvPicPr>
        <p:blipFill>
          <a:blip r:embed="rId3"/>
          <a:stretch>
            <a:fillRect/>
          </a:stretch>
        </p:blipFill>
        <p:spPr>
          <a:xfrm>
            <a:off x="840917" y="6166725"/>
            <a:ext cx="2776035" cy="430627"/>
          </a:xfrm>
          <a:prstGeom prst="rect">
            <a:avLst/>
          </a:prstGeom>
          <a:ln w="12700">
            <a:miter lim="400000"/>
          </a:ln>
        </p:spPr>
      </p:pic>
      <p:sp>
        <p:nvSpPr>
          <p:cNvPr id="251" name="Never again transaction goes into the NOC, just not to be seen again."/>
          <p:cNvSpPr txBox="1"/>
          <p:nvPr/>
        </p:nvSpPr>
        <p:spPr>
          <a:xfrm>
            <a:off x="1390091" y="4105276"/>
            <a:ext cx="7176643"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Never again transaction goes into the NOC, just not to be seen again.</a:t>
            </a:r>
          </a:p>
        </p:txBody>
      </p:sp>
      <p:sp>
        <p:nvSpPr>
          <p:cNvPr id="252" name="Ilia greenblat@mac.com…"/>
          <p:cNvSpPr txBox="1"/>
          <p:nvPr/>
        </p:nvSpPr>
        <p:spPr>
          <a:xfrm>
            <a:off x="211400" y="5258654"/>
            <a:ext cx="2563200"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a:latin typeface="Arial"/>
                <a:cs typeface="Arial"/>
              </a:rPr>
              <a:t>Ilia </a:t>
            </a:r>
            <a:r>
              <a:rPr u="sng">
                <a:latin typeface="Arial"/>
                <a:cs typeface="Arial"/>
                <a:hlinkClick r:id="rId4"/>
              </a:rPr>
              <a:t>greenblat@mac.com</a:t>
            </a:r>
          </a:p>
          <a:p>
            <a:pPr algn="l" defTabSz="410765">
              <a:defRPr>
                <a:solidFill>
                  <a:srgbClr val="858585"/>
                </a:solidFill>
                <a:latin typeface="Marker Felt"/>
                <a:ea typeface="Marker Felt"/>
                <a:cs typeface="Marker Felt"/>
                <a:sym typeface="Marker Felt"/>
              </a:defRPr>
            </a:pPr>
            <a:r>
              <a:rPr>
                <a:latin typeface="Arial"/>
                <a:cs typeface="Arial"/>
              </a:rPr>
              <a:t>+972-54-4927322</a:t>
            </a:r>
          </a:p>
        </p:txBody>
      </p:sp>
      <p:pic>
        <p:nvPicPr>
          <p:cNvPr id="253" name="frog.jpeg" descr="frog.jpeg"/>
          <p:cNvPicPr>
            <a:picLocks noChangeAspect="1"/>
          </p:cNvPicPr>
          <p:nvPr/>
        </p:nvPicPr>
        <p:blipFill>
          <a:blip r:embed="rId5"/>
          <a:srcRect l="1941" r="1874" b="2685"/>
          <a:stretch>
            <a:fillRect/>
          </a:stretch>
        </p:blipFill>
        <p:spPr>
          <a:xfrm>
            <a:off x="2537573" y="4930711"/>
            <a:ext cx="1219635" cy="1077548"/>
          </a:xfrm>
          <a:custGeom>
            <a:avLst/>
            <a:gdLst/>
            <a:ahLst/>
            <a:cxnLst>
              <a:cxn ang="0">
                <a:pos x="wd2" y="hd2"/>
              </a:cxn>
              <a:cxn ang="5400000">
                <a:pos x="wd2" y="hd2"/>
              </a:cxn>
              <a:cxn ang="10800000">
                <a:pos x="wd2" y="hd2"/>
              </a:cxn>
              <a:cxn ang="16200000">
                <a:pos x="wd2" y="hd2"/>
              </a:cxn>
            </a:cxnLst>
            <a:rect l="0" t="0" r="r" b="b"/>
            <a:pathLst>
              <a:path w="21435" h="21504" extrusionOk="0">
                <a:moveTo>
                  <a:pt x="10915" y="0"/>
                </a:moveTo>
                <a:cubicBezTo>
                  <a:pt x="8989" y="0"/>
                  <a:pt x="8731" y="33"/>
                  <a:pt x="8467" y="364"/>
                </a:cubicBezTo>
                <a:cubicBezTo>
                  <a:pt x="8305" y="568"/>
                  <a:pt x="8089" y="727"/>
                  <a:pt x="7986" y="705"/>
                </a:cubicBezTo>
                <a:cubicBezTo>
                  <a:pt x="7882" y="683"/>
                  <a:pt x="7810" y="752"/>
                  <a:pt x="7825" y="855"/>
                </a:cubicBezTo>
                <a:cubicBezTo>
                  <a:pt x="7863" y="1117"/>
                  <a:pt x="7921" y="2686"/>
                  <a:pt x="7902" y="2978"/>
                </a:cubicBezTo>
                <a:cubicBezTo>
                  <a:pt x="7893" y="3110"/>
                  <a:pt x="7603" y="3356"/>
                  <a:pt x="7260" y="3532"/>
                </a:cubicBezTo>
                <a:cubicBezTo>
                  <a:pt x="5777" y="4296"/>
                  <a:pt x="4080" y="6448"/>
                  <a:pt x="3814" y="7889"/>
                </a:cubicBezTo>
                <a:cubicBezTo>
                  <a:pt x="3675" y="8647"/>
                  <a:pt x="3453" y="8812"/>
                  <a:pt x="3089" y="8443"/>
                </a:cubicBezTo>
                <a:cubicBezTo>
                  <a:pt x="2822" y="8173"/>
                  <a:pt x="820" y="7176"/>
                  <a:pt x="543" y="7176"/>
                </a:cubicBezTo>
                <a:cubicBezTo>
                  <a:pt x="312" y="7176"/>
                  <a:pt x="23" y="8743"/>
                  <a:pt x="20" y="10019"/>
                </a:cubicBezTo>
                <a:cubicBezTo>
                  <a:pt x="15" y="11867"/>
                  <a:pt x="432" y="13061"/>
                  <a:pt x="1506" y="14280"/>
                </a:cubicBezTo>
                <a:cubicBezTo>
                  <a:pt x="2362" y="15253"/>
                  <a:pt x="2504" y="15674"/>
                  <a:pt x="1973" y="15674"/>
                </a:cubicBezTo>
                <a:cubicBezTo>
                  <a:pt x="1410" y="15674"/>
                  <a:pt x="374" y="16319"/>
                  <a:pt x="152" y="16807"/>
                </a:cubicBezTo>
                <a:cubicBezTo>
                  <a:pt x="-144" y="17458"/>
                  <a:pt x="-52" y="17567"/>
                  <a:pt x="829" y="17567"/>
                </a:cubicBezTo>
                <a:cubicBezTo>
                  <a:pt x="1772" y="17567"/>
                  <a:pt x="2029" y="17693"/>
                  <a:pt x="2322" y="18336"/>
                </a:cubicBezTo>
                <a:cubicBezTo>
                  <a:pt x="2654" y="19065"/>
                  <a:pt x="3202" y="19203"/>
                  <a:pt x="3905" y="18716"/>
                </a:cubicBezTo>
                <a:cubicBezTo>
                  <a:pt x="4777" y="18112"/>
                  <a:pt x="5136" y="18201"/>
                  <a:pt x="5558" y="19128"/>
                </a:cubicBezTo>
                <a:cubicBezTo>
                  <a:pt x="6062" y="20234"/>
                  <a:pt x="6403" y="20629"/>
                  <a:pt x="6765" y="20522"/>
                </a:cubicBezTo>
                <a:cubicBezTo>
                  <a:pt x="6975" y="20459"/>
                  <a:pt x="7118" y="20570"/>
                  <a:pt x="7218" y="20870"/>
                </a:cubicBezTo>
                <a:cubicBezTo>
                  <a:pt x="7299" y="21111"/>
                  <a:pt x="7461" y="21346"/>
                  <a:pt x="7581" y="21401"/>
                </a:cubicBezTo>
                <a:cubicBezTo>
                  <a:pt x="8020" y="21600"/>
                  <a:pt x="8204" y="21518"/>
                  <a:pt x="8550" y="20965"/>
                </a:cubicBezTo>
                <a:cubicBezTo>
                  <a:pt x="8893" y="20419"/>
                  <a:pt x="8909" y="20413"/>
                  <a:pt x="9311" y="20712"/>
                </a:cubicBezTo>
                <a:cubicBezTo>
                  <a:pt x="9703" y="21004"/>
                  <a:pt x="9756" y="21000"/>
                  <a:pt x="10231" y="20601"/>
                </a:cubicBezTo>
                <a:cubicBezTo>
                  <a:pt x="10693" y="20213"/>
                  <a:pt x="10759" y="20199"/>
                  <a:pt x="11027" y="20474"/>
                </a:cubicBezTo>
                <a:cubicBezTo>
                  <a:pt x="11401" y="20859"/>
                  <a:pt x="12018" y="20861"/>
                  <a:pt x="12394" y="20474"/>
                </a:cubicBezTo>
                <a:cubicBezTo>
                  <a:pt x="12669" y="20191"/>
                  <a:pt x="12706" y="20214"/>
                  <a:pt x="12945" y="20862"/>
                </a:cubicBezTo>
                <a:cubicBezTo>
                  <a:pt x="13143" y="21402"/>
                  <a:pt x="13278" y="21543"/>
                  <a:pt x="13559" y="21496"/>
                </a:cubicBezTo>
                <a:cubicBezTo>
                  <a:pt x="13915" y="21436"/>
                  <a:pt x="14088" y="21198"/>
                  <a:pt x="14277" y="20514"/>
                </a:cubicBezTo>
                <a:cubicBezTo>
                  <a:pt x="14352" y="20241"/>
                  <a:pt x="14423" y="20214"/>
                  <a:pt x="14598" y="20379"/>
                </a:cubicBezTo>
                <a:cubicBezTo>
                  <a:pt x="14949" y="20710"/>
                  <a:pt x="15272" y="20458"/>
                  <a:pt x="15728" y="19500"/>
                </a:cubicBezTo>
                <a:cubicBezTo>
                  <a:pt x="16327" y="18241"/>
                  <a:pt x="16552" y="18135"/>
                  <a:pt x="17437" y="18668"/>
                </a:cubicBezTo>
                <a:cubicBezTo>
                  <a:pt x="18315" y="19198"/>
                  <a:pt x="18672" y="19109"/>
                  <a:pt x="19271" y="18217"/>
                </a:cubicBezTo>
                <a:cubicBezTo>
                  <a:pt x="19664" y="17632"/>
                  <a:pt x="19794" y="17567"/>
                  <a:pt x="20506" y="17567"/>
                </a:cubicBezTo>
                <a:cubicBezTo>
                  <a:pt x="20943" y="17567"/>
                  <a:pt x="21341" y="17514"/>
                  <a:pt x="21399" y="17449"/>
                </a:cubicBezTo>
                <a:cubicBezTo>
                  <a:pt x="21456" y="17383"/>
                  <a:pt x="21396" y="17093"/>
                  <a:pt x="21266" y="16807"/>
                </a:cubicBezTo>
                <a:cubicBezTo>
                  <a:pt x="21044" y="16319"/>
                  <a:pt x="20015" y="15674"/>
                  <a:pt x="19453" y="15674"/>
                </a:cubicBezTo>
                <a:cubicBezTo>
                  <a:pt x="18929" y="15674"/>
                  <a:pt x="19050" y="15250"/>
                  <a:pt x="19815" y="14399"/>
                </a:cubicBezTo>
                <a:cubicBezTo>
                  <a:pt x="20732" y="13380"/>
                  <a:pt x="21120" y="12555"/>
                  <a:pt x="21364" y="11112"/>
                </a:cubicBezTo>
                <a:cubicBezTo>
                  <a:pt x="21423" y="10760"/>
                  <a:pt x="21442" y="10335"/>
                  <a:pt x="21434" y="9900"/>
                </a:cubicBezTo>
                <a:cubicBezTo>
                  <a:pt x="21409" y="8597"/>
                  <a:pt x="21119" y="7176"/>
                  <a:pt x="20785" y="7176"/>
                </a:cubicBezTo>
                <a:cubicBezTo>
                  <a:pt x="20661" y="7176"/>
                  <a:pt x="19982" y="7507"/>
                  <a:pt x="19285" y="7904"/>
                </a:cubicBezTo>
                <a:cubicBezTo>
                  <a:pt x="17917" y="8685"/>
                  <a:pt x="17818" y="8666"/>
                  <a:pt x="17618" y="7604"/>
                </a:cubicBezTo>
                <a:cubicBezTo>
                  <a:pt x="17443" y="6673"/>
                  <a:pt x="16174" y="4884"/>
                  <a:pt x="15044" y="3984"/>
                </a:cubicBezTo>
                <a:cubicBezTo>
                  <a:pt x="14491" y="3543"/>
                  <a:pt x="14033" y="3141"/>
                  <a:pt x="14033" y="3089"/>
                </a:cubicBezTo>
                <a:cubicBezTo>
                  <a:pt x="14033" y="3037"/>
                  <a:pt x="14119" y="2822"/>
                  <a:pt x="14221" y="2606"/>
                </a:cubicBezTo>
                <a:cubicBezTo>
                  <a:pt x="14493" y="2029"/>
                  <a:pt x="14143" y="867"/>
                  <a:pt x="13552" y="388"/>
                </a:cubicBezTo>
                <a:cubicBezTo>
                  <a:pt x="13128" y="46"/>
                  <a:pt x="12818" y="0"/>
                  <a:pt x="10915" y="0"/>
                </a:cubicBezTo>
                <a:close/>
                <a:moveTo>
                  <a:pt x="9464" y="15777"/>
                </a:moveTo>
                <a:lnTo>
                  <a:pt x="10629" y="15841"/>
                </a:lnTo>
                <a:cubicBezTo>
                  <a:pt x="11269" y="15875"/>
                  <a:pt x="11851" y="15944"/>
                  <a:pt x="11919" y="15991"/>
                </a:cubicBezTo>
                <a:cubicBezTo>
                  <a:pt x="12107" y="16121"/>
                  <a:pt x="12071" y="17721"/>
                  <a:pt x="11871" y="18145"/>
                </a:cubicBezTo>
                <a:cubicBezTo>
                  <a:pt x="11775" y="18349"/>
                  <a:pt x="11631" y="18475"/>
                  <a:pt x="11557" y="18423"/>
                </a:cubicBezTo>
                <a:cubicBezTo>
                  <a:pt x="11482" y="18370"/>
                  <a:pt x="11288" y="18495"/>
                  <a:pt x="11124" y="18700"/>
                </a:cubicBezTo>
                <a:cubicBezTo>
                  <a:pt x="10768" y="19147"/>
                  <a:pt x="10648" y="19165"/>
                  <a:pt x="10378" y="18795"/>
                </a:cubicBezTo>
                <a:cubicBezTo>
                  <a:pt x="10265" y="18640"/>
                  <a:pt x="10113" y="18559"/>
                  <a:pt x="10036" y="18613"/>
                </a:cubicBezTo>
                <a:cubicBezTo>
                  <a:pt x="9790" y="18785"/>
                  <a:pt x="9552" y="18010"/>
                  <a:pt x="9506" y="16878"/>
                </a:cubicBezTo>
                <a:lnTo>
                  <a:pt x="9464" y="15777"/>
                </a:lnTo>
                <a:close/>
              </a:path>
            </a:pathLst>
          </a:custGeom>
          <a:ln w="12700">
            <a:miter lim="400000"/>
          </a:ln>
        </p:spPr>
      </p:pic>
      <p:sp>
        <p:nvSpPr>
          <p:cNvPr id="254" name="work in progress"/>
          <p:cNvSpPr txBox="1"/>
          <p:nvPr/>
        </p:nvSpPr>
        <p:spPr>
          <a:xfrm rot="18793720">
            <a:off x="502244" y="2244965"/>
            <a:ext cx="176490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CF303A"/>
                </a:solidFill>
                <a:latin typeface="Marker Felt"/>
                <a:ea typeface="Marker Felt"/>
                <a:cs typeface="Marker Felt"/>
                <a:sym typeface="Marker Felt"/>
              </a:defRPr>
            </a:lvl1pPr>
          </a:lstStyle>
          <a:p>
            <a:r>
              <a:rPr>
                <a:latin typeface="Arial"/>
                <a:cs typeface="Arial"/>
              </a:rPr>
              <a:t>work in progress</a:t>
            </a:r>
          </a:p>
        </p:txBody>
      </p:sp>
      <p:sp>
        <p:nvSpPr>
          <p:cNvPr id="255" name="Chip wide net"/>
          <p:cNvSpPr txBox="1"/>
          <p:nvPr/>
        </p:nvSpPr>
        <p:spPr>
          <a:xfrm>
            <a:off x="2309794" y="1830692"/>
            <a:ext cx="5735440" cy="1177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b">
            <a:normAutofit/>
          </a:bodyPr>
          <a:lstStyle>
            <a:lvl1pPr algn="ctr" defTabSz="410765">
              <a:defRPr sz="6600">
                <a:solidFill>
                  <a:srgbClr val="45A7DE"/>
                </a:solidFill>
                <a:latin typeface="Marker Felt"/>
                <a:ea typeface="Marker Felt"/>
                <a:cs typeface="Marker Felt"/>
                <a:sym typeface="Marker Felt"/>
              </a:defRPr>
            </a:lvl1pPr>
          </a:lstStyle>
          <a:p>
            <a:r>
              <a:rPr dirty="0">
                <a:latin typeface="Arial"/>
              </a:rPr>
              <a:t>Chip wide net</a:t>
            </a:r>
          </a:p>
        </p:txBody>
      </p:sp>
      <p:sp>
        <p:nvSpPr>
          <p:cNvPr id="256" name="for the rest of us"/>
          <p:cNvSpPr txBox="1"/>
          <p:nvPr/>
        </p:nvSpPr>
        <p:spPr>
          <a:xfrm>
            <a:off x="892968" y="3250009"/>
            <a:ext cx="7358064" cy="625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ormAutofit/>
          </a:bodyPr>
          <a:lstStyle>
            <a:lvl1pPr algn="ctr" defTabSz="410765">
              <a:defRPr sz="2800">
                <a:solidFill>
                  <a:srgbClr val="858585"/>
                </a:solidFill>
                <a:latin typeface="Marker Felt"/>
                <a:ea typeface="Marker Felt"/>
                <a:cs typeface="Marker Felt"/>
                <a:sym typeface="Marker Felt"/>
              </a:defRPr>
            </a:lvl1pPr>
          </a:lstStyle>
          <a:p>
            <a:r>
              <a:rPr>
                <a:latin typeface="Arial"/>
                <a:cs typeface="Arial"/>
              </a:rPr>
              <a:t>for the rest of us</a:t>
            </a:r>
          </a:p>
        </p:txBody>
      </p:sp>
      <p:sp>
        <p:nvSpPr>
          <p:cNvPr id="257" name="Hard Hat"/>
          <p:cNvSpPr/>
          <p:nvPr/>
        </p:nvSpPr>
        <p:spPr>
          <a:xfrm>
            <a:off x="1442612" y="2398626"/>
            <a:ext cx="1143196" cy="1375398"/>
          </a:xfrm>
          <a:custGeom>
            <a:avLst/>
            <a:gdLst/>
            <a:ahLst/>
            <a:cxnLst>
              <a:cxn ang="0">
                <a:pos x="wd2" y="hd2"/>
              </a:cxn>
              <a:cxn ang="5400000">
                <a:pos x="wd2" y="hd2"/>
              </a:cxn>
              <a:cxn ang="10800000">
                <a:pos x="wd2" y="hd2"/>
              </a:cxn>
              <a:cxn ang="16200000">
                <a:pos x="wd2" y="hd2"/>
              </a:cxn>
            </a:cxnLst>
            <a:rect l="0" t="0" r="r" b="b"/>
            <a:pathLst>
              <a:path w="21030" h="21518" extrusionOk="0">
                <a:moveTo>
                  <a:pt x="9244" y="4"/>
                </a:moveTo>
                <a:cubicBezTo>
                  <a:pt x="5439" y="89"/>
                  <a:pt x="689" y="3406"/>
                  <a:pt x="842" y="8320"/>
                </a:cubicBezTo>
                <a:cubicBezTo>
                  <a:pt x="61" y="9004"/>
                  <a:pt x="-415" y="9826"/>
                  <a:pt x="501" y="9829"/>
                </a:cubicBezTo>
                <a:cubicBezTo>
                  <a:pt x="1190" y="9832"/>
                  <a:pt x="19460" y="9829"/>
                  <a:pt x="20659" y="9829"/>
                </a:cubicBezTo>
                <a:cubicBezTo>
                  <a:pt x="21078" y="9829"/>
                  <a:pt x="21185" y="9479"/>
                  <a:pt x="20752" y="9159"/>
                </a:cubicBezTo>
                <a:cubicBezTo>
                  <a:pt x="20319" y="8839"/>
                  <a:pt x="18764" y="7947"/>
                  <a:pt x="18118" y="7601"/>
                </a:cubicBezTo>
                <a:cubicBezTo>
                  <a:pt x="18064" y="5863"/>
                  <a:pt x="16627" y="3075"/>
                  <a:pt x="16219" y="2702"/>
                </a:cubicBezTo>
                <a:cubicBezTo>
                  <a:pt x="15788" y="2442"/>
                  <a:pt x="15205" y="2330"/>
                  <a:pt x="15205" y="2330"/>
                </a:cubicBezTo>
                <a:lnTo>
                  <a:pt x="14948" y="1292"/>
                </a:lnTo>
                <a:cubicBezTo>
                  <a:pt x="14948" y="1292"/>
                  <a:pt x="13050" y="-82"/>
                  <a:pt x="9244" y="4"/>
                </a:cubicBezTo>
                <a:close/>
                <a:moveTo>
                  <a:pt x="1996" y="10240"/>
                </a:moveTo>
                <a:cubicBezTo>
                  <a:pt x="2002" y="10434"/>
                  <a:pt x="2014" y="10625"/>
                  <a:pt x="2034" y="10813"/>
                </a:cubicBezTo>
                <a:cubicBezTo>
                  <a:pt x="2471" y="10713"/>
                  <a:pt x="2959" y="10599"/>
                  <a:pt x="3311" y="10513"/>
                </a:cubicBezTo>
                <a:cubicBezTo>
                  <a:pt x="3518" y="10463"/>
                  <a:pt x="3634" y="10387"/>
                  <a:pt x="3632" y="10301"/>
                </a:cubicBezTo>
                <a:lnTo>
                  <a:pt x="3608" y="10240"/>
                </a:lnTo>
                <a:lnTo>
                  <a:pt x="1996" y="10240"/>
                </a:lnTo>
                <a:close/>
                <a:moveTo>
                  <a:pt x="4139" y="10240"/>
                </a:moveTo>
                <a:cubicBezTo>
                  <a:pt x="4153" y="10345"/>
                  <a:pt x="4162" y="10759"/>
                  <a:pt x="3452" y="10931"/>
                </a:cubicBezTo>
                <a:cubicBezTo>
                  <a:pt x="2635" y="11129"/>
                  <a:pt x="1123" y="11468"/>
                  <a:pt x="1123" y="11468"/>
                </a:cubicBezTo>
                <a:lnTo>
                  <a:pt x="1757" y="13228"/>
                </a:lnTo>
                <a:lnTo>
                  <a:pt x="13165" y="10240"/>
                </a:lnTo>
                <a:lnTo>
                  <a:pt x="4139" y="10240"/>
                </a:lnTo>
                <a:close/>
                <a:moveTo>
                  <a:pt x="14900" y="10240"/>
                </a:moveTo>
                <a:lnTo>
                  <a:pt x="14266" y="10407"/>
                </a:lnTo>
                <a:lnTo>
                  <a:pt x="2737" y="13425"/>
                </a:lnTo>
                <a:cubicBezTo>
                  <a:pt x="3404" y="15068"/>
                  <a:pt x="4316" y="16511"/>
                  <a:pt x="4563" y="17863"/>
                </a:cubicBezTo>
                <a:cubicBezTo>
                  <a:pt x="4966" y="20067"/>
                  <a:pt x="3119" y="21518"/>
                  <a:pt x="3119" y="21518"/>
                </a:cubicBezTo>
                <a:lnTo>
                  <a:pt x="12443" y="21518"/>
                </a:lnTo>
                <a:cubicBezTo>
                  <a:pt x="13033" y="18812"/>
                  <a:pt x="14155" y="19308"/>
                  <a:pt x="15134" y="19283"/>
                </a:cubicBezTo>
                <a:cubicBezTo>
                  <a:pt x="16113" y="19259"/>
                  <a:pt x="17322" y="19014"/>
                  <a:pt x="17120" y="17900"/>
                </a:cubicBezTo>
                <a:cubicBezTo>
                  <a:pt x="16985" y="17155"/>
                  <a:pt x="17153" y="16918"/>
                  <a:pt x="17484" y="16523"/>
                </a:cubicBezTo>
                <a:cubicBezTo>
                  <a:pt x="17816" y="16128"/>
                  <a:pt x="17156" y="15773"/>
                  <a:pt x="17156" y="15773"/>
                </a:cubicBezTo>
                <a:lnTo>
                  <a:pt x="17538" y="15588"/>
                </a:lnTo>
                <a:cubicBezTo>
                  <a:pt x="17720" y="15500"/>
                  <a:pt x="17812" y="15322"/>
                  <a:pt x="17766" y="15148"/>
                </a:cubicBezTo>
                <a:cubicBezTo>
                  <a:pt x="17747" y="15079"/>
                  <a:pt x="17727" y="14994"/>
                  <a:pt x="17702" y="14892"/>
                </a:cubicBezTo>
                <a:cubicBezTo>
                  <a:pt x="17620" y="14550"/>
                  <a:pt x="17798" y="14255"/>
                  <a:pt x="18132" y="14149"/>
                </a:cubicBezTo>
                <a:cubicBezTo>
                  <a:pt x="18431" y="14055"/>
                  <a:pt x="18645" y="13927"/>
                  <a:pt x="18795" y="13804"/>
                </a:cubicBezTo>
                <a:cubicBezTo>
                  <a:pt x="18999" y="13637"/>
                  <a:pt x="18997" y="13350"/>
                  <a:pt x="18845" y="13147"/>
                </a:cubicBezTo>
                <a:cubicBezTo>
                  <a:pt x="18291" y="12406"/>
                  <a:pt x="17726" y="11593"/>
                  <a:pt x="17336" y="11069"/>
                </a:cubicBezTo>
                <a:cubicBezTo>
                  <a:pt x="17098" y="10750"/>
                  <a:pt x="17117" y="10492"/>
                  <a:pt x="17201" y="10240"/>
                </a:cubicBezTo>
                <a:lnTo>
                  <a:pt x="14900" y="10240"/>
                </a:lnTo>
                <a:close/>
                <a:moveTo>
                  <a:pt x="5775" y="11030"/>
                </a:moveTo>
                <a:cubicBezTo>
                  <a:pt x="5870" y="11039"/>
                  <a:pt x="5955" y="11094"/>
                  <a:pt x="5985" y="11177"/>
                </a:cubicBezTo>
                <a:cubicBezTo>
                  <a:pt x="6024" y="11287"/>
                  <a:pt x="5950" y="11404"/>
                  <a:pt x="5820" y="11438"/>
                </a:cubicBezTo>
                <a:cubicBezTo>
                  <a:pt x="5691" y="11472"/>
                  <a:pt x="5553" y="11409"/>
                  <a:pt x="5514" y="11298"/>
                </a:cubicBezTo>
                <a:cubicBezTo>
                  <a:pt x="5474" y="11188"/>
                  <a:pt x="5548" y="11071"/>
                  <a:pt x="5678" y="11037"/>
                </a:cubicBezTo>
                <a:cubicBezTo>
                  <a:pt x="5710" y="11029"/>
                  <a:pt x="5743" y="11027"/>
                  <a:pt x="5775" y="11030"/>
                </a:cubicBezTo>
                <a:close/>
                <a:moveTo>
                  <a:pt x="4911" y="11253"/>
                </a:moveTo>
                <a:cubicBezTo>
                  <a:pt x="5007" y="11261"/>
                  <a:pt x="5092" y="11318"/>
                  <a:pt x="5121" y="11401"/>
                </a:cubicBezTo>
                <a:cubicBezTo>
                  <a:pt x="5161" y="11511"/>
                  <a:pt x="5089" y="11627"/>
                  <a:pt x="4959" y="11660"/>
                </a:cubicBezTo>
                <a:cubicBezTo>
                  <a:pt x="4829" y="11694"/>
                  <a:pt x="4692" y="11633"/>
                  <a:pt x="4652" y="11522"/>
                </a:cubicBezTo>
                <a:cubicBezTo>
                  <a:pt x="4613" y="11412"/>
                  <a:pt x="4685" y="11295"/>
                  <a:pt x="4814" y="11261"/>
                </a:cubicBezTo>
                <a:cubicBezTo>
                  <a:pt x="4847" y="11253"/>
                  <a:pt x="4880" y="11250"/>
                  <a:pt x="4911" y="11253"/>
                </a:cubicBezTo>
                <a:close/>
                <a:moveTo>
                  <a:pt x="4050" y="11477"/>
                </a:moveTo>
                <a:cubicBezTo>
                  <a:pt x="4145" y="11485"/>
                  <a:pt x="4230" y="11540"/>
                  <a:pt x="4260" y="11623"/>
                </a:cubicBezTo>
                <a:cubicBezTo>
                  <a:pt x="4300" y="11734"/>
                  <a:pt x="4225" y="11851"/>
                  <a:pt x="4096" y="11884"/>
                </a:cubicBezTo>
                <a:cubicBezTo>
                  <a:pt x="3966" y="11918"/>
                  <a:pt x="3828" y="11857"/>
                  <a:pt x="3789" y="11746"/>
                </a:cubicBezTo>
                <a:cubicBezTo>
                  <a:pt x="3749" y="11636"/>
                  <a:pt x="3823" y="11519"/>
                  <a:pt x="3953" y="11485"/>
                </a:cubicBezTo>
                <a:cubicBezTo>
                  <a:pt x="3985" y="11477"/>
                  <a:pt x="4018" y="11474"/>
                  <a:pt x="4050" y="11477"/>
                </a:cubicBezTo>
                <a:close/>
                <a:moveTo>
                  <a:pt x="3189" y="11701"/>
                </a:moveTo>
                <a:cubicBezTo>
                  <a:pt x="3284" y="11709"/>
                  <a:pt x="3367" y="11764"/>
                  <a:pt x="3397" y="11847"/>
                </a:cubicBezTo>
                <a:cubicBezTo>
                  <a:pt x="3436" y="11958"/>
                  <a:pt x="3364" y="12075"/>
                  <a:pt x="3234" y="12108"/>
                </a:cubicBezTo>
                <a:cubicBezTo>
                  <a:pt x="3104" y="12142"/>
                  <a:pt x="2967" y="12079"/>
                  <a:pt x="2927" y="11968"/>
                </a:cubicBezTo>
                <a:cubicBezTo>
                  <a:pt x="2888" y="11858"/>
                  <a:pt x="2962" y="11741"/>
                  <a:pt x="3092" y="11707"/>
                </a:cubicBezTo>
                <a:cubicBezTo>
                  <a:pt x="3124" y="11699"/>
                  <a:pt x="3157" y="11698"/>
                  <a:pt x="3189" y="11701"/>
                </a:cubicBezTo>
                <a:close/>
                <a:moveTo>
                  <a:pt x="2325" y="11923"/>
                </a:moveTo>
                <a:cubicBezTo>
                  <a:pt x="2420" y="11931"/>
                  <a:pt x="2505" y="11987"/>
                  <a:pt x="2535" y="12069"/>
                </a:cubicBezTo>
                <a:cubicBezTo>
                  <a:pt x="2575" y="12180"/>
                  <a:pt x="2503" y="12297"/>
                  <a:pt x="2373" y="12331"/>
                </a:cubicBezTo>
                <a:cubicBezTo>
                  <a:pt x="2243" y="12364"/>
                  <a:pt x="2105" y="12303"/>
                  <a:pt x="2066" y="12192"/>
                </a:cubicBezTo>
                <a:cubicBezTo>
                  <a:pt x="2026" y="12082"/>
                  <a:pt x="2098" y="11965"/>
                  <a:pt x="2228" y="11931"/>
                </a:cubicBezTo>
                <a:cubicBezTo>
                  <a:pt x="2261" y="11923"/>
                  <a:pt x="2293" y="11920"/>
                  <a:pt x="2325" y="11923"/>
                </a:cubicBezTo>
                <a:close/>
              </a:path>
            </a:pathLst>
          </a:custGeom>
          <a:solidFill>
            <a:srgbClr val="FFFFFF"/>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pic>
        <p:nvPicPr>
          <p:cNvPr id="258" name="Image" descr="Image"/>
          <p:cNvPicPr>
            <a:picLocks noChangeAspect="1"/>
          </p:cNvPicPr>
          <p:nvPr/>
        </p:nvPicPr>
        <p:blipFill>
          <a:blip r:embed="rId6">
            <a:alphaModFix amt="23224"/>
          </a:blip>
          <a:stretch>
            <a:fillRect/>
          </a:stretch>
        </p:blipFill>
        <p:spPr>
          <a:xfrm>
            <a:off x="1303226" y="-41788"/>
            <a:ext cx="2623578" cy="2109571"/>
          </a:xfrm>
          <a:prstGeom prst="rect">
            <a:avLst/>
          </a:prstGeom>
          <a:ln w="12700">
            <a:miter lim="400000"/>
          </a:ln>
          <a:effectLst>
            <a:outerShdw blurRad="101600" dist="173663" dir="2589143" rotWithShape="0">
              <a:srgbClr val="000000">
                <a:alpha val="38345"/>
              </a:srgbClr>
            </a:outerShdw>
          </a:effectLst>
        </p:spPr>
      </p:pic>
      <p:pic>
        <p:nvPicPr>
          <p:cNvPr id="259" name="Image" descr="Image"/>
          <p:cNvPicPr>
            <a:picLocks noChangeAspect="1"/>
          </p:cNvPicPr>
          <p:nvPr/>
        </p:nvPicPr>
        <p:blipFill>
          <a:blip r:embed="rId6">
            <a:alphaModFix amt="23224"/>
          </a:blip>
          <a:stretch>
            <a:fillRect/>
          </a:stretch>
        </p:blipFill>
        <p:spPr>
          <a:xfrm>
            <a:off x="6296866" y="3421200"/>
            <a:ext cx="2623578" cy="2109570"/>
          </a:xfrm>
          <a:prstGeom prst="rect">
            <a:avLst/>
          </a:prstGeom>
          <a:ln w="12700">
            <a:miter lim="400000"/>
          </a:ln>
          <a:effectLst>
            <a:outerShdw blurRad="101600" dist="173663" dir="2589143" rotWithShape="0">
              <a:srgbClr val="000000">
                <a:alpha val="38345"/>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377" name="Message classes"/>
          <p:cNvSpPr txBox="1">
            <a:spLocks noGrp="1"/>
          </p:cNvSpPr>
          <p:nvPr>
            <p:ph type="title" idx="4294967295"/>
          </p:nvPr>
        </p:nvSpPr>
        <p:spPr>
          <a:xfrm>
            <a:off x="892968" y="77106"/>
            <a:ext cx="7358064" cy="935039"/>
          </a:xfrm>
          <a:prstGeom prst="rect">
            <a:avLst/>
          </a:prstGeom>
        </p:spPr>
        <p:txBody>
          <a:bodyPr lIns="35718" tIns="35718" rIns="35718" bIns="35718">
            <a:normAutofit/>
          </a:bodyPr>
          <a:lstStyle>
            <a:lvl1pPr defTabSz="410765">
              <a:defRPr sz="5600">
                <a:solidFill>
                  <a:srgbClr val="45A7DE"/>
                </a:solidFill>
                <a:latin typeface="Marker Felt"/>
                <a:ea typeface="Marker Felt"/>
                <a:cs typeface="Marker Felt"/>
                <a:sym typeface="Marker Felt"/>
              </a:defRPr>
            </a:lvl1pPr>
          </a:lstStyle>
          <a:p>
            <a:r>
              <a:rPr sz="4800" dirty="0">
                <a:latin typeface="Arial"/>
                <a:cs typeface="Arial"/>
              </a:rPr>
              <a:t>Message classes</a:t>
            </a:r>
            <a:endParaRPr lang="en-US" sz="4800" dirty="0">
              <a:latin typeface="Arial"/>
              <a:cs typeface="Arial"/>
            </a:endParaRPr>
          </a:p>
        </p:txBody>
      </p:sp>
      <p:sp>
        <p:nvSpPr>
          <p:cNvPr id="378" name="00 -idle, no msg…"/>
          <p:cNvSpPr txBox="1"/>
          <p:nvPr/>
        </p:nvSpPr>
        <p:spPr>
          <a:xfrm>
            <a:off x="7587183" y="1482060"/>
            <a:ext cx="1532470" cy="1057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sz="1600">
                <a:solidFill>
                  <a:srgbClr val="858585"/>
                </a:solidFill>
                <a:latin typeface="Marker Felt"/>
                <a:ea typeface="Marker Felt"/>
                <a:cs typeface="Marker Felt"/>
                <a:sym typeface="Marker Felt"/>
              </a:defRPr>
            </a:pPr>
            <a:r>
              <a:rPr>
                <a:latin typeface="Arial"/>
                <a:cs typeface="Arial"/>
              </a:rPr>
              <a:t>00 -idle, no msg</a:t>
            </a:r>
          </a:p>
          <a:p>
            <a:pPr algn="l" defTabSz="410765">
              <a:defRPr sz="1600">
                <a:solidFill>
                  <a:srgbClr val="858585"/>
                </a:solidFill>
                <a:latin typeface="Marker Felt"/>
                <a:ea typeface="Marker Felt"/>
                <a:cs typeface="Marker Felt"/>
                <a:sym typeface="Marker Felt"/>
              </a:defRPr>
            </a:pPr>
            <a:r>
              <a:rPr>
                <a:latin typeface="Arial"/>
                <a:cs typeface="Arial"/>
              </a:rPr>
              <a:t>01 = read</a:t>
            </a:r>
          </a:p>
          <a:p>
            <a:pPr algn="l" defTabSz="410765">
              <a:defRPr sz="1600">
                <a:solidFill>
                  <a:srgbClr val="858585"/>
                </a:solidFill>
                <a:latin typeface="Marker Felt"/>
                <a:ea typeface="Marker Felt"/>
                <a:cs typeface="Marker Felt"/>
                <a:sym typeface="Marker Felt"/>
              </a:defRPr>
            </a:pPr>
            <a:r>
              <a:rPr>
                <a:latin typeface="Arial"/>
                <a:cs typeface="Arial"/>
              </a:rPr>
              <a:t>10 = write</a:t>
            </a:r>
          </a:p>
          <a:p>
            <a:pPr algn="l" defTabSz="410765">
              <a:defRPr sz="1600">
                <a:solidFill>
                  <a:srgbClr val="858585"/>
                </a:solidFill>
                <a:latin typeface="Marker Felt"/>
                <a:ea typeface="Marker Felt"/>
                <a:cs typeface="Marker Felt"/>
                <a:sym typeface="Marker Felt"/>
              </a:defRPr>
            </a:pPr>
            <a:r>
              <a:rPr>
                <a:latin typeface="Arial"/>
                <a:cs typeface="Arial"/>
              </a:rPr>
              <a:t>11 = mngmnt</a:t>
            </a:r>
          </a:p>
        </p:txBody>
      </p:sp>
      <p:sp>
        <p:nvSpPr>
          <p:cNvPr id="379" name="send"/>
          <p:cNvSpPr txBox="1"/>
          <p:nvPr/>
        </p:nvSpPr>
        <p:spPr>
          <a:xfrm>
            <a:off x="169693" y="1108709"/>
            <a:ext cx="684481" cy="410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200">
                <a:solidFill>
                  <a:srgbClr val="858585"/>
                </a:solidFill>
                <a:latin typeface="Marker Felt"/>
                <a:ea typeface="Marker Felt"/>
                <a:cs typeface="Marker Felt"/>
                <a:sym typeface="Marker Felt"/>
              </a:defRPr>
            </a:lvl1pPr>
          </a:lstStyle>
          <a:p>
            <a:r>
              <a:rPr>
                <a:latin typeface="Arial"/>
                <a:cs typeface="Arial"/>
              </a:rPr>
              <a:t>send</a:t>
            </a:r>
          </a:p>
        </p:txBody>
      </p:sp>
      <p:sp>
        <p:nvSpPr>
          <p:cNvPr id="380" name="request"/>
          <p:cNvSpPr txBox="1"/>
          <p:nvPr/>
        </p:nvSpPr>
        <p:spPr>
          <a:xfrm>
            <a:off x="195940" y="1805225"/>
            <a:ext cx="1014699" cy="410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200">
                <a:solidFill>
                  <a:srgbClr val="858585"/>
                </a:solidFill>
                <a:latin typeface="Marker Felt"/>
                <a:ea typeface="Marker Felt"/>
                <a:cs typeface="Marker Felt"/>
                <a:sym typeface="Marker Felt"/>
              </a:defRPr>
            </a:lvl1pPr>
          </a:lstStyle>
          <a:p>
            <a:r>
              <a:rPr>
                <a:latin typeface="Arial"/>
                <a:cs typeface="Arial"/>
              </a:rPr>
              <a:t>request</a:t>
            </a:r>
          </a:p>
        </p:txBody>
      </p:sp>
      <p:sp>
        <p:nvSpPr>
          <p:cNvPr id="381" name="mngmnt"/>
          <p:cNvSpPr txBox="1"/>
          <p:nvPr/>
        </p:nvSpPr>
        <p:spPr>
          <a:xfrm>
            <a:off x="135826" y="2448776"/>
            <a:ext cx="1093247" cy="410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200">
                <a:solidFill>
                  <a:srgbClr val="858585"/>
                </a:solidFill>
                <a:latin typeface="Marker Felt"/>
                <a:ea typeface="Marker Felt"/>
                <a:cs typeface="Marker Felt"/>
                <a:sym typeface="Marker Felt"/>
              </a:defRPr>
            </a:lvl1pPr>
          </a:lstStyle>
          <a:p>
            <a:r>
              <a:rPr>
                <a:latin typeface="Arial"/>
                <a:cs typeface="Arial"/>
              </a:rPr>
              <a:t>mngmnt</a:t>
            </a:r>
          </a:p>
        </p:txBody>
      </p:sp>
      <p:pic>
        <p:nvPicPr>
          <p:cNvPr id="382" name="Image" descr="Image"/>
          <p:cNvPicPr>
            <a:picLocks noChangeAspect="1"/>
          </p:cNvPicPr>
          <p:nvPr/>
        </p:nvPicPr>
        <p:blipFill>
          <a:blip r:embed="rId3"/>
          <a:stretch>
            <a:fillRect/>
          </a:stretch>
        </p:blipFill>
        <p:spPr>
          <a:xfrm>
            <a:off x="1197737" y="1050627"/>
            <a:ext cx="5973962" cy="1919884"/>
          </a:xfrm>
          <a:prstGeom prst="rect">
            <a:avLst/>
          </a:prstGeom>
          <a:ln w="12700">
            <a:miter lim="400000"/>
          </a:ln>
        </p:spPr>
      </p:pic>
      <p:sp>
        <p:nvSpPr>
          <p:cNvPr id="383" name="“send data” messages have destination address, data payload and tags. Tags may signify first in frame, first in line, increment address and such."/>
          <p:cNvSpPr txBox="1"/>
          <p:nvPr/>
        </p:nvSpPr>
        <p:spPr>
          <a:xfrm>
            <a:off x="173049" y="3177490"/>
            <a:ext cx="6035136" cy="503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sz="1400" dirty="0">
                <a:latin typeface="Arial"/>
                <a:cs typeface="Arial"/>
              </a:rPr>
              <a:t>“send data” messages have destination address, data payload and tags. Tags may signify first in frame, first in line, increment address and such.</a:t>
            </a:r>
            <a:endParaRPr lang="en-US" sz="1400" dirty="0">
              <a:latin typeface="Arial"/>
              <a:cs typeface="Arial"/>
            </a:endParaRPr>
          </a:p>
        </p:txBody>
      </p:sp>
      <p:sp>
        <p:nvSpPr>
          <p:cNvPr id="384" name="“request data” messages have destination address, return address, tags  and amount of data requested. Ant that receives these messages, generates in return bunch of “send data” messages."/>
          <p:cNvSpPr txBox="1"/>
          <p:nvPr/>
        </p:nvSpPr>
        <p:spPr>
          <a:xfrm>
            <a:off x="2798274" y="3763307"/>
            <a:ext cx="6035136" cy="7184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sz="1400" dirty="0">
                <a:latin typeface="Arial"/>
                <a:cs typeface="Arial"/>
              </a:rPr>
              <a:t>“request data” messages have destination address, return address, tags</a:t>
            </a:r>
            <a:r>
              <a:rPr lang="en-US" sz="1400" dirty="0">
                <a:latin typeface="Arial"/>
                <a:cs typeface="Arial"/>
              </a:rPr>
              <a:t> </a:t>
            </a:r>
            <a:r>
              <a:rPr sz="1400" dirty="0">
                <a:latin typeface="Arial"/>
                <a:cs typeface="Arial"/>
              </a:rPr>
              <a:t> and amount of data requested. Ant that receives these messages, generates in return bunch of “send data” messages.</a:t>
            </a:r>
            <a:endParaRPr lang="en-US" sz="1400" dirty="0">
              <a:latin typeface="Arial"/>
              <a:cs typeface="Arial"/>
            </a:endParaRPr>
          </a:p>
        </p:txBody>
      </p:sp>
      <p:sp>
        <p:nvSpPr>
          <p:cNvPr id="385" name="“management request” is usually sent by manager to initialise the network and query its topology and health."/>
          <p:cNvSpPr txBox="1"/>
          <p:nvPr/>
        </p:nvSpPr>
        <p:spPr>
          <a:xfrm>
            <a:off x="173049" y="4564567"/>
            <a:ext cx="6035136" cy="503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sz="1400">
                <a:latin typeface="Arial"/>
                <a:cs typeface="Arial"/>
              </a:rPr>
              <a:t>“management request” is usually sent by manager to initialise the network and query its topology and health.</a:t>
            </a:r>
          </a:p>
        </p:txBody>
      </p:sp>
      <p:sp>
        <p:nvSpPr>
          <p:cNvPr id="386" name="“management response” is generated by workers to complain about errors or answer to management queries."/>
          <p:cNvSpPr txBox="1"/>
          <p:nvPr/>
        </p:nvSpPr>
        <p:spPr>
          <a:xfrm>
            <a:off x="2798274" y="5274676"/>
            <a:ext cx="6035136" cy="503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sz="1400">
                <a:latin typeface="Arial"/>
                <a:cs typeface="Arial"/>
              </a:rPr>
              <a:t>“management response” is generated by workers to complain about errors or answer to management queries.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lide Number"/>
          <p:cNvSpPr txBox="1">
            <a:spLocks noGrp="1"/>
          </p:cNvSpPr>
          <p:nvPr>
            <p:ph type="sldNum" sz="quarter" idx="2"/>
          </p:nvPr>
        </p:nvSpPr>
        <p:spPr>
          <a:xfrm>
            <a:off x="8748578" y="6318250"/>
            <a:ext cx="34144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391" name="reading"/>
          <p:cNvSpPr txBox="1">
            <a:spLocks noGrp="1"/>
          </p:cNvSpPr>
          <p:nvPr>
            <p:ph type="title" idx="4294967295"/>
          </p:nvPr>
        </p:nvSpPr>
        <p:spPr>
          <a:xfrm>
            <a:off x="2073957" y="178593"/>
            <a:ext cx="4344728" cy="933650"/>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reading</a:t>
            </a:r>
          </a:p>
        </p:txBody>
      </p:sp>
      <p:pic>
        <p:nvPicPr>
          <p:cNvPr id="392" name="Image" descr="Image"/>
          <p:cNvPicPr>
            <a:picLocks noChangeAspect="1"/>
          </p:cNvPicPr>
          <p:nvPr/>
        </p:nvPicPr>
        <p:blipFill>
          <a:blip r:embed="rId3"/>
          <a:stretch>
            <a:fillRect/>
          </a:stretch>
        </p:blipFill>
        <p:spPr>
          <a:xfrm>
            <a:off x="169664" y="1522511"/>
            <a:ext cx="4822032" cy="2973587"/>
          </a:xfrm>
          <a:prstGeom prst="rect">
            <a:avLst/>
          </a:prstGeom>
          <a:ln w="12700">
            <a:miter lim="400000"/>
          </a:ln>
        </p:spPr>
      </p:pic>
      <p:sp>
        <p:nvSpPr>
          <p:cNvPr id="393" name="Node receives a read message asking it to send 80 bytes to addr=0x3000.…"/>
          <p:cNvSpPr txBox="1"/>
          <p:nvPr/>
        </p:nvSpPr>
        <p:spPr>
          <a:xfrm>
            <a:off x="4721368" y="2419270"/>
            <a:ext cx="4101929" cy="3303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600">
                <a:solidFill>
                  <a:srgbClr val="858585"/>
                </a:solidFill>
                <a:latin typeface="Marker Felt"/>
                <a:ea typeface="Marker Felt"/>
                <a:cs typeface="Marker Felt"/>
                <a:sym typeface="Marker Felt"/>
              </a:defRPr>
            </a:pPr>
            <a:r>
              <a:rPr sz="1400" dirty="0">
                <a:latin typeface="Arial"/>
                <a:cs typeface="Arial"/>
              </a:rPr>
              <a:t>Node receives a read message asking it to send 80 bytes to </a:t>
            </a:r>
            <a:r>
              <a:rPr sz="1400" dirty="0" err="1">
                <a:latin typeface="Arial"/>
                <a:cs typeface="Arial"/>
              </a:rPr>
              <a:t>addr</a:t>
            </a:r>
            <a:r>
              <a:rPr sz="1400" dirty="0">
                <a:latin typeface="Arial"/>
                <a:cs typeface="Arial"/>
              </a:rPr>
              <a:t>=0x3000.</a:t>
            </a:r>
            <a:endParaRPr lang="en-US" sz="1400" dirty="0">
              <a:latin typeface="Arial"/>
              <a:cs typeface="Arial"/>
            </a:endParaRPr>
          </a:p>
          <a:p>
            <a:pPr algn="l" defTabSz="410765">
              <a:defRPr sz="1600">
                <a:solidFill>
                  <a:srgbClr val="858585"/>
                </a:solidFill>
                <a:latin typeface="Marker Felt"/>
                <a:ea typeface="Marker Felt"/>
                <a:cs typeface="Marker Felt"/>
                <a:sym typeface="Marker Felt"/>
              </a:defRPr>
            </a:pPr>
            <a:r>
              <a:rPr sz="1400" dirty="0">
                <a:latin typeface="Arial"/>
                <a:cs typeface="Arial"/>
              </a:rPr>
              <a:t>It responds by sending 5 write messages (each with 16bytes) to incrementing addresses.</a:t>
            </a:r>
          </a:p>
          <a:p>
            <a:pPr algn="l" defTabSz="410765">
              <a:defRPr sz="1600">
                <a:solidFill>
                  <a:srgbClr val="858585"/>
                </a:solidFill>
                <a:latin typeface="Marker Felt"/>
                <a:ea typeface="Marker Felt"/>
                <a:cs typeface="Marker Felt"/>
                <a:sym typeface="Marker Felt"/>
              </a:defRPr>
            </a:pPr>
            <a:endParaRPr sz="1400" dirty="0">
              <a:latin typeface="Arial"/>
              <a:cs typeface="Arial"/>
            </a:endParaRPr>
          </a:p>
          <a:p>
            <a:pPr marL="287655" indent="-287655" algn="l" defTabSz="410765">
              <a:buSzPct val="75000"/>
              <a:buChar char="*"/>
              <a:defRPr sz="1600">
                <a:solidFill>
                  <a:srgbClr val="858585"/>
                </a:solidFill>
                <a:latin typeface="Marker Felt"/>
                <a:ea typeface="Marker Felt"/>
                <a:cs typeface="Marker Felt"/>
                <a:sym typeface="Marker Felt"/>
              </a:defRPr>
            </a:pPr>
            <a:r>
              <a:rPr sz="1400" dirty="0">
                <a:latin typeface="Arial"/>
                <a:cs typeface="Arial"/>
              </a:rPr>
              <a:t>the sending node is not necessarily at return address. This is inherent “</a:t>
            </a:r>
            <a:r>
              <a:rPr sz="1400" dirty="0" err="1">
                <a:latin typeface="Arial"/>
                <a:cs typeface="Arial"/>
              </a:rPr>
              <a:t>dma</a:t>
            </a:r>
            <a:r>
              <a:rPr sz="1400" dirty="0">
                <a:latin typeface="Arial"/>
                <a:cs typeface="Arial"/>
              </a:rPr>
              <a:t>” like functionality.</a:t>
            </a:r>
          </a:p>
          <a:p>
            <a:pPr marL="287655" indent="-287655" algn="l" defTabSz="410765">
              <a:buSzPct val="75000"/>
              <a:buChar char="*"/>
              <a:defRPr sz="1600">
                <a:solidFill>
                  <a:srgbClr val="858585"/>
                </a:solidFill>
                <a:latin typeface="Marker Felt"/>
                <a:ea typeface="Marker Felt"/>
                <a:cs typeface="Marker Felt"/>
                <a:sym typeface="Marker Felt"/>
              </a:defRPr>
            </a:pPr>
            <a:r>
              <a:rPr sz="1400" dirty="0">
                <a:latin typeface="Arial"/>
                <a:cs typeface="Arial"/>
              </a:rPr>
              <a:t>there are several tags that go with messages, not shown here.</a:t>
            </a:r>
          </a:p>
          <a:p>
            <a:pPr marL="287655" indent="-287655" algn="l" defTabSz="410765">
              <a:buSzPct val="75000"/>
              <a:buChar char="*"/>
              <a:defRPr sz="1600">
                <a:solidFill>
                  <a:srgbClr val="858585"/>
                </a:solidFill>
                <a:latin typeface="Marker Felt"/>
                <a:ea typeface="Marker Felt"/>
                <a:cs typeface="Marker Felt"/>
                <a:sym typeface="Marker Felt"/>
              </a:defRPr>
            </a:pPr>
            <a:r>
              <a:rPr sz="1400" dirty="0">
                <a:latin typeface="Arial"/>
                <a:cs typeface="Arial"/>
              </a:rPr>
              <a:t>It is a system error, if the node doesn’t know how to respond to many bytes request. It will send “error” management messages.</a:t>
            </a:r>
          </a:p>
          <a:p>
            <a:pPr marL="287655" indent="-287655" algn="l" defTabSz="410765">
              <a:buSzPct val="75000"/>
              <a:buChar char="*"/>
              <a:defRPr sz="1600">
                <a:solidFill>
                  <a:srgbClr val="858585"/>
                </a:solidFill>
                <a:latin typeface="Marker Felt"/>
                <a:ea typeface="Marker Felt"/>
                <a:cs typeface="Marker Felt"/>
                <a:sym typeface="Marker Felt"/>
              </a:defRPr>
            </a:pPr>
            <a:r>
              <a:rPr sz="1400" dirty="0">
                <a:latin typeface="Arial"/>
                <a:cs typeface="Arial"/>
              </a:rPr>
              <a:t>Management response message, originating at any node, automatically routed to admin.</a:t>
            </a:r>
          </a:p>
        </p:txBody>
      </p:sp>
      <p:sp>
        <p:nvSpPr>
          <p:cNvPr id="394" name="* Spill-over option"/>
          <p:cNvSpPr txBox="1"/>
          <p:nvPr/>
        </p:nvSpPr>
        <p:spPr>
          <a:xfrm>
            <a:off x="907605" y="4599273"/>
            <a:ext cx="1880321"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 Spill-over option</a:t>
            </a:r>
          </a:p>
        </p:txBody>
      </p:sp>
      <p:sp>
        <p:nvSpPr>
          <p:cNvPr id="395" name="Ant"/>
          <p:cNvSpPr/>
          <p:nvPr/>
        </p:nvSpPr>
        <p:spPr>
          <a:xfrm>
            <a:off x="2041725" y="3654040"/>
            <a:ext cx="1077909" cy="446098"/>
          </a:xfrm>
          <a:custGeom>
            <a:avLst/>
            <a:gdLst/>
            <a:ahLst/>
            <a:cxnLst>
              <a:cxn ang="0">
                <a:pos x="wd2" y="hd2"/>
              </a:cxn>
              <a:cxn ang="5400000">
                <a:pos x="wd2" y="hd2"/>
              </a:cxn>
              <a:cxn ang="10800000">
                <a:pos x="wd2" y="hd2"/>
              </a:cxn>
              <a:cxn ang="16200000">
                <a:pos x="wd2" y="hd2"/>
              </a:cxn>
            </a:cxnLst>
            <a:rect l="0" t="0" r="r" b="b"/>
            <a:pathLst>
              <a:path w="21600" h="21461" extrusionOk="0">
                <a:moveTo>
                  <a:pt x="4804" y="6"/>
                </a:moveTo>
                <a:cubicBezTo>
                  <a:pt x="4688" y="16"/>
                  <a:pt x="4568" y="40"/>
                  <a:pt x="4446" y="75"/>
                </a:cubicBezTo>
                <a:cubicBezTo>
                  <a:pt x="1063" y="1061"/>
                  <a:pt x="275" y="9905"/>
                  <a:pt x="275" y="9905"/>
                </a:cubicBezTo>
                <a:cubicBezTo>
                  <a:pt x="675" y="10384"/>
                  <a:pt x="2079" y="11684"/>
                  <a:pt x="2739" y="12138"/>
                </a:cubicBezTo>
                <a:cubicBezTo>
                  <a:pt x="2020" y="17184"/>
                  <a:pt x="832" y="19983"/>
                  <a:pt x="0" y="21449"/>
                </a:cubicBezTo>
                <a:lnTo>
                  <a:pt x="275" y="21449"/>
                </a:lnTo>
                <a:cubicBezTo>
                  <a:pt x="275" y="21449"/>
                  <a:pt x="2452" y="18388"/>
                  <a:pt x="3360" y="12422"/>
                </a:cubicBezTo>
                <a:cubicBezTo>
                  <a:pt x="3479" y="12487"/>
                  <a:pt x="3608" y="12538"/>
                  <a:pt x="3743" y="12564"/>
                </a:cubicBezTo>
                <a:cubicBezTo>
                  <a:pt x="3257" y="16753"/>
                  <a:pt x="2371" y="19606"/>
                  <a:pt x="1587" y="21461"/>
                </a:cubicBezTo>
                <a:lnTo>
                  <a:pt x="1911" y="21461"/>
                </a:lnTo>
                <a:cubicBezTo>
                  <a:pt x="1911" y="21461"/>
                  <a:pt x="3480" y="18997"/>
                  <a:pt x="4457" y="12628"/>
                </a:cubicBezTo>
                <a:cubicBezTo>
                  <a:pt x="6538" y="12654"/>
                  <a:pt x="7141" y="11463"/>
                  <a:pt x="7746" y="9815"/>
                </a:cubicBezTo>
                <a:cubicBezTo>
                  <a:pt x="8108" y="10620"/>
                  <a:pt x="8644" y="11060"/>
                  <a:pt x="9119" y="10736"/>
                </a:cubicBezTo>
                <a:cubicBezTo>
                  <a:pt x="9022" y="11773"/>
                  <a:pt x="8277" y="12553"/>
                  <a:pt x="7699" y="12916"/>
                </a:cubicBezTo>
                <a:cubicBezTo>
                  <a:pt x="7699" y="12916"/>
                  <a:pt x="7579" y="16934"/>
                  <a:pt x="4743" y="21461"/>
                </a:cubicBezTo>
                <a:lnTo>
                  <a:pt x="5040" y="21461"/>
                </a:lnTo>
                <a:cubicBezTo>
                  <a:pt x="5040" y="21461"/>
                  <a:pt x="6910" y="19269"/>
                  <a:pt x="7736" y="15494"/>
                </a:cubicBezTo>
                <a:cubicBezTo>
                  <a:pt x="7520" y="18854"/>
                  <a:pt x="6381" y="21461"/>
                  <a:pt x="6381" y="21461"/>
                </a:cubicBezTo>
                <a:lnTo>
                  <a:pt x="6688" y="21461"/>
                </a:lnTo>
                <a:cubicBezTo>
                  <a:pt x="7985" y="18517"/>
                  <a:pt x="8374" y="16093"/>
                  <a:pt x="8412" y="13719"/>
                </a:cubicBezTo>
                <a:cubicBezTo>
                  <a:pt x="8720" y="13589"/>
                  <a:pt x="9130" y="13317"/>
                  <a:pt x="9627" y="12746"/>
                </a:cubicBezTo>
                <a:cubicBezTo>
                  <a:pt x="9930" y="12409"/>
                  <a:pt x="10168" y="12019"/>
                  <a:pt x="10352" y="11656"/>
                </a:cubicBezTo>
                <a:cubicBezTo>
                  <a:pt x="10400" y="11565"/>
                  <a:pt x="10437" y="11474"/>
                  <a:pt x="10475" y="11396"/>
                </a:cubicBezTo>
                <a:cubicBezTo>
                  <a:pt x="10513" y="11305"/>
                  <a:pt x="10546" y="11228"/>
                  <a:pt x="10578" y="11137"/>
                </a:cubicBezTo>
                <a:cubicBezTo>
                  <a:pt x="10978" y="11383"/>
                  <a:pt x="11448" y="11345"/>
                  <a:pt x="11718" y="11190"/>
                </a:cubicBezTo>
                <a:cubicBezTo>
                  <a:pt x="12269" y="13719"/>
                  <a:pt x="13524" y="14575"/>
                  <a:pt x="14453" y="14627"/>
                </a:cubicBezTo>
                <a:cubicBezTo>
                  <a:pt x="14448" y="14627"/>
                  <a:pt x="14409" y="14627"/>
                  <a:pt x="14431" y="14627"/>
                </a:cubicBezTo>
                <a:cubicBezTo>
                  <a:pt x="14885" y="19776"/>
                  <a:pt x="16688" y="21449"/>
                  <a:pt x="16688" y="21449"/>
                </a:cubicBezTo>
                <a:lnTo>
                  <a:pt x="17019" y="21449"/>
                </a:lnTo>
                <a:cubicBezTo>
                  <a:pt x="15496" y="19516"/>
                  <a:pt x="15095" y="16157"/>
                  <a:pt x="14986" y="14444"/>
                </a:cubicBezTo>
                <a:cubicBezTo>
                  <a:pt x="16289" y="20619"/>
                  <a:pt x="17835" y="21449"/>
                  <a:pt x="17835" y="21449"/>
                </a:cubicBezTo>
                <a:lnTo>
                  <a:pt x="18159" y="21449"/>
                </a:lnTo>
                <a:cubicBezTo>
                  <a:pt x="17041" y="20255"/>
                  <a:pt x="16268" y="18620"/>
                  <a:pt x="15268" y="13354"/>
                </a:cubicBezTo>
                <a:cubicBezTo>
                  <a:pt x="14728" y="13354"/>
                  <a:pt x="14301" y="13172"/>
                  <a:pt x="13977" y="12965"/>
                </a:cubicBezTo>
                <a:cubicBezTo>
                  <a:pt x="13528" y="12589"/>
                  <a:pt x="13052" y="11877"/>
                  <a:pt x="12879" y="10541"/>
                </a:cubicBezTo>
                <a:cubicBezTo>
                  <a:pt x="13312" y="10061"/>
                  <a:pt x="14075" y="9077"/>
                  <a:pt x="14237" y="6625"/>
                </a:cubicBezTo>
                <a:cubicBezTo>
                  <a:pt x="14777" y="8078"/>
                  <a:pt x="16062" y="9892"/>
                  <a:pt x="17007" y="9892"/>
                </a:cubicBezTo>
                <a:cubicBezTo>
                  <a:pt x="17148" y="9892"/>
                  <a:pt x="17278" y="9803"/>
                  <a:pt x="17278" y="9803"/>
                </a:cubicBezTo>
                <a:cubicBezTo>
                  <a:pt x="17278" y="9803"/>
                  <a:pt x="18040" y="11772"/>
                  <a:pt x="18051" y="11603"/>
                </a:cubicBezTo>
                <a:cubicBezTo>
                  <a:pt x="18245" y="8983"/>
                  <a:pt x="17862" y="6194"/>
                  <a:pt x="17105" y="3755"/>
                </a:cubicBezTo>
                <a:lnTo>
                  <a:pt x="17068" y="3626"/>
                </a:lnTo>
                <a:cubicBezTo>
                  <a:pt x="17242" y="3556"/>
                  <a:pt x="18012" y="3231"/>
                  <a:pt x="18944" y="2276"/>
                </a:cubicBezTo>
                <a:cubicBezTo>
                  <a:pt x="20386" y="6700"/>
                  <a:pt x="20903" y="12941"/>
                  <a:pt x="20903" y="12941"/>
                </a:cubicBezTo>
                <a:lnTo>
                  <a:pt x="21077" y="13123"/>
                </a:lnTo>
                <a:cubicBezTo>
                  <a:pt x="21077" y="13123"/>
                  <a:pt x="20765" y="7509"/>
                  <a:pt x="19258" y="1944"/>
                </a:cubicBezTo>
                <a:cubicBezTo>
                  <a:pt x="19425" y="1750"/>
                  <a:pt x="19590" y="1541"/>
                  <a:pt x="19753" y="1307"/>
                </a:cubicBezTo>
                <a:cubicBezTo>
                  <a:pt x="20752" y="3344"/>
                  <a:pt x="21460" y="8932"/>
                  <a:pt x="21460" y="8932"/>
                </a:cubicBezTo>
                <a:lnTo>
                  <a:pt x="21600" y="9074"/>
                </a:lnTo>
                <a:cubicBezTo>
                  <a:pt x="21600" y="9074"/>
                  <a:pt x="21109" y="3459"/>
                  <a:pt x="19758" y="294"/>
                </a:cubicBezTo>
                <a:cubicBezTo>
                  <a:pt x="19758" y="294"/>
                  <a:pt x="19536" y="762"/>
                  <a:pt x="19091" y="1356"/>
                </a:cubicBezTo>
                <a:cubicBezTo>
                  <a:pt x="19033" y="1153"/>
                  <a:pt x="18977" y="950"/>
                  <a:pt x="18915" y="748"/>
                </a:cubicBezTo>
                <a:cubicBezTo>
                  <a:pt x="18915" y="748"/>
                  <a:pt x="18105" y="2258"/>
                  <a:pt x="16842" y="2993"/>
                </a:cubicBezTo>
                <a:cubicBezTo>
                  <a:pt x="16456" y="2047"/>
                  <a:pt x="15987" y="1452"/>
                  <a:pt x="15689" y="1279"/>
                </a:cubicBezTo>
                <a:cubicBezTo>
                  <a:pt x="14554" y="617"/>
                  <a:pt x="13982" y="2666"/>
                  <a:pt x="13955" y="4015"/>
                </a:cubicBezTo>
                <a:cubicBezTo>
                  <a:pt x="13658" y="2562"/>
                  <a:pt x="12718" y="1318"/>
                  <a:pt x="11551" y="1344"/>
                </a:cubicBezTo>
                <a:cubicBezTo>
                  <a:pt x="10697" y="1344"/>
                  <a:pt x="9708" y="2473"/>
                  <a:pt x="9281" y="4315"/>
                </a:cubicBezTo>
                <a:cubicBezTo>
                  <a:pt x="9108" y="4081"/>
                  <a:pt x="8374" y="4174"/>
                  <a:pt x="8120" y="4550"/>
                </a:cubicBezTo>
                <a:cubicBezTo>
                  <a:pt x="7502" y="2446"/>
                  <a:pt x="6538" y="-139"/>
                  <a:pt x="4804" y="6"/>
                </a:cubicBezTo>
                <a:close/>
                <a:moveTo>
                  <a:pt x="18769" y="1745"/>
                </a:moveTo>
                <a:cubicBezTo>
                  <a:pt x="18769" y="1746"/>
                  <a:pt x="18770" y="1748"/>
                  <a:pt x="18770" y="1749"/>
                </a:cubicBezTo>
                <a:cubicBezTo>
                  <a:pt x="18764" y="1756"/>
                  <a:pt x="18759" y="1762"/>
                  <a:pt x="18753" y="1769"/>
                </a:cubicBezTo>
                <a:cubicBezTo>
                  <a:pt x="18758" y="1760"/>
                  <a:pt x="18764" y="1754"/>
                  <a:pt x="18769" y="1745"/>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396" name="*No bursts!"/>
          <p:cNvSpPr txBox="1"/>
          <p:nvPr/>
        </p:nvSpPr>
        <p:spPr>
          <a:xfrm>
            <a:off x="912382" y="5039732"/>
            <a:ext cx="1213472"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*No bursts!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401" name="network wakeup"/>
          <p:cNvSpPr txBox="1">
            <a:spLocks noGrp="1"/>
          </p:cNvSpPr>
          <p:nvPr>
            <p:ph type="title" idx="4294967295"/>
          </p:nvPr>
        </p:nvSpPr>
        <p:spPr>
          <a:xfrm>
            <a:off x="919809" y="-243520"/>
            <a:ext cx="7358063"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network wakeup</a:t>
            </a:r>
          </a:p>
        </p:txBody>
      </p:sp>
      <p:pic>
        <p:nvPicPr>
          <p:cNvPr id="402" name="ordering of switches" descr="ordering of switches"/>
          <p:cNvPicPr>
            <a:picLocks/>
          </p:cNvPicPr>
          <p:nvPr/>
        </p:nvPicPr>
        <p:blipFill>
          <a:blip r:embed="rId3"/>
          <a:stretch>
            <a:fillRect/>
          </a:stretch>
        </p:blipFill>
        <p:spPr>
          <a:xfrm>
            <a:off x="643397" y="1898578"/>
            <a:ext cx="2494451" cy="886936"/>
          </a:xfrm>
          <a:prstGeom prst="rect">
            <a:avLst/>
          </a:prstGeom>
          <a:effectLst>
            <a:outerShdw blurRad="25400" dist="114300" dir="2700000" rotWithShape="0">
              <a:srgbClr val="000000">
                <a:alpha val="50000"/>
              </a:srgbClr>
            </a:outerShdw>
          </a:effectLst>
        </p:spPr>
      </p:pic>
      <p:pic>
        <p:nvPicPr>
          <p:cNvPr id="403" name="run assign address ranges" descr="run assign address ranges"/>
          <p:cNvPicPr>
            <a:picLocks/>
          </p:cNvPicPr>
          <p:nvPr/>
        </p:nvPicPr>
        <p:blipFill>
          <a:blip r:embed="rId4"/>
          <a:stretch>
            <a:fillRect/>
          </a:stretch>
        </p:blipFill>
        <p:spPr>
          <a:xfrm>
            <a:off x="2992836" y="3473830"/>
            <a:ext cx="2494451" cy="886935"/>
          </a:xfrm>
          <a:prstGeom prst="rect">
            <a:avLst/>
          </a:prstGeom>
          <a:effectLst>
            <a:outerShdw blurRad="25400" dist="114300" dir="2700000" rotWithShape="0">
              <a:srgbClr val="000000">
                <a:alpha val="50000"/>
              </a:srgbClr>
            </a:outerShdw>
          </a:effectLst>
        </p:spPr>
      </p:pic>
      <p:pic>
        <p:nvPicPr>
          <p:cNvPr id="404" name="fill routing tables in switches" descr="fill routing tables in switches"/>
          <p:cNvPicPr>
            <a:picLocks/>
          </p:cNvPicPr>
          <p:nvPr/>
        </p:nvPicPr>
        <p:blipFill>
          <a:blip r:embed="rId5"/>
          <a:stretch>
            <a:fillRect/>
          </a:stretch>
        </p:blipFill>
        <p:spPr>
          <a:xfrm>
            <a:off x="4275081" y="4981578"/>
            <a:ext cx="2494450" cy="886936"/>
          </a:xfrm>
          <a:prstGeom prst="rect">
            <a:avLst/>
          </a:prstGeom>
          <a:effectLst>
            <a:outerShdw blurRad="25400" dist="114300" dir="2700000" rotWithShape="0">
              <a:srgbClr val="000000">
                <a:alpha val="50000"/>
              </a:srgbClr>
            </a:outerShdw>
          </a:effectLst>
        </p:spPr>
      </p:pic>
      <p:sp>
        <p:nvSpPr>
          <p:cNvPr id="405" name="Line"/>
          <p:cNvSpPr/>
          <p:nvPr/>
        </p:nvSpPr>
        <p:spPr>
          <a:xfrm flipH="1">
            <a:off x="1679317" y="1514318"/>
            <a:ext cx="1327814" cy="299656"/>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06" name="Line"/>
          <p:cNvSpPr/>
          <p:nvPr/>
        </p:nvSpPr>
        <p:spPr>
          <a:xfrm>
            <a:off x="1953756" y="2855030"/>
            <a:ext cx="1614434" cy="556912"/>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07" name="Line"/>
          <p:cNvSpPr/>
          <p:nvPr/>
        </p:nvSpPr>
        <p:spPr>
          <a:xfrm>
            <a:off x="4191878" y="4438183"/>
            <a:ext cx="481620" cy="481620"/>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08" name="Line"/>
          <p:cNvSpPr/>
          <p:nvPr/>
        </p:nvSpPr>
        <p:spPr>
          <a:xfrm>
            <a:off x="6849629" y="5445415"/>
            <a:ext cx="885759" cy="1"/>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pic>
        <p:nvPicPr>
          <p:cNvPr id="409" name="work" descr="work"/>
          <p:cNvPicPr>
            <a:picLocks/>
          </p:cNvPicPr>
          <p:nvPr/>
        </p:nvPicPr>
        <p:blipFill>
          <a:blip r:embed="rId6"/>
          <a:stretch>
            <a:fillRect/>
          </a:stretch>
        </p:blipFill>
        <p:spPr>
          <a:xfrm>
            <a:off x="7709011" y="4924744"/>
            <a:ext cx="1193589" cy="943770"/>
          </a:xfrm>
          <a:prstGeom prst="rect">
            <a:avLst/>
          </a:prstGeom>
          <a:effectLst>
            <a:outerShdw blurRad="25400" dist="114300" dir="2700000" rotWithShape="0">
              <a:srgbClr val="000000">
                <a:alpha val="50000"/>
              </a:srgbClr>
            </a:outerShdw>
          </a:effectLst>
        </p:spPr>
      </p:pic>
      <p:sp>
        <p:nvSpPr>
          <p:cNvPr id="410" name="Each switch assigned an  unique id on the spanning tree and port to root."/>
          <p:cNvSpPr txBox="1"/>
          <p:nvPr/>
        </p:nvSpPr>
        <p:spPr>
          <a:xfrm>
            <a:off x="3312644" y="2059758"/>
            <a:ext cx="3836240" cy="56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2000">
                <a:solidFill>
                  <a:srgbClr val="C6891D"/>
                </a:solidFill>
                <a:latin typeface="Marker Felt"/>
                <a:ea typeface="Marker Felt"/>
                <a:cs typeface="Marker Felt"/>
                <a:sym typeface="Marker Felt"/>
              </a:defRPr>
            </a:lvl1pPr>
          </a:lstStyle>
          <a:p>
            <a:r>
              <a:rPr sz="1600">
                <a:latin typeface="Arial"/>
                <a:cs typeface="Arial"/>
              </a:rPr>
              <a:t>Each switch assigned an  unique id on the spanning tree and port to root.</a:t>
            </a:r>
          </a:p>
        </p:txBody>
      </p:sp>
      <p:sp>
        <p:nvSpPr>
          <p:cNvPr id="411" name="Each ant requests and receives unique address range. The size of the range is an internal “ant” parameter."/>
          <p:cNvSpPr txBox="1"/>
          <p:nvPr/>
        </p:nvSpPr>
        <p:spPr>
          <a:xfrm>
            <a:off x="4109348" y="2847538"/>
            <a:ext cx="5142882" cy="564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C6891D"/>
                </a:solidFill>
                <a:latin typeface="Marker Felt"/>
                <a:ea typeface="Marker Felt"/>
                <a:cs typeface="Marker Felt"/>
                <a:sym typeface="Marker Felt"/>
              </a:defRPr>
            </a:lvl1pPr>
          </a:lstStyle>
          <a:p>
            <a:r>
              <a:rPr sz="1600">
                <a:latin typeface="Arial"/>
                <a:cs typeface="Arial"/>
              </a:rPr>
              <a:t>Each ant requests and receives unique address range. The size of the range is an internal “ant” parameter.</a:t>
            </a:r>
          </a:p>
        </p:txBody>
      </p:sp>
      <p:sp>
        <p:nvSpPr>
          <p:cNvPr id="412" name="Each switch configures it’s initial routing table. Admin may query the network."/>
          <p:cNvSpPr txBox="1"/>
          <p:nvPr/>
        </p:nvSpPr>
        <p:spPr>
          <a:xfrm>
            <a:off x="6166766" y="3892603"/>
            <a:ext cx="2872625"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C6891D"/>
                </a:solidFill>
                <a:latin typeface="Marker Felt"/>
                <a:ea typeface="Marker Felt"/>
                <a:cs typeface="Marker Felt"/>
                <a:sym typeface="Marker Felt"/>
              </a:defRPr>
            </a:lvl1pPr>
          </a:lstStyle>
          <a:p>
            <a:r>
              <a:rPr sz="1600">
                <a:latin typeface="Arial"/>
                <a:cs typeface="Arial"/>
              </a:rPr>
              <a:t>Each switch configures it’s initial routing table. Admin may query the network.</a:t>
            </a:r>
          </a:p>
        </p:txBody>
      </p:sp>
      <p:pic>
        <p:nvPicPr>
          <p:cNvPr id="413" name="Image" descr="Image"/>
          <p:cNvPicPr>
            <a:picLocks noChangeAspect="1"/>
          </p:cNvPicPr>
          <p:nvPr/>
        </p:nvPicPr>
        <p:blipFill>
          <a:blip r:embed="rId7"/>
          <a:stretch>
            <a:fillRect/>
          </a:stretch>
        </p:blipFill>
        <p:spPr>
          <a:xfrm>
            <a:off x="34247" y="3880366"/>
            <a:ext cx="2872624" cy="1829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4" name="“who’s your daddy?”"/>
          <p:cNvSpPr txBox="1"/>
          <p:nvPr/>
        </p:nvSpPr>
        <p:spPr>
          <a:xfrm>
            <a:off x="208445" y="2849484"/>
            <a:ext cx="214962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“who’s your daddy?”</a:t>
            </a:r>
          </a:p>
        </p:txBody>
      </p:sp>
      <p:sp>
        <p:nvSpPr>
          <p:cNvPr id="415" name="ADMIN"/>
          <p:cNvSpPr/>
          <p:nvPr/>
        </p:nvSpPr>
        <p:spPr>
          <a:xfrm>
            <a:off x="3047085" y="992588"/>
            <a:ext cx="1169577" cy="678657"/>
          </a:xfrm>
          <a:prstGeom prst="roundRect">
            <a:avLst>
              <a:gd name="adj" fmla="val 17623"/>
            </a:avLst>
          </a:prstGeom>
          <a:solidFill>
            <a:srgbClr val="DE5F00">
              <a:alpha val="80000"/>
            </a:srgbClr>
          </a:solidFill>
          <a:ln w="3175">
            <a:miter lim="400000"/>
          </a:ln>
          <a:effectLst>
            <a:outerShdw blurRad="25400" dist="1143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ADMIN</a:t>
            </a:r>
          </a:p>
        </p:txBody>
      </p:sp>
      <p:sp>
        <p:nvSpPr>
          <p:cNvPr id="416" name="starts the sequence."/>
          <p:cNvSpPr txBox="1"/>
          <p:nvPr/>
        </p:nvSpPr>
        <p:spPr>
          <a:xfrm>
            <a:off x="4458418" y="1141962"/>
            <a:ext cx="3836240"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2000">
                <a:solidFill>
                  <a:srgbClr val="C6891D"/>
                </a:solidFill>
                <a:latin typeface="Marker Felt"/>
                <a:ea typeface="Marker Felt"/>
                <a:cs typeface="Marker Felt"/>
                <a:sym typeface="Marker Felt"/>
              </a:defRPr>
            </a:lvl1pPr>
          </a:lstStyle>
          <a:p>
            <a:r>
              <a:rPr>
                <a:latin typeface="Arial"/>
                <a:cs typeface="Arial"/>
              </a:rPr>
              <a:t>starts the sequence.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421" name="Dynamic addressing"/>
          <p:cNvSpPr txBox="1">
            <a:spLocks noGrp="1"/>
          </p:cNvSpPr>
          <p:nvPr>
            <p:ph type="title" idx="4294967295"/>
          </p:nvPr>
        </p:nvSpPr>
        <p:spPr>
          <a:xfrm>
            <a:off x="892968" y="37650"/>
            <a:ext cx="7358064" cy="833438"/>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Dynamic addressing</a:t>
            </a:r>
          </a:p>
        </p:txBody>
      </p:sp>
      <p:sp>
        <p:nvSpPr>
          <p:cNvPr id="422" name="Paint Splatter"/>
          <p:cNvSpPr/>
          <p:nvPr/>
        </p:nvSpPr>
        <p:spPr>
          <a:xfrm>
            <a:off x="50567" y="1871272"/>
            <a:ext cx="2701865" cy="2668482"/>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0097EB">
              <a:alpha val="8008"/>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23" name="And why it is good for You?"/>
          <p:cNvSpPr txBox="1"/>
          <p:nvPr/>
        </p:nvSpPr>
        <p:spPr>
          <a:xfrm>
            <a:off x="3273163" y="1265865"/>
            <a:ext cx="288059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386B1A"/>
                </a:solidFill>
                <a:latin typeface="Marker Felt"/>
                <a:ea typeface="Marker Felt"/>
                <a:cs typeface="Marker Felt"/>
                <a:sym typeface="Marker Felt"/>
              </a:defRPr>
            </a:lvl1pPr>
          </a:lstStyle>
          <a:p>
            <a:r>
              <a:rPr>
                <a:latin typeface="Arial"/>
                <a:cs typeface="Arial"/>
              </a:rPr>
              <a:t>And why it is good for You?</a:t>
            </a:r>
          </a:p>
        </p:txBody>
      </p:sp>
      <p:sp>
        <p:nvSpPr>
          <p:cNvPr id="424" name="partial test bench"/>
          <p:cNvSpPr txBox="1"/>
          <p:nvPr/>
        </p:nvSpPr>
        <p:spPr>
          <a:xfrm>
            <a:off x="535948" y="2378574"/>
            <a:ext cx="2192907"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b="1">
                <a:solidFill>
                  <a:srgbClr val="3E93D7"/>
                </a:solidFill>
                <a:latin typeface="Marker Felt"/>
                <a:ea typeface="Marker Felt"/>
                <a:cs typeface="Marker Felt"/>
                <a:sym typeface="Marker Felt"/>
              </a:defRPr>
            </a:lvl1pPr>
          </a:lstStyle>
          <a:p>
            <a:r>
              <a:rPr>
                <a:latin typeface="Arial"/>
                <a:cs typeface="Arial"/>
              </a:rPr>
              <a:t>partial test bench</a:t>
            </a:r>
          </a:p>
        </p:txBody>
      </p:sp>
      <p:sp>
        <p:nvSpPr>
          <p:cNvPr id="425" name="Silicon"/>
          <p:cNvSpPr txBox="1"/>
          <p:nvPr/>
        </p:nvSpPr>
        <p:spPr>
          <a:xfrm>
            <a:off x="4185112" y="1988889"/>
            <a:ext cx="830355"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3E93D7"/>
                </a:solidFill>
                <a:latin typeface="Marker Felt"/>
                <a:ea typeface="Marker Felt"/>
                <a:cs typeface="Marker Felt"/>
                <a:sym typeface="Marker Felt"/>
              </a:defRPr>
            </a:lvl1pPr>
          </a:lstStyle>
          <a:p>
            <a:r>
              <a:rPr>
                <a:latin typeface="Arial"/>
                <a:cs typeface="Arial"/>
              </a:rPr>
              <a:t>Silicon</a:t>
            </a:r>
          </a:p>
        </p:txBody>
      </p:sp>
      <p:sp>
        <p:nvSpPr>
          <p:cNvPr id="426" name="Multi Chip, Multi FPGA"/>
          <p:cNvSpPr txBox="1"/>
          <p:nvPr/>
        </p:nvSpPr>
        <p:spPr>
          <a:xfrm>
            <a:off x="6381815" y="1988889"/>
            <a:ext cx="2665792"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3E93D7"/>
                </a:solidFill>
                <a:latin typeface="Marker Felt"/>
                <a:ea typeface="Marker Felt"/>
                <a:cs typeface="Marker Felt"/>
                <a:sym typeface="Marker Felt"/>
              </a:defRPr>
            </a:lvl1pPr>
          </a:lstStyle>
          <a:p>
            <a:r>
              <a:rPr>
                <a:latin typeface="Arial"/>
                <a:cs typeface="Arial"/>
              </a:rPr>
              <a:t>Multi Chip, Multi FPGA</a:t>
            </a:r>
          </a:p>
        </p:txBody>
      </p:sp>
      <p:sp>
        <p:nvSpPr>
          <p:cNvPr id="427" name="full chip simulation"/>
          <p:cNvSpPr txBox="1"/>
          <p:nvPr/>
        </p:nvSpPr>
        <p:spPr>
          <a:xfrm>
            <a:off x="659430" y="4798114"/>
            <a:ext cx="195726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3E93D7"/>
                </a:solidFill>
                <a:latin typeface="Marker Felt"/>
                <a:ea typeface="Marker Felt"/>
                <a:cs typeface="Marker Felt"/>
                <a:sym typeface="Marker Felt"/>
              </a:defRPr>
            </a:lvl1pPr>
          </a:lstStyle>
          <a:p>
            <a:r>
              <a:rPr>
                <a:latin typeface="Arial"/>
                <a:cs typeface="Arial"/>
              </a:rPr>
              <a:t>full chip simulation</a:t>
            </a:r>
          </a:p>
        </p:txBody>
      </p:sp>
      <p:sp>
        <p:nvSpPr>
          <p:cNvPr id="428" name="all tests are on the same page- less wasted cycles"/>
          <p:cNvSpPr txBox="1"/>
          <p:nvPr/>
        </p:nvSpPr>
        <p:spPr>
          <a:xfrm>
            <a:off x="321348" y="5120505"/>
            <a:ext cx="2894241"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67AB3C"/>
                </a:solidFill>
                <a:latin typeface="Marker Felt"/>
                <a:ea typeface="Marker Felt"/>
                <a:cs typeface="Marker Felt"/>
                <a:sym typeface="Marker Felt"/>
              </a:defRPr>
            </a:lvl1pPr>
          </a:lstStyle>
          <a:p>
            <a:r>
              <a:rPr>
                <a:latin typeface="Arial"/>
                <a:cs typeface="Arial"/>
              </a:rPr>
              <a:t>all tests are on the same page- less wasted cycles</a:t>
            </a:r>
          </a:p>
        </p:txBody>
      </p:sp>
      <p:sp>
        <p:nvSpPr>
          <p:cNvPr id="429" name="self discovery and monitoring is pretty good self test on power up and during lifetime"/>
          <p:cNvSpPr txBox="1"/>
          <p:nvPr/>
        </p:nvSpPr>
        <p:spPr>
          <a:xfrm>
            <a:off x="3538613" y="2396916"/>
            <a:ext cx="2894944" cy="1180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67AB3C"/>
                </a:solidFill>
                <a:latin typeface="Marker Felt"/>
                <a:ea typeface="Marker Felt"/>
                <a:cs typeface="Marker Felt"/>
                <a:sym typeface="Marker Felt"/>
              </a:defRPr>
            </a:lvl1pPr>
          </a:lstStyle>
          <a:p>
            <a:r>
              <a:rPr>
                <a:latin typeface="Arial"/>
                <a:cs typeface="Arial"/>
              </a:rPr>
              <a:t>self discovery and monitoring is pretty good self test on power up and during lifetime</a:t>
            </a:r>
          </a:p>
        </p:txBody>
      </p:sp>
      <p:sp>
        <p:nvSpPr>
          <p:cNvPr id="430" name="transparent to software multichip configuration"/>
          <p:cNvSpPr txBox="1"/>
          <p:nvPr/>
        </p:nvSpPr>
        <p:spPr>
          <a:xfrm>
            <a:off x="6676059" y="2535416"/>
            <a:ext cx="2283795" cy="903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67AB3C"/>
                </a:solidFill>
                <a:latin typeface="Marker Felt"/>
                <a:ea typeface="Marker Felt"/>
                <a:cs typeface="Marker Felt"/>
                <a:sym typeface="Marker Felt"/>
              </a:defRPr>
            </a:lvl1pPr>
          </a:lstStyle>
          <a:p>
            <a:r>
              <a:rPr>
                <a:latin typeface="Arial"/>
                <a:cs typeface="Arial"/>
              </a:rPr>
              <a:t>transparent to software multichip configuration</a:t>
            </a:r>
          </a:p>
        </p:txBody>
      </p:sp>
      <p:sp>
        <p:nvSpPr>
          <p:cNvPr id="431" name="insensitive to uneven chip design  advances."/>
          <p:cNvSpPr txBox="1"/>
          <p:nvPr/>
        </p:nvSpPr>
        <p:spPr>
          <a:xfrm>
            <a:off x="330484" y="2934120"/>
            <a:ext cx="2508084"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67AB3C"/>
                </a:solidFill>
                <a:latin typeface="Marker Felt"/>
                <a:ea typeface="Marker Felt"/>
                <a:cs typeface="Marker Felt"/>
                <a:sym typeface="Marker Felt"/>
              </a:defRPr>
            </a:lvl1pPr>
          </a:lstStyle>
          <a:p>
            <a:r>
              <a:rPr>
                <a:latin typeface="Arial"/>
                <a:cs typeface="Arial"/>
              </a:rPr>
              <a:t>insensitive to uneven chip design  advances.</a:t>
            </a:r>
          </a:p>
        </p:txBody>
      </p:sp>
      <p:sp>
        <p:nvSpPr>
          <p:cNvPr id="432" name="Software or Test-bench learns the addresses on each power up."/>
          <p:cNvSpPr txBox="1"/>
          <p:nvPr/>
        </p:nvSpPr>
        <p:spPr>
          <a:xfrm>
            <a:off x="4602144" y="4744655"/>
            <a:ext cx="3894589"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C26017"/>
                </a:solidFill>
                <a:latin typeface="Marker Felt"/>
                <a:ea typeface="Marker Felt"/>
                <a:cs typeface="Marker Felt"/>
                <a:sym typeface="Marker Felt"/>
              </a:defRPr>
            </a:lvl1pPr>
          </a:lstStyle>
          <a:p>
            <a:r>
              <a:rPr>
                <a:latin typeface="Arial"/>
                <a:cs typeface="Arial"/>
              </a:rPr>
              <a:t>Software or Test-bench learns the addresses on each power up.</a:t>
            </a:r>
          </a:p>
        </p:txBody>
      </p:sp>
      <p:sp>
        <p:nvSpPr>
          <p:cNvPr id="433" name="Walking Dog"/>
          <p:cNvSpPr/>
          <p:nvPr/>
        </p:nvSpPr>
        <p:spPr>
          <a:xfrm>
            <a:off x="3631191" y="5276922"/>
            <a:ext cx="1068399" cy="555667"/>
          </a:xfrm>
          <a:custGeom>
            <a:avLst/>
            <a:gdLst/>
            <a:ahLst/>
            <a:cxnLst>
              <a:cxn ang="0">
                <a:pos x="wd2" y="hd2"/>
              </a:cxn>
              <a:cxn ang="5400000">
                <a:pos x="wd2" y="hd2"/>
              </a:cxn>
              <a:cxn ang="10800000">
                <a:pos x="wd2" y="hd2"/>
              </a:cxn>
              <a:cxn ang="16200000">
                <a:pos x="wd2" y="hd2"/>
              </a:cxn>
            </a:cxnLst>
            <a:rect l="0" t="0" r="r" b="b"/>
            <a:pathLst>
              <a:path w="21557" h="21509" extrusionOk="0">
                <a:moveTo>
                  <a:pt x="17931" y="2"/>
                </a:moveTo>
                <a:cubicBezTo>
                  <a:pt x="17336" y="38"/>
                  <a:pt x="16698" y="493"/>
                  <a:pt x="16068" y="1689"/>
                </a:cubicBezTo>
                <a:cubicBezTo>
                  <a:pt x="16186" y="1930"/>
                  <a:pt x="16313" y="2125"/>
                  <a:pt x="16441" y="2284"/>
                </a:cubicBezTo>
                <a:cubicBezTo>
                  <a:pt x="15766" y="3326"/>
                  <a:pt x="15087" y="4314"/>
                  <a:pt x="14370" y="4351"/>
                </a:cubicBezTo>
                <a:cubicBezTo>
                  <a:pt x="13456" y="4398"/>
                  <a:pt x="9238" y="2766"/>
                  <a:pt x="6838" y="3954"/>
                </a:cubicBezTo>
                <a:cubicBezTo>
                  <a:pt x="6395" y="3529"/>
                  <a:pt x="4877" y="2536"/>
                  <a:pt x="2806" y="6174"/>
                </a:cubicBezTo>
                <a:cubicBezTo>
                  <a:pt x="704" y="9865"/>
                  <a:pt x="1047" y="3269"/>
                  <a:pt x="0" y="3269"/>
                </a:cubicBezTo>
                <a:cubicBezTo>
                  <a:pt x="121" y="8590"/>
                  <a:pt x="1616" y="10379"/>
                  <a:pt x="2967" y="8121"/>
                </a:cubicBezTo>
                <a:cubicBezTo>
                  <a:pt x="4007" y="6382"/>
                  <a:pt x="4758" y="5524"/>
                  <a:pt x="5403" y="5527"/>
                </a:cubicBezTo>
                <a:cubicBezTo>
                  <a:pt x="4005" y="8330"/>
                  <a:pt x="4026" y="10362"/>
                  <a:pt x="4014" y="12733"/>
                </a:cubicBezTo>
                <a:cubicBezTo>
                  <a:pt x="4001" y="15208"/>
                  <a:pt x="3166" y="14594"/>
                  <a:pt x="3099" y="16328"/>
                </a:cubicBezTo>
                <a:cubicBezTo>
                  <a:pt x="3031" y="18062"/>
                  <a:pt x="2082" y="20181"/>
                  <a:pt x="3266" y="21509"/>
                </a:cubicBezTo>
                <a:cubicBezTo>
                  <a:pt x="3266" y="21509"/>
                  <a:pt x="3667" y="20842"/>
                  <a:pt x="3554" y="19942"/>
                </a:cubicBezTo>
                <a:cubicBezTo>
                  <a:pt x="3442" y="19043"/>
                  <a:pt x="3597" y="16840"/>
                  <a:pt x="6028" y="12983"/>
                </a:cubicBezTo>
                <a:cubicBezTo>
                  <a:pt x="6433" y="14595"/>
                  <a:pt x="7484" y="14769"/>
                  <a:pt x="7649" y="16065"/>
                </a:cubicBezTo>
                <a:cubicBezTo>
                  <a:pt x="7814" y="17360"/>
                  <a:pt x="7499" y="17821"/>
                  <a:pt x="8024" y="18886"/>
                </a:cubicBezTo>
                <a:cubicBezTo>
                  <a:pt x="8549" y="19951"/>
                  <a:pt x="9044" y="21383"/>
                  <a:pt x="9464" y="21470"/>
                </a:cubicBezTo>
                <a:cubicBezTo>
                  <a:pt x="9884" y="21556"/>
                  <a:pt x="10199" y="21470"/>
                  <a:pt x="10319" y="21470"/>
                </a:cubicBezTo>
                <a:cubicBezTo>
                  <a:pt x="10319" y="21470"/>
                  <a:pt x="10259" y="20295"/>
                  <a:pt x="9899" y="20209"/>
                </a:cubicBezTo>
                <a:cubicBezTo>
                  <a:pt x="9539" y="20122"/>
                  <a:pt x="8908" y="18857"/>
                  <a:pt x="8923" y="16497"/>
                </a:cubicBezTo>
                <a:cubicBezTo>
                  <a:pt x="8938" y="14137"/>
                  <a:pt x="9419" y="16351"/>
                  <a:pt x="9179" y="12207"/>
                </a:cubicBezTo>
                <a:cubicBezTo>
                  <a:pt x="10253" y="12207"/>
                  <a:pt x="11512" y="13002"/>
                  <a:pt x="12640" y="13653"/>
                </a:cubicBezTo>
                <a:cubicBezTo>
                  <a:pt x="12566" y="14593"/>
                  <a:pt x="12723" y="15388"/>
                  <a:pt x="12771" y="16360"/>
                </a:cubicBezTo>
                <a:cubicBezTo>
                  <a:pt x="12837" y="17709"/>
                  <a:pt x="12119" y="18601"/>
                  <a:pt x="11807" y="19185"/>
                </a:cubicBezTo>
                <a:cubicBezTo>
                  <a:pt x="11494" y="19768"/>
                  <a:pt x="11576" y="21509"/>
                  <a:pt x="11576" y="21509"/>
                </a:cubicBezTo>
                <a:cubicBezTo>
                  <a:pt x="11576" y="21509"/>
                  <a:pt x="11685" y="21507"/>
                  <a:pt x="12034" y="21492"/>
                </a:cubicBezTo>
                <a:cubicBezTo>
                  <a:pt x="12430" y="21476"/>
                  <a:pt x="12560" y="20025"/>
                  <a:pt x="12932" y="19133"/>
                </a:cubicBezTo>
                <a:cubicBezTo>
                  <a:pt x="13303" y="18241"/>
                  <a:pt x="13823" y="18619"/>
                  <a:pt x="14011" y="16903"/>
                </a:cubicBezTo>
                <a:cubicBezTo>
                  <a:pt x="14082" y="16254"/>
                  <a:pt x="14244" y="15345"/>
                  <a:pt x="14419" y="14459"/>
                </a:cubicBezTo>
                <a:cubicBezTo>
                  <a:pt x="14840" y="14539"/>
                  <a:pt x="15185" y="14459"/>
                  <a:pt x="15421" y="14108"/>
                </a:cubicBezTo>
                <a:cubicBezTo>
                  <a:pt x="15421" y="14108"/>
                  <a:pt x="16050" y="16995"/>
                  <a:pt x="16224" y="18070"/>
                </a:cubicBezTo>
                <a:cubicBezTo>
                  <a:pt x="16397" y="19145"/>
                  <a:pt x="16555" y="19804"/>
                  <a:pt x="16793" y="19867"/>
                </a:cubicBezTo>
                <a:cubicBezTo>
                  <a:pt x="17031" y="19930"/>
                  <a:pt x="17177" y="21421"/>
                  <a:pt x="17177" y="21421"/>
                </a:cubicBezTo>
                <a:cubicBezTo>
                  <a:pt x="17177" y="21421"/>
                  <a:pt x="18322" y="21437"/>
                  <a:pt x="18801" y="21444"/>
                </a:cubicBezTo>
                <a:cubicBezTo>
                  <a:pt x="18866" y="20640"/>
                  <a:pt x="18518" y="20426"/>
                  <a:pt x="18079" y="20241"/>
                </a:cubicBezTo>
                <a:cubicBezTo>
                  <a:pt x="17639" y="20056"/>
                  <a:pt x="17280" y="16121"/>
                  <a:pt x="17040" y="13185"/>
                </a:cubicBezTo>
                <a:cubicBezTo>
                  <a:pt x="16891" y="11358"/>
                  <a:pt x="17701" y="9042"/>
                  <a:pt x="18226" y="7143"/>
                </a:cubicBezTo>
                <a:cubicBezTo>
                  <a:pt x="18751" y="5243"/>
                  <a:pt x="19067" y="5634"/>
                  <a:pt x="20373" y="5664"/>
                </a:cubicBezTo>
                <a:cubicBezTo>
                  <a:pt x="21600" y="5692"/>
                  <a:pt x="21557" y="3343"/>
                  <a:pt x="21557" y="3343"/>
                </a:cubicBezTo>
                <a:cubicBezTo>
                  <a:pt x="21557" y="3343"/>
                  <a:pt x="21232" y="3044"/>
                  <a:pt x="20507" y="2651"/>
                </a:cubicBezTo>
                <a:cubicBezTo>
                  <a:pt x="19816" y="2277"/>
                  <a:pt x="19907" y="1270"/>
                  <a:pt x="19907" y="1270"/>
                </a:cubicBezTo>
                <a:cubicBezTo>
                  <a:pt x="19391" y="605"/>
                  <a:pt x="18696" y="-44"/>
                  <a:pt x="17931" y="2"/>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34" name="No more chasing its own tale - when something changes anywhere."/>
          <p:cNvSpPr txBox="1"/>
          <p:nvPr/>
        </p:nvSpPr>
        <p:spPr>
          <a:xfrm>
            <a:off x="4602144" y="5331999"/>
            <a:ext cx="3894589"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C26017"/>
                </a:solidFill>
                <a:latin typeface="Marker Felt"/>
                <a:ea typeface="Marker Felt"/>
                <a:cs typeface="Marker Felt"/>
                <a:sym typeface="Marker Felt"/>
              </a:defRPr>
            </a:lvl1pPr>
          </a:lstStyle>
          <a:p>
            <a:r>
              <a:rPr>
                <a:latin typeface="Arial"/>
                <a:cs typeface="Arial"/>
              </a:rPr>
              <a:t>No more chasing its own tale - when something changes anywhere.</a:t>
            </a:r>
          </a:p>
        </p:txBody>
      </p:sp>
      <p:sp>
        <p:nvSpPr>
          <p:cNvPr id="435" name="Address map of any design is created on each power-up."/>
          <p:cNvSpPr txBox="1"/>
          <p:nvPr/>
        </p:nvSpPr>
        <p:spPr>
          <a:xfrm>
            <a:off x="1869547" y="930737"/>
            <a:ext cx="5907064"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386B1A"/>
                </a:solidFill>
                <a:latin typeface="Marker Felt"/>
                <a:ea typeface="Marker Felt"/>
                <a:cs typeface="Marker Felt"/>
                <a:sym typeface="Marker Felt"/>
              </a:defRPr>
            </a:lvl1pPr>
          </a:lstStyle>
          <a:p>
            <a:r>
              <a:rPr>
                <a:latin typeface="Arial"/>
                <a:cs typeface="Arial"/>
              </a:rPr>
              <a:t>Address map of any design is created on each power-up.</a:t>
            </a:r>
          </a:p>
        </p:txBody>
      </p:sp>
      <p:sp>
        <p:nvSpPr>
          <p:cNvPr id="436" name="Paint Splatter"/>
          <p:cNvSpPr/>
          <p:nvPr/>
        </p:nvSpPr>
        <p:spPr>
          <a:xfrm>
            <a:off x="3132899" y="1485304"/>
            <a:ext cx="2701865" cy="2668482"/>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0097EB">
              <a:alpha val="8008"/>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37" name="Paint Splatter"/>
          <p:cNvSpPr/>
          <p:nvPr/>
        </p:nvSpPr>
        <p:spPr>
          <a:xfrm>
            <a:off x="6077973" y="1650780"/>
            <a:ext cx="2701866" cy="2668481"/>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0097EB">
              <a:alpha val="8008"/>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38" name="Paint Splatter"/>
          <p:cNvSpPr/>
          <p:nvPr/>
        </p:nvSpPr>
        <p:spPr>
          <a:xfrm>
            <a:off x="-45621" y="3744072"/>
            <a:ext cx="2894241" cy="2858480"/>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0097EB">
              <a:alpha val="8008"/>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 </a:t>
            </a:r>
          </a:p>
        </p:txBody>
      </p:sp>
      <p:sp>
        <p:nvSpPr>
          <p:cNvPr id="439" name="WHEN DOING….."/>
          <p:cNvSpPr txBox="1"/>
          <p:nvPr/>
        </p:nvSpPr>
        <p:spPr>
          <a:xfrm>
            <a:off x="216904" y="1811539"/>
            <a:ext cx="2165655"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b="1">
                <a:solidFill>
                  <a:srgbClr val="3E93D7"/>
                </a:solidFill>
                <a:latin typeface="Marker Felt"/>
                <a:ea typeface="Marker Felt"/>
                <a:cs typeface="Marker Felt"/>
                <a:sym typeface="Marker Felt"/>
              </a:defRPr>
            </a:lvl1pPr>
          </a:lstStyle>
          <a:p>
            <a:r>
              <a:rPr>
                <a:latin typeface="Arial"/>
                <a:cs typeface="Arial"/>
              </a:rPr>
              <a:t>WHEN DOING…..</a:t>
            </a:r>
          </a:p>
        </p:txBody>
      </p:sp>
      <p:pic>
        <p:nvPicPr>
          <p:cNvPr id="440" name="Image" descr="Image"/>
          <p:cNvPicPr>
            <a:picLocks noChangeAspect="1"/>
          </p:cNvPicPr>
          <p:nvPr/>
        </p:nvPicPr>
        <p:blipFill>
          <a:blip r:embed="rId2"/>
          <a:stretch>
            <a:fillRect/>
          </a:stretch>
        </p:blipFill>
        <p:spPr>
          <a:xfrm>
            <a:off x="6407050" y="3536900"/>
            <a:ext cx="754962" cy="760814"/>
          </a:xfrm>
          <a:prstGeom prst="rect">
            <a:avLst/>
          </a:prstGeom>
          <a:ln w="12700">
            <a:miter lim="400000"/>
          </a:ln>
        </p:spPr>
      </p:pic>
      <p:pic>
        <p:nvPicPr>
          <p:cNvPr id="441" name="Image" descr="Image"/>
          <p:cNvPicPr>
            <a:picLocks noChangeAspect="1"/>
          </p:cNvPicPr>
          <p:nvPr/>
        </p:nvPicPr>
        <p:blipFill>
          <a:blip r:embed="rId2"/>
          <a:stretch>
            <a:fillRect/>
          </a:stretch>
        </p:blipFill>
        <p:spPr>
          <a:xfrm>
            <a:off x="8283514" y="4459435"/>
            <a:ext cx="754961" cy="760814"/>
          </a:xfrm>
          <a:prstGeom prst="rect">
            <a:avLst/>
          </a:prstGeom>
          <a:ln w="12700">
            <a:miter lim="400000"/>
          </a:ln>
        </p:spPr>
      </p:pic>
      <p:sp>
        <p:nvSpPr>
          <p:cNvPr id="442" name="Double Arrow"/>
          <p:cNvSpPr/>
          <p:nvPr/>
        </p:nvSpPr>
        <p:spPr>
          <a:xfrm rot="1920000">
            <a:off x="7014912" y="4207343"/>
            <a:ext cx="1355345" cy="279461"/>
          </a:xfrm>
          <a:prstGeom prst="leftRightArrow">
            <a:avLst>
              <a:gd name="adj1" fmla="val 32190"/>
              <a:gd name="adj2" fmla="val 117379"/>
            </a:avLst>
          </a:pr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43" name="serdes…"/>
          <p:cNvSpPr txBox="1"/>
          <p:nvPr/>
        </p:nvSpPr>
        <p:spPr>
          <a:xfrm>
            <a:off x="7734298" y="3504287"/>
            <a:ext cx="764631" cy="903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a:latin typeface="Arial"/>
                <a:cs typeface="Arial"/>
              </a:rPr>
              <a:t>serdes</a:t>
            </a:r>
          </a:p>
          <a:p>
            <a:pPr algn="l" defTabSz="410765">
              <a:defRPr>
                <a:solidFill>
                  <a:srgbClr val="858585"/>
                </a:solidFill>
                <a:latin typeface="Marker Felt"/>
                <a:ea typeface="Marker Felt"/>
                <a:cs typeface="Marker Felt"/>
                <a:sym typeface="Marker Felt"/>
              </a:defRPr>
            </a:pPr>
            <a:r>
              <a:rPr>
                <a:latin typeface="Arial"/>
                <a:cs typeface="Arial"/>
              </a:rPr>
              <a:t>Uart</a:t>
            </a:r>
          </a:p>
          <a:p>
            <a:pPr algn="l" defTabSz="410765">
              <a:defRPr>
                <a:solidFill>
                  <a:srgbClr val="858585"/>
                </a:solidFill>
                <a:latin typeface="Marker Felt"/>
                <a:ea typeface="Marker Felt"/>
                <a:cs typeface="Marker Felt"/>
                <a:sym typeface="Marker Felt"/>
              </a:defRPr>
            </a:pPr>
            <a:r>
              <a:rPr>
                <a:latin typeface="Arial"/>
                <a:cs typeface="Arial"/>
              </a:rPr>
              <a:t>ULPI</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lide Number"/>
          <p:cNvSpPr txBox="1">
            <a:spLocks noGrp="1"/>
          </p:cNvSpPr>
          <p:nvPr>
            <p:ph type="sldNum" sz="quarter" idx="2"/>
          </p:nvPr>
        </p:nvSpPr>
        <p:spPr>
          <a:xfrm>
            <a:off x="8731612" y="6153150"/>
            <a:ext cx="358413"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446" name="Errors &amp;  Interrupts"/>
          <p:cNvSpPr txBox="1">
            <a:spLocks noGrp="1"/>
          </p:cNvSpPr>
          <p:nvPr>
            <p:ph type="title" idx="4294967295"/>
          </p:nvPr>
        </p:nvSpPr>
        <p:spPr>
          <a:xfrm>
            <a:off x="892968" y="13493"/>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Errors &amp;  Interrupts</a:t>
            </a:r>
          </a:p>
        </p:txBody>
      </p:sp>
      <p:sp>
        <p:nvSpPr>
          <p:cNvPr id="447" name="During setup stage of power on sequence, each switch marks the shortest path to manager. Error detected by any agent on the network, are sent as manager response message. It will be automatically routed to the manager node.  The data field is stuffed with whatever the sender thinks is relevant.…"/>
          <p:cNvSpPr txBox="1"/>
          <p:nvPr/>
        </p:nvSpPr>
        <p:spPr>
          <a:xfrm>
            <a:off x="1026948" y="1881822"/>
            <a:ext cx="6645132" cy="1149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400">
                <a:solidFill>
                  <a:srgbClr val="858585"/>
                </a:solidFill>
                <a:latin typeface="Marker Felt"/>
                <a:ea typeface="Marker Felt"/>
                <a:cs typeface="Marker Felt"/>
                <a:sym typeface="Marker Felt"/>
              </a:defRPr>
            </a:pPr>
            <a:r>
              <a:rPr>
                <a:latin typeface="Arial"/>
                <a:cs typeface="Arial"/>
              </a:rPr>
              <a:t>During setup stage of power on sequence, each switch marks the shortest path to manager. Error detected by any agent on the network, are sent as manager response message. It will be automatically routed to the manager node.  The data field is stuffed with whatever the sender thinks is relevant. </a:t>
            </a:r>
          </a:p>
          <a:p>
            <a:pPr algn="l" defTabSz="410765">
              <a:defRPr sz="1400">
                <a:solidFill>
                  <a:srgbClr val="858585"/>
                </a:solidFill>
                <a:latin typeface="Marker Felt"/>
                <a:ea typeface="Marker Felt"/>
                <a:cs typeface="Marker Felt"/>
                <a:sym typeface="Marker Felt"/>
              </a:defRPr>
            </a:pPr>
            <a:r>
              <a:rPr>
                <a:latin typeface="Arial"/>
                <a:cs typeface="Arial"/>
              </a:rPr>
              <a:t>Switches also catch “stray” messages and send them to manager.</a:t>
            </a:r>
          </a:p>
        </p:txBody>
      </p:sp>
      <p:sp>
        <p:nvSpPr>
          <p:cNvPr id="448" name="Any module that needs service is programmed with address to ask for service.  This address in destination is “sensitive” - detection of writing to it triggers chain of events. For example, transmit fifo nearing emptiness, sends request to fill it. Or same fifo may read from preassigned buffer pool."/>
          <p:cNvSpPr txBox="1"/>
          <p:nvPr/>
        </p:nvSpPr>
        <p:spPr>
          <a:xfrm>
            <a:off x="1026948" y="2962046"/>
            <a:ext cx="6645132" cy="933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a:latin typeface="Arial"/>
                <a:cs typeface="Arial"/>
              </a:rPr>
              <a:t>Any module that needs service is programmed with address to ask for service.  This address in destination is “sensitive” - detection of writing to it triggers chain of events. For example, transmit fifo nearing emptiness, sends request to fill it. Or same fifo may read from preassigned buffer pool.</a:t>
            </a:r>
          </a:p>
        </p:txBody>
      </p:sp>
      <p:sp>
        <p:nvSpPr>
          <p:cNvPr id="449" name="Bell"/>
          <p:cNvSpPr/>
          <p:nvPr/>
        </p:nvSpPr>
        <p:spPr>
          <a:xfrm>
            <a:off x="7584192" y="650657"/>
            <a:ext cx="435755" cy="440173"/>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50" name="Bell"/>
          <p:cNvSpPr/>
          <p:nvPr/>
        </p:nvSpPr>
        <p:spPr>
          <a:xfrm>
            <a:off x="7485547" y="4334119"/>
            <a:ext cx="633045" cy="771287"/>
          </a:xfrm>
          <a:custGeom>
            <a:avLst/>
            <a:gdLst/>
            <a:ahLst/>
            <a:cxnLst>
              <a:cxn ang="0">
                <a:pos x="wd2" y="hd2"/>
              </a:cxn>
              <a:cxn ang="5400000">
                <a:pos x="wd2" y="hd2"/>
              </a:cxn>
              <a:cxn ang="10800000">
                <a:pos x="wd2" y="hd2"/>
              </a:cxn>
              <a:cxn ang="16200000">
                <a:pos x="wd2" y="hd2"/>
              </a:cxn>
            </a:cxnLst>
            <a:rect l="0" t="0" r="r" b="b"/>
            <a:pathLst>
              <a:path w="21600" h="21600" extrusionOk="0">
                <a:moveTo>
                  <a:pt x="12448" y="0"/>
                </a:moveTo>
                <a:cubicBezTo>
                  <a:pt x="7394" y="0"/>
                  <a:pt x="3298" y="3364"/>
                  <a:pt x="3298" y="7511"/>
                </a:cubicBezTo>
                <a:cubicBezTo>
                  <a:pt x="3298" y="11659"/>
                  <a:pt x="7394" y="15021"/>
                  <a:pt x="12448" y="15021"/>
                </a:cubicBezTo>
                <a:cubicBezTo>
                  <a:pt x="17502" y="15021"/>
                  <a:pt x="21600" y="11659"/>
                  <a:pt x="21600" y="7511"/>
                </a:cubicBezTo>
                <a:cubicBezTo>
                  <a:pt x="21600" y="3364"/>
                  <a:pt x="17502" y="0"/>
                  <a:pt x="12448" y="0"/>
                </a:cubicBezTo>
                <a:close/>
                <a:moveTo>
                  <a:pt x="12448" y="6026"/>
                </a:moveTo>
                <a:cubicBezTo>
                  <a:pt x="13447" y="6026"/>
                  <a:pt x="14256" y="6692"/>
                  <a:pt x="14256" y="7511"/>
                </a:cubicBezTo>
                <a:cubicBezTo>
                  <a:pt x="14256" y="8331"/>
                  <a:pt x="13447" y="8995"/>
                  <a:pt x="12448" y="8995"/>
                </a:cubicBezTo>
                <a:cubicBezTo>
                  <a:pt x="11450" y="8995"/>
                  <a:pt x="10640" y="8331"/>
                  <a:pt x="10640" y="7511"/>
                </a:cubicBezTo>
                <a:cubicBezTo>
                  <a:pt x="10640" y="6692"/>
                  <a:pt x="11450" y="6026"/>
                  <a:pt x="12448" y="6026"/>
                </a:cubicBezTo>
                <a:close/>
                <a:moveTo>
                  <a:pt x="12448" y="6616"/>
                </a:moveTo>
                <a:lnTo>
                  <a:pt x="11505" y="7064"/>
                </a:lnTo>
                <a:lnTo>
                  <a:pt x="11505" y="7958"/>
                </a:lnTo>
                <a:lnTo>
                  <a:pt x="12448" y="8405"/>
                </a:lnTo>
                <a:lnTo>
                  <a:pt x="13393" y="7958"/>
                </a:lnTo>
                <a:lnTo>
                  <a:pt x="13393" y="7064"/>
                </a:lnTo>
                <a:lnTo>
                  <a:pt x="12448" y="6616"/>
                </a:lnTo>
                <a:close/>
                <a:moveTo>
                  <a:pt x="1402" y="8498"/>
                </a:moveTo>
                <a:cubicBezTo>
                  <a:pt x="628" y="8498"/>
                  <a:pt x="0" y="9014"/>
                  <a:pt x="0" y="9649"/>
                </a:cubicBezTo>
                <a:cubicBezTo>
                  <a:pt x="0" y="10285"/>
                  <a:pt x="628" y="10800"/>
                  <a:pt x="1402" y="10800"/>
                </a:cubicBezTo>
                <a:cubicBezTo>
                  <a:pt x="1408" y="10800"/>
                  <a:pt x="1414" y="10800"/>
                  <a:pt x="1421" y="10800"/>
                </a:cubicBezTo>
                <a:cubicBezTo>
                  <a:pt x="2152" y="12441"/>
                  <a:pt x="3430" y="13910"/>
                  <a:pt x="5106" y="15013"/>
                </a:cubicBezTo>
                <a:cubicBezTo>
                  <a:pt x="5620" y="15351"/>
                  <a:pt x="6167" y="15651"/>
                  <a:pt x="6739" y="15912"/>
                </a:cubicBezTo>
                <a:cubicBezTo>
                  <a:pt x="6077" y="16373"/>
                  <a:pt x="5512" y="16899"/>
                  <a:pt x="5512" y="17864"/>
                </a:cubicBezTo>
                <a:lnTo>
                  <a:pt x="5512" y="20338"/>
                </a:lnTo>
                <a:cubicBezTo>
                  <a:pt x="5512" y="21036"/>
                  <a:pt x="6202" y="21600"/>
                  <a:pt x="7052" y="21600"/>
                </a:cubicBezTo>
                <a:lnTo>
                  <a:pt x="11322" y="21600"/>
                </a:lnTo>
                <a:lnTo>
                  <a:pt x="13576" y="21600"/>
                </a:lnTo>
                <a:lnTo>
                  <a:pt x="17847" y="21600"/>
                </a:lnTo>
                <a:cubicBezTo>
                  <a:pt x="18697" y="21600"/>
                  <a:pt x="19385" y="21036"/>
                  <a:pt x="19385" y="20338"/>
                </a:cubicBezTo>
                <a:lnTo>
                  <a:pt x="19385" y="17864"/>
                </a:lnTo>
                <a:cubicBezTo>
                  <a:pt x="19385" y="16105"/>
                  <a:pt x="17513" y="15801"/>
                  <a:pt x="16587" y="14697"/>
                </a:cubicBezTo>
                <a:cubicBezTo>
                  <a:pt x="15310" y="15193"/>
                  <a:pt x="13903" y="15456"/>
                  <a:pt x="12448" y="15456"/>
                </a:cubicBezTo>
                <a:cubicBezTo>
                  <a:pt x="10994" y="15456"/>
                  <a:pt x="9589" y="15193"/>
                  <a:pt x="8312" y="14697"/>
                </a:cubicBezTo>
                <a:cubicBezTo>
                  <a:pt x="8054" y="15004"/>
                  <a:pt x="7725" y="15249"/>
                  <a:pt x="7381" y="15481"/>
                </a:cubicBezTo>
                <a:cubicBezTo>
                  <a:pt x="6754" y="15212"/>
                  <a:pt x="6153" y="14890"/>
                  <a:pt x="5588" y="14518"/>
                </a:cubicBezTo>
                <a:cubicBezTo>
                  <a:pt x="4034" y="13495"/>
                  <a:pt x="2847" y="12137"/>
                  <a:pt x="2162" y="10617"/>
                </a:cubicBezTo>
                <a:cubicBezTo>
                  <a:pt x="2549" y="10413"/>
                  <a:pt x="2804" y="10055"/>
                  <a:pt x="2804" y="9649"/>
                </a:cubicBezTo>
                <a:cubicBezTo>
                  <a:pt x="2804" y="9014"/>
                  <a:pt x="2176" y="8498"/>
                  <a:pt x="1402" y="8498"/>
                </a:cubicBezTo>
                <a:close/>
                <a:moveTo>
                  <a:pt x="7369" y="19297"/>
                </a:moveTo>
                <a:lnTo>
                  <a:pt x="8067" y="19628"/>
                </a:lnTo>
                <a:lnTo>
                  <a:pt x="8067" y="20292"/>
                </a:lnTo>
                <a:lnTo>
                  <a:pt x="7369" y="20623"/>
                </a:lnTo>
                <a:lnTo>
                  <a:pt x="6669" y="20292"/>
                </a:lnTo>
                <a:lnTo>
                  <a:pt x="6669" y="19628"/>
                </a:lnTo>
                <a:lnTo>
                  <a:pt x="7369" y="19297"/>
                </a:lnTo>
                <a:close/>
                <a:moveTo>
                  <a:pt x="17554" y="19297"/>
                </a:moveTo>
                <a:lnTo>
                  <a:pt x="18254" y="19628"/>
                </a:lnTo>
                <a:lnTo>
                  <a:pt x="18254" y="20292"/>
                </a:lnTo>
                <a:lnTo>
                  <a:pt x="17554" y="20623"/>
                </a:lnTo>
                <a:lnTo>
                  <a:pt x="16856" y="20292"/>
                </a:lnTo>
                <a:lnTo>
                  <a:pt x="16856" y="19628"/>
                </a:lnTo>
                <a:lnTo>
                  <a:pt x="17554" y="19297"/>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pic>
        <p:nvPicPr>
          <p:cNvPr id="451" name="Image" descr="Image"/>
          <p:cNvPicPr>
            <a:picLocks noChangeAspect="1"/>
          </p:cNvPicPr>
          <p:nvPr/>
        </p:nvPicPr>
        <p:blipFill>
          <a:blip r:embed="rId3"/>
          <a:srcRect t="2343" r="5" b="1957"/>
          <a:stretch>
            <a:fillRect/>
          </a:stretch>
        </p:blipFill>
        <p:spPr>
          <a:xfrm>
            <a:off x="1794867" y="4462444"/>
            <a:ext cx="1185863" cy="1366108"/>
          </a:xfrm>
          <a:custGeom>
            <a:avLst/>
            <a:gdLst/>
            <a:ahLst/>
            <a:cxnLst>
              <a:cxn ang="0">
                <a:pos x="wd2" y="hd2"/>
              </a:cxn>
              <a:cxn ang="5400000">
                <a:pos x="wd2" y="hd2"/>
              </a:cxn>
              <a:cxn ang="10800000">
                <a:pos x="wd2" y="hd2"/>
              </a:cxn>
              <a:cxn ang="16200000">
                <a:pos x="wd2" y="hd2"/>
              </a:cxn>
            </a:cxnLst>
            <a:rect l="0" t="0" r="r" b="b"/>
            <a:pathLst>
              <a:path w="21600" h="21581" extrusionOk="0">
                <a:moveTo>
                  <a:pt x="7373" y="1"/>
                </a:moveTo>
                <a:cubicBezTo>
                  <a:pt x="7197" y="-6"/>
                  <a:pt x="7108" y="36"/>
                  <a:pt x="7005" y="113"/>
                </a:cubicBezTo>
                <a:cubicBezTo>
                  <a:pt x="6789" y="276"/>
                  <a:pt x="5362" y="923"/>
                  <a:pt x="4749" y="1135"/>
                </a:cubicBezTo>
                <a:cubicBezTo>
                  <a:pt x="4474" y="1231"/>
                  <a:pt x="3981" y="1418"/>
                  <a:pt x="3651" y="1555"/>
                </a:cubicBezTo>
                <a:cubicBezTo>
                  <a:pt x="3321" y="1693"/>
                  <a:pt x="2688" y="1937"/>
                  <a:pt x="2248" y="2101"/>
                </a:cubicBezTo>
                <a:cubicBezTo>
                  <a:pt x="1582" y="2349"/>
                  <a:pt x="1455" y="2431"/>
                  <a:pt x="1475" y="2584"/>
                </a:cubicBezTo>
                <a:cubicBezTo>
                  <a:pt x="1493" y="2723"/>
                  <a:pt x="1376" y="2823"/>
                  <a:pt x="998" y="3004"/>
                </a:cubicBezTo>
                <a:cubicBezTo>
                  <a:pt x="437" y="3272"/>
                  <a:pt x="426" y="3320"/>
                  <a:pt x="658" y="4101"/>
                </a:cubicBezTo>
                <a:cubicBezTo>
                  <a:pt x="819" y="4645"/>
                  <a:pt x="1034" y="4942"/>
                  <a:pt x="1236" y="4910"/>
                </a:cubicBezTo>
                <a:cubicBezTo>
                  <a:pt x="1298" y="4900"/>
                  <a:pt x="1351" y="4955"/>
                  <a:pt x="1352" y="5035"/>
                </a:cubicBezTo>
                <a:cubicBezTo>
                  <a:pt x="1353" y="5115"/>
                  <a:pt x="1384" y="5213"/>
                  <a:pt x="1424" y="5248"/>
                </a:cubicBezTo>
                <a:cubicBezTo>
                  <a:pt x="1570" y="5375"/>
                  <a:pt x="1491" y="5451"/>
                  <a:pt x="752" y="5857"/>
                </a:cubicBezTo>
                <a:lnTo>
                  <a:pt x="0" y="6264"/>
                </a:lnTo>
                <a:lnTo>
                  <a:pt x="0" y="6590"/>
                </a:lnTo>
                <a:lnTo>
                  <a:pt x="347" y="6534"/>
                </a:lnTo>
                <a:cubicBezTo>
                  <a:pt x="753" y="6468"/>
                  <a:pt x="864" y="6598"/>
                  <a:pt x="708" y="6954"/>
                </a:cubicBezTo>
                <a:cubicBezTo>
                  <a:pt x="634" y="7123"/>
                  <a:pt x="643" y="7190"/>
                  <a:pt x="745" y="7223"/>
                </a:cubicBezTo>
                <a:cubicBezTo>
                  <a:pt x="959" y="7295"/>
                  <a:pt x="1142" y="7869"/>
                  <a:pt x="1019" y="8089"/>
                </a:cubicBezTo>
                <a:cubicBezTo>
                  <a:pt x="962" y="8191"/>
                  <a:pt x="888" y="8585"/>
                  <a:pt x="853" y="8966"/>
                </a:cubicBezTo>
                <a:cubicBezTo>
                  <a:pt x="797" y="9578"/>
                  <a:pt x="751" y="9692"/>
                  <a:pt x="492" y="9926"/>
                </a:cubicBezTo>
                <a:cubicBezTo>
                  <a:pt x="175" y="10210"/>
                  <a:pt x="94" y="10677"/>
                  <a:pt x="304" y="11017"/>
                </a:cubicBezTo>
                <a:cubicBezTo>
                  <a:pt x="380" y="11141"/>
                  <a:pt x="383" y="11228"/>
                  <a:pt x="304" y="11311"/>
                </a:cubicBezTo>
                <a:cubicBezTo>
                  <a:pt x="216" y="11402"/>
                  <a:pt x="285" y="11470"/>
                  <a:pt x="622" y="11631"/>
                </a:cubicBezTo>
                <a:cubicBezTo>
                  <a:pt x="993" y="11808"/>
                  <a:pt x="1063" y="11891"/>
                  <a:pt x="1149" y="12239"/>
                </a:cubicBezTo>
                <a:cubicBezTo>
                  <a:pt x="1205" y="12460"/>
                  <a:pt x="1336" y="12718"/>
                  <a:pt x="1439" y="12816"/>
                </a:cubicBezTo>
                <a:cubicBezTo>
                  <a:pt x="1621" y="12990"/>
                  <a:pt x="1617" y="12993"/>
                  <a:pt x="1287" y="13161"/>
                </a:cubicBezTo>
                <a:cubicBezTo>
                  <a:pt x="1102" y="13254"/>
                  <a:pt x="738" y="13486"/>
                  <a:pt x="477" y="13669"/>
                </a:cubicBezTo>
                <a:lnTo>
                  <a:pt x="29" y="13982"/>
                </a:lnTo>
                <a:cubicBezTo>
                  <a:pt x="48" y="15053"/>
                  <a:pt x="77" y="15544"/>
                  <a:pt x="123" y="15618"/>
                </a:cubicBezTo>
                <a:cubicBezTo>
                  <a:pt x="273" y="15866"/>
                  <a:pt x="511" y="16104"/>
                  <a:pt x="1077" y="16590"/>
                </a:cubicBezTo>
                <a:cubicBezTo>
                  <a:pt x="1467" y="16925"/>
                  <a:pt x="1504" y="16990"/>
                  <a:pt x="1504" y="17399"/>
                </a:cubicBezTo>
                <a:cubicBezTo>
                  <a:pt x="1504" y="17831"/>
                  <a:pt x="1486" y="17858"/>
                  <a:pt x="954" y="18252"/>
                </a:cubicBezTo>
                <a:cubicBezTo>
                  <a:pt x="493" y="18594"/>
                  <a:pt x="422" y="18686"/>
                  <a:pt x="506" y="18822"/>
                </a:cubicBezTo>
                <a:cubicBezTo>
                  <a:pt x="561" y="18912"/>
                  <a:pt x="693" y="19022"/>
                  <a:pt x="802" y="19073"/>
                </a:cubicBezTo>
                <a:cubicBezTo>
                  <a:pt x="1001" y="19165"/>
                  <a:pt x="3263" y="19530"/>
                  <a:pt x="4301" y="19637"/>
                </a:cubicBezTo>
                <a:cubicBezTo>
                  <a:pt x="4785" y="19687"/>
                  <a:pt x="4899" y="19740"/>
                  <a:pt x="5263" y="20076"/>
                </a:cubicBezTo>
                <a:cubicBezTo>
                  <a:pt x="5743" y="20521"/>
                  <a:pt x="6048" y="20569"/>
                  <a:pt x="6398" y="20246"/>
                </a:cubicBezTo>
                <a:cubicBezTo>
                  <a:pt x="6663" y="20001"/>
                  <a:pt x="6877" y="19968"/>
                  <a:pt x="6961" y="20158"/>
                </a:cubicBezTo>
                <a:cubicBezTo>
                  <a:pt x="7056" y="20370"/>
                  <a:pt x="7696" y="20674"/>
                  <a:pt x="7822" y="20565"/>
                </a:cubicBezTo>
                <a:cubicBezTo>
                  <a:pt x="7899" y="20498"/>
                  <a:pt x="7998" y="20519"/>
                  <a:pt x="8176" y="20641"/>
                </a:cubicBezTo>
                <a:cubicBezTo>
                  <a:pt x="8476" y="20845"/>
                  <a:pt x="8774" y="20855"/>
                  <a:pt x="9007" y="20672"/>
                </a:cubicBezTo>
                <a:cubicBezTo>
                  <a:pt x="9167" y="20547"/>
                  <a:pt x="9292" y="20576"/>
                  <a:pt x="10518" y="21054"/>
                </a:cubicBezTo>
                <a:cubicBezTo>
                  <a:pt x="11252" y="21341"/>
                  <a:pt x="11867" y="21578"/>
                  <a:pt x="11884" y="21581"/>
                </a:cubicBezTo>
                <a:cubicBezTo>
                  <a:pt x="11950" y="21594"/>
                  <a:pt x="12986" y="21207"/>
                  <a:pt x="13851" y="20847"/>
                </a:cubicBezTo>
                <a:cubicBezTo>
                  <a:pt x="14346" y="20642"/>
                  <a:pt x="14862" y="20451"/>
                  <a:pt x="15000" y="20421"/>
                </a:cubicBezTo>
                <a:cubicBezTo>
                  <a:pt x="15256" y="20365"/>
                  <a:pt x="15824" y="20169"/>
                  <a:pt x="16800" y="19794"/>
                </a:cubicBezTo>
                <a:cubicBezTo>
                  <a:pt x="17754" y="19428"/>
                  <a:pt x="20180" y="17981"/>
                  <a:pt x="20133" y="17807"/>
                </a:cubicBezTo>
                <a:cubicBezTo>
                  <a:pt x="20121" y="17764"/>
                  <a:pt x="19959" y="17711"/>
                  <a:pt x="19778" y="17688"/>
                </a:cubicBezTo>
                <a:cubicBezTo>
                  <a:pt x="19460" y="17646"/>
                  <a:pt x="19453" y="17630"/>
                  <a:pt x="19424" y="17192"/>
                </a:cubicBezTo>
                <a:cubicBezTo>
                  <a:pt x="19404" y="16897"/>
                  <a:pt x="19441" y="16671"/>
                  <a:pt x="19540" y="16540"/>
                </a:cubicBezTo>
                <a:cubicBezTo>
                  <a:pt x="19628" y="16423"/>
                  <a:pt x="19704" y="16086"/>
                  <a:pt x="19720" y="15731"/>
                </a:cubicBezTo>
                <a:cubicBezTo>
                  <a:pt x="19749" y="15129"/>
                  <a:pt x="19755" y="15127"/>
                  <a:pt x="20053" y="15098"/>
                </a:cubicBezTo>
                <a:cubicBezTo>
                  <a:pt x="20458" y="15058"/>
                  <a:pt x="20628" y="14920"/>
                  <a:pt x="20573" y="14672"/>
                </a:cubicBezTo>
                <a:cubicBezTo>
                  <a:pt x="20539" y="14513"/>
                  <a:pt x="20581" y="14445"/>
                  <a:pt x="20769" y="14383"/>
                </a:cubicBezTo>
                <a:cubicBezTo>
                  <a:pt x="20961" y="14320"/>
                  <a:pt x="21000" y="14261"/>
                  <a:pt x="20949" y="14107"/>
                </a:cubicBezTo>
                <a:cubicBezTo>
                  <a:pt x="20914" y="14000"/>
                  <a:pt x="20867" y="13850"/>
                  <a:pt x="20841" y="13769"/>
                </a:cubicBezTo>
                <a:cubicBezTo>
                  <a:pt x="20812" y="13680"/>
                  <a:pt x="20876" y="13579"/>
                  <a:pt x="21007" y="13518"/>
                </a:cubicBezTo>
                <a:cubicBezTo>
                  <a:pt x="21275" y="13394"/>
                  <a:pt x="21226" y="13109"/>
                  <a:pt x="20790" y="12201"/>
                </a:cubicBezTo>
                <a:cubicBezTo>
                  <a:pt x="20625" y="11856"/>
                  <a:pt x="20477" y="11529"/>
                  <a:pt x="20465" y="11480"/>
                </a:cubicBezTo>
                <a:cubicBezTo>
                  <a:pt x="20453" y="11432"/>
                  <a:pt x="20336" y="11300"/>
                  <a:pt x="20205" y="11186"/>
                </a:cubicBezTo>
                <a:lnTo>
                  <a:pt x="19966" y="10979"/>
                </a:lnTo>
                <a:lnTo>
                  <a:pt x="20255" y="10778"/>
                </a:lnTo>
                <a:cubicBezTo>
                  <a:pt x="20521" y="10594"/>
                  <a:pt x="20534" y="10564"/>
                  <a:pt x="20407" y="10358"/>
                </a:cubicBezTo>
                <a:cubicBezTo>
                  <a:pt x="20201" y="10025"/>
                  <a:pt x="20432" y="9723"/>
                  <a:pt x="21080" y="9474"/>
                </a:cubicBezTo>
                <a:lnTo>
                  <a:pt x="21600" y="9274"/>
                </a:lnTo>
                <a:lnTo>
                  <a:pt x="21600" y="9211"/>
                </a:lnTo>
                <a:lnTo>
                  <a:pt x="21000" y="8935"/>
                </a:lnTo>
                <a:cubicBezTo>
                  <a:pt x="20669" y="8782"/>
                  <a:pt x="20423" y="8623"/>
                  <a:pt x="20451" y="8584"/>
                </a:cubicBezTo>
                <a:cubicBezTo>
                  <a:pt x="20478" y="8545"/>
                  <a:pt x="20434" y="8464"/>
                  <a:pt x="20357" y="8408"/>
                </a:cubicBezTo>
                <a:cubicBezTo>
                  <a:pt x="20236" y="8321"/>
                  <a:pt x="20243" y="8274"/>
                  <a:pt x="20386" y="8057"/>
                </a:cubicBezTo>
                <a:cubicBezTo>
                  <a:pt x="20526" y="7844"/>
                  <a:pt x="20532" y="7772"/>
                  <a:pt x="20422" y="7618"/>
                </a:cubicBezTo>
                <a:cubicBezTo>
                  <a:pt x="20317" y="7472"/>
                  <a:pt x="20315" y="7409"/>
                  <a:pt x="20414" y="7305"/>
                </a:cubicBezTo>
                <a:cubicBezTo>
                  <a:pt x="20509" y="7206"/>
                  <a:pt x="20515" y="7136"/>
                  <a:pt x="20429" y="7016"/>
                </a:cubicBezTo>
                <a:cubicBezTo>
                  <a:pt x="20339" y="6891"/>
                  <a:pt x="20350" y="6835"/>
                  <a:pt x="20494" y="6722"/>
                </a:cubicBezTo>
                <a:cubicBezTo>
                  <a:pt x="20639" y="6608"/>
                  <a:pt x="20662" y="6510"/>
                  <a:pt x="20602" y="6226"/>
                </a:cubicBezTo>
                <a:cubicBezTo>
                  <a:pt x="20562" y="6033"/>
                  <a:pt x="20546" y="5803"/>
                  <a:pt x="20573" y="5712"/>
                </a:cubicBezTo>
                <a:cubicBezTo>
                  <a:pt x="20601" y="5622"/>
                  <a:pt x="20587" y="5477"/>
                  <a:pt x="20545" y="5393"/>
                </a:cubicBezTo>
                <a:cubicBezTo>
                  <a:pt x="20502" y="5308"/>
                  <a:pt x="20476" y="5175"/>
                  <a:pt x="20487" y="5098"/>
                </a:cubicBezTo>
                <a:cubicBezTo>
                  <a:pt x="20498" y="5017"/>
                  <a:pt x="20416" y="4936"/>
                  <a:pt x="20284" y="4904"/>
                </a:cubicBezTo>
                <a:cubicBezTo>
                  <a:pt x="20063" y="4850"/>
                  <a:pt x="20058" y="4843"/>
                  <a:pt x="20241" y="4722"/>
                </a:cubicBezTo>
                <a:cubicBezTo>
                  <a:pt x="20345" y="4653"/>
                  <a:pt x="20476" y="4583"/>
                  <a:pt x="20537" y="4565"/>
                </a:cubicBezTo>
                <a:cubicBezTo>
                  <a:pt x="20615" y="4542"/>
                  <a:pt x="20611" y="4489"/>
                  <a:pt x="20523" y="4396"/>
                </a:cubicBezTo>
                <a:cubicBezTo>
                  <a:pt x="20420" y="4288"/>
                  <a:pt x="20429" y="4246"/>
                  <a:pt x="20552" y="4157"/>
                </a:cubicBezTo>
                <a:cubicBezTo>
                  <a:pt x="20757" y="4010"/>
                  <a:pt x="20739" y="3894"/>
                  <a:pt x="20516" y="3894"/>
                </a:cubicBezTo>
                <a:cubicBezTo>
                  <a:pt x="20414" y="3894"/>
                  <a:pt x="20187" y="3833"/>
                  <a:pt x="20010" y="3756"/>
                </a:cubicBezTo>
                <a:lnTo>
                  <a:pt x="19684" y="3618"/>
                </a:lnTo>
                <a:lnTo>
                  <a:pt x="19908" y="3405"/>
                </a:lnTo>
                <a:cubicBezTo>
                  <a:pt x="20102" y="3227"/>
                  <a:pt x="20135" y="3108"/>
                  <a:pt x="20125" y="2584"/>
                </a:cubicBezTo>
                <a:cubicBezTo>
                  <a:pt x="20114" y="1979"/>
                  <a:pt x="20120" y="1967"/>
                  <a:pt x="20516" y="1624"/>
                </a:cubicBezTo>
                <a:cubicBezTo>
                  <a:pt x="20946" y="1252"/>
                  <a:pt x="20948" y="1173"/>
                  <a:pt x="20523" y="1167"/>
                </a:cubicBezTo>
                <a:cubicBezTo>
                  <a:pt x="20293" y="1163"/>
                  <a:pt x="20253" y="1131"/>
                  <a:pt x="20277" y="947"/>
                </a:cubicBezTo>
                <a:cubicBezTo>
                  <a:pt x="20304" y="744"/>
                  <a:pt x="20278" y="731"/>
                  <a:pt x="19829" y="722"/>
                </a:cubicBezTo>
                <a:cubicBezTo>
                  <a:pt x="19566" y="716"/>
                  <a:pt x="18295" y="662"/>
                  <a:pt x="17002" y="609"/>
                </a:cubicBezTo>
                <a:cubicBezTo>
                  <a:pt x="15710" y="555"/>
                  <a:pt x="13388" y="473"/>
                  <a:pt x="11848" y="421"/>
                </a:cubicBezTo>
                <a:cubicBezTo>
                  <a:pt x="9715" y="348"/>
                  <a:pt x="8866" y="284"/>
                  <a:pt x="8277" y="157"/>
                </a:cubicBezTo>
                <a:cubicBezTo>
                  <a:pt x="7817" y="58"/>
                  <a:pt x="7550" y="7"/>
                  <a:pt x="7373" y="1"/>
                </a:cubicBezTo>
                <a:close/>
              </a:path>
            </a:pathLst>
          </a:custGeom>
          <a:ln w="12700">
            <a:miter lim="400000"/>
          </a:ln>
        </p:spPr>
      </p:pic>
      <p:sp>
        <p:nvSpPr>
          <p:cNvPr id="452" name="Box Truck"/>
          <p:cNvSpPr/>
          <p:nvPr/>
        </p:nvSpPr>
        <p:spPr>
          <a:xfrm>
            <a:off x="5176076" y="5207600"/>
            <a:ext cx="1131751" cy="7507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194"/>
                </a:lnTo>
                <a:lnTo>
                  <a:pt x="6290" y="15194"/>
                </a:lnTo>
                <a:lnTo>
                  <a:pt x="6290" y="1935"/>
                </a:lnTo>
                <a:cubicBezTo>
                  <a:pt x="6290" y="869"/>
                  <a:pt x="6866" y="0"/>
                  <a:pt x="7573" y="0"/>
                </a:cubicBezTo>
                <a:lnTo>
                  <a:pt x="21600" y="0"/>
                </a:lnTo>
                <a:close/>
                <a:moveTo>
                  <a:pt x="5858" y="6330"/>
                </a:moveTo>
                <a:lnTo>
                  <a:pt x="5858" y="17805"/>
                </a:lnTo>
                <a:lnTo>
                  <a:pt x="5377" y="17805"/>
                </a:lnTo>
                <a:cubicBezTo>
                  <a:pt x="5128" y="16218"/>
                  <a:pt x="4184" y="15031"/>
                  <a:pt x="3050" y="15031"/>
                </a:cubicBezTo>
                <a:cubicBezTo>
                  <a:pt x="1917" y="15031"/>
                  <a:pt x="976" y="16210"/>
                  <a:pt x="722" y="17805"/>
                </a:cubicBezTo>
                <a:lnTo>
                  <a:pt x="474" y="17805"/>
                </a:lnTo>
                <a:cubicBezTo>
                  <a:pt x="215" y="17805"/>
                  <a:pt x="0" y="17490"/>
                  <a:pt x="0" y="17091"/>
                </a:cubicBezTo>
                <a:lnTo>
                  <a:pt x="0" y="12704"/>
                </a:lnTo>
                <a:cubicBezTo>
                  <a:pt x="5" y="12476"/>
                  <a:pt x="37" y="12249"/>
                  <a:pt x="101" y="12037"/>
                </a:cubicBezTo>
                <a:lnTo>
                  <a:pt x="1647" y="7129"/>
                </a:lnTo>
                <a:cubicBezTo>
                  <a:pt x="1798" y="6640"/>
                  <a:pt x="2127" y="6330"/>
                  <a:pt x="2483" y="6330"/>
                </a:cubicBezTo>
                <a:lnTo>
                  <a:pt x="5858" y="6330"/>
                </a:lnTo>
                <a:close/>
                <a:moveTo>
                  <a:pt x="4756" y="7602"/>
                </a:moveTo>
                <a:lnTo>
                  <a:pt x="2715" y="7602"/>
                </a:lnTo>
                <a:cubicBezTo>
                  <a:pt x="2536" y="7602"/>
                  <a:pt x="2375" y="7754"/>
                  <a:pt x="2294" y="7999"/>
                </a:cubicBezTo>
                <a:lnTo>
                  <a:pt x="1117" y="11679"/>
                </a:lnTo>
                <a:cubicBezTo>
                  <a:pt x="1047" y="11874"/>
                  <a:pt x="1150" y="12119"/>
                  <a:pt x="1301" y="12119"/>
                </a:cubicBezTo>
                <a:lnTo>
                  <a:pt x="2040" y="12119"/>
                </a:lnTo>
                <a:cubicBezTo>
                  <a:pt x="2261" y="12119"/>
                  <a:pt x="2337" y="11947"/>
                  <a:pt x="2472" y="11686"/>
                </a:cubicBezTo>
                <a:cubicBezTo>
                  <a:pt x="2612" y="11426"/>
                  <a:pt x="3018" y="10580"/>
                  <a:pt x="3433" y="10580"/>
                </a:cubicBezTo>
                <a:lnTo>
                  <a:pt x="4771" y="10580"/>
                </a:lnTo>
                <a:cubicBezTo>
                  <a:pt x="4917" y="10580"/>
                  <a:pt x="5036" y="10400"/>
                  <a:pt x="5036" y="10181"/>
                </a:cubicBezTo>
                <a:lnTo>
                  <a:pt x="5036" y="8024"/>
                </a:lnTo>
                <a:cubicBezTo>
                  <a:pt x="5036" y="7788"/>
                  <a:pt x="4913" y="7602"/>
                  <a:pt x="4756" y="7602"/>
                </a:cubicBezTo>
                <a:close/>
                <a:moveTo>
                  <a:pt x="16540" y="15674"/>
                </a:moveTo>
                <a:cubicBezTo>
                  <a:pt x="17626" y="15674"/>
                  <a:pt x="18506" y="17001"/>
                  <a:pt x="18506" y="18637"/>
                </a:cubicBezTo>
                <a:cubicBezTo>
                  <a:pt x="18506" y="20273"/>
                  <a:pt x="17626" y="21600"/>
                  <a:pt x="16540" y="21600"/>
                </a:cubicBezTo>
                <a:cubicBezTo>
                  <a:pt x="15455" y="21600"/>
                  <a:pt x="14577" y="20273"/>
                  <a:pt x="14577" y="18637"/>
                </a:cubicBezTo>
                <a:cubicBezTo>
                  <a:pt x="14577" y="17001"/>
                  <a:pt x="15455" y="15674"/>
                  <a:pt x="16540" y="15674"/>
                </a:cubicBezTo>
                <a:close/>
                <a:moveTo>
                  <a:pt x="3055" y="15674"/>
                </a:moveTo>
                <a:cubicBezTo>
                  <a:pt x="4141" y="15674"/>
                  <a:pt x="5021" y="17001"/>
                  <a:pt x="5021" y="18637"/>
                </a:cubicBezTo>
                <a:cubicBezTo>
                  <a:pt x="5021" y="20273"/>
                  <a:pt x="4141" y="21600"/>
                  <a:pt x="3055" y="21600"/>
                </a:cubicBezTo>
                <a:cubicBezTo>
                  <a:pt x="1970" y="21600"/>
                  <a:pt x="1090" y="20273"/>
                  <a:pt x="1090" y="18637"/>
                </a:cubicBezTo>
                <a:cubicBezTo>
                  <a:pt x="1090" y="17001"/>
                  <a:pt x="1970" y="15674"/>
                  <a:pt x="3055" y="15674"/>
                </a:cubicBezTo>
                <a:close/>
                <a:moveTo>
                  <a:pt x="19516" y="15885"/>
                </a:moveTo>
                <a:lnTo>
                  <a:pt x="19829" y="18848"/>
                </a:lnTo>
                <a:lnTo>
                  <a:pt x="19996" y="20402"/>
                </a:lnTo>
                <a:lnTo>
                  <a:pt x="19144" y="20402"/>
                </a:lnTo>
                <a:lnTo>
                  <a:pt x="18884" y="17968"/>
                </a:lnTo>
                <a:cubicBezTo>
                  <a:pt x="18781" y="17114"/>
                  <a:pt x="18485" y="16398"/>
                  <a:pt x="18086" y="15885"/>
                </a:cubicBezTo>
                <a:lnTo>
                  <a:pt x="18641" y="15885"/>
                </a:lnTo>
                <a:lnTo>
                  <a:pt x="19516" y="15885"/>
                </a:lnTo>
                <a:close/>
                <a:moveTo>
                  <a:pt x="14997" y="15885"/>
                </a:moveTo>
                <a:cubicBezTo>
                  <a:pt x="14478" y="16544"/>
                  <a:pt x="14161" y="17521"/>
                  <a:pt x="14150" y="18571"/>
                </a:cubicBezTo>
                <a:lnTo>
                  <a:pt x="6290" y="18571"/>
                </a:lnTo>
                <a:lnTo>
                  <a:pt x="6290" y="15885"/>
                </a:lnTo>
                <a:lnTo>
                  <a:pt x="14997" y="15885"/>
                </a:lnTo>
                <a:close/>
                <a:moveTo>
                  <a:pt x="16540" y="17236"/>
                </a:moveTo>
                <a:cubicBezTo>
                  <a:pt x="16027" y="17236"/>
                  <a:pt x="15618" y="17856"/>
                  <a:pt x="15618" y="18629"/>
                </a:cubicBezTo>
                <a:cubicBezTo>
                  <a:pt x="15618" y="19403"/>
                  <a:pt x="16027" y="20021"/>
                  <a:pt x="16540" y="20021"/>
                </a:cubicBezTo>
                <a:cubicBezTo>
                  <a:pt x="17048" y="20021"/>
                  <a:pt x="17465" y="19403"/>
                  <a:pt x="17465" y="18629"/>
                </a:cubicBezTo>
                <a:cubicBezTo>
                  <a:pt x="17465" y="17856"/>
                  <a:pt x="17053" y="17236"/>
                  <a:pt x="16540" y="17236"/>
                </a:cubicBezTo>
                <a:close/>
                <a:moveTo>
                  <a:pt x="3055" y="17236"/>
                </a:moveTo>
                <a:cubicBezTo>
                  <a:pt x="2542" y="17236"/>
                  <a:pt x="2133" y="17856"/>
                  <a:pt x="2133" y="18629"/>
                </a:cubicBezTo>
                <a:cubicBezTo>
                  <a:pt x="2133" y="19403"/>
                  <a:pt x="2542" y="20021"/>
                  <a:pt x="3055" y="20021"/>
                </a:cubicBezTo>
                <a:cubicBezTo>
                  <a:pt x="3563" y="20021"/>
                  <a:pt x="3978" y="19403"/>
                  <a:pt x="3978" y="18629"/>
                </a:cubicBezTo>
                <a:cubicBezTo>
                  <a:pt x="3978" y="17856"/>
                  <a:pt x="3568" y="17236"/>
                  <a:pt x="3055" y="17236"/>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53" name="fifo near full"/>
          <p:cNvSpPr txBox="1"/>
          <p:nvPr/>
        </p:nvSpPr>
        <p:spPr>
          <a:xfrm>
            <a:off x="2003859" y="4020601"/>
            <a:ext cx="1264768"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fifo near full</a:t>
            </a:r>
          </a:p>
        </p:txBody>
      </p:sp>
      <p:sp>
        <p:nvSpPr>
          <p:cNvPr id="454" name="Line"/>
          <p:cNvSpPr/>
          <p:nvPr/>
        </p:nvSpPr>
        <p:spPr>
          <a:xfrm flipV="1">
            <a:off x="3098601" y="4653813"/>
            <a:ext cx="4119133" cy="237871"/>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55" name="send  doorbell to cpu"/>
          <p:cNvSpPr txBox="1"/>
          <p:nvPr/>
        </p:nvSpPr>
        <p:spPr>
          <a:xfrm rot="21360000">
            <a:off x="4479078" y="4354609"/>
            <a:ext cx="1976501" cy="3183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a:latin typeface="Arial"/>
                <a:cs typeface="Arial"/>
              </a:rPr>
              <a:t>send  doorbell to cpu</a:t>
            </a:r>
          </a:p>
        </p:txBody>
      </p:sp>
      <p:sp>
        <p:nvSpPr>
          <p:cNvPr id="456" name="Line"/>
          <p:cNvSpPr/>
          <p:nvPr/>
        </p:nvSpPr>
        <p:spPr>
          <a:xfrm flipH="1">
            <a:off x="6387826" y="4842860"/>
            <a:ext cx="1075397" cy="610896"/>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57" name="Line"/>
          <p:cNvSpPr/>
          <p:nvPr/>
        </p:nvSpPr>
        <p:spPr>
          <a:xfrm flipH="1" flipV="1">
            <a:off x="3215587" y="5313308"/>
            <a:ext cx="1724474" cy="320852"/>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58" name="cpu sends buffer to dump into"/>
          <p:cNvSpPr txBox="1"/>
          <p:nvPr/>
        </p:nvSpPr>
        <p:spPr>
          <a:xfrm rot="21360000">
            <a:off x="4527678" y="4859730"/>
            <a:ext cx="2428548" cy="287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a:latin typeface="Arial"/>
                <a:cs typeface="Arial"/>
              </a:rPr>
              <a:t>cpu sends buffer to dump into</a:t>
            </a:r>
          </a:p>
        </p:txBody>
      </p:sp>
      <p:sp>
        <p:nvSpPr>
          <p:cNvPr id="459" name="Radio Tower"/>
          <p:cNvSpPr/>
          <p:nvPr/>
        </p:nvSpPr>
        <p:spPr>
          <a:xfrm>
            <a:off x="300547" y="4002854"/>
            <a:ext cx="708681" cy="102089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3364"/>
                  <a:pt x="0" y="7498"/>
                </a:cubicBezTo>
                <a:cubicBezTo>
                  <a:pt x="0" y="10532"/>
                  <a:pt x="2679" y="13248"/>
                  <a:pt x="6711" y="14418"/>
                </a:cubicBezTo>
                <a:lnTo>
                  <a:pt x="6905" y="13852"/>
                </a:lnTo>
                <a:cubicBezTo>
                  <a:pt x="3202" y="12777"/>
                  <a:pt x="881" y="10284"/>
                  <a:pt x="881" y="7498"/>
                </a:cubicBezTo>
                <a:cubicBezTo>
                  <a:pt x="881" y="3702"/>
                  <a:pt x="5330" y="613"/>
                  <a:pt x="10799" y="613"/>
                </a:cubicBezTo>
                <a:cubicBezTo>
                  <a:pt x="16267" y="613"/>
                  <a:pt x="20717" y="3702"/>
                  <a:pt x="20717" y="7498"/>
                </a:cubicBezTo>
                <a:cubicBezTo>
                  <a:pt x="20717" y="10294"/>
                  <a:pt x="18385" y="12790"/>
                  <a:pt x="14664" y="13860"/>
                </a:cubicBezTo>
                <a:lnTo>
                  <a:pt x="14855" y="14426"/>
                </a:lnTo>
                <a:cubicBezTo>
                  <a:pt x="18907" y="13261"/>
                  <a:pt x="21600" y="10542"/>
                  <a:pt x="21600" y="7498"/>
                </a:cubicBezTo>
                <a:cubicBezTo>
                  <a:pt x="21600" y="3364"/>
                  <a:pt x="16754" y="0"/>
                  <a:pt x="10799" y="0"/>
                </a:cubicBezTo>
                <a:close/>
                <a:moveTo>
                  <a:pt x="10782" y="2273"/>
                </a:moveTo>
                <a:cubicBezTo>
                  <a:pt x="6615" y="2273"/>
                  <a:pt x="3224" y="4625"/>
                  <a:pt x="3224" y="7518"/>
                </a:cubicBezTo>
                <a:cubicBezTo>
                  <a:pt x="3224" y="9596"/>
                  <a:pt x="4974" y="11397"/>
                  <a:pt x="7505" y="12246"/>
                </a:cubicBezTo>
                <a:lnTo>
                  <a:pt x="7730" y="11636"/>
                </a:lnTo>
                <a:cubicBezTo>
                  <a:pt x="5583" y="10866"/>
                  <a:pt x="4112" y="9308"/>
                  <a:pt x="4112" y="7518"/>
                </a:cubicBezTo>
                <a:cubicBezTo>
                  <a:pt x="4112" y="4965"/>
                  <a:pt x="7104" y="2890"/>
                  <a:pt x="10782" y="2890"/>
                </a:cubicBezTo>
                <a:cubicBezTo>
                  <a:pt x="14459" y="2890"/>
                  <a:pt x="17452" y="4965"/>
                  <a:pt x="17452" y="7518"/>
                </a:cubicBezTo>
                <a:cubicBezTo>
                  <a:pt x="17452" y="9308"/>
                  <a:pt x="15979" y="10866"/>
                  <a:pt x="13831" y="11636"/>
                </a:cubicBezTo>
                <a:lnTo>
                  <a:pt x="14059" y="12246"/>
                </a:lnTo>
                <a:cubicBezTo>
                  <a:pt x="16590" y="11397"/>
                  <a:pt x="18340" y="9596"/>
                  <a:pt x="18340" y="7518"/>
                </a:cubicBezTo>
                <a:cubicBezTo>
                  <a:pt x="18340" y="4625"/>
                  <a:pt x="14949" y="2273"/>
                  <a:pt x="10782" y="2273"/>
                </a:cubicBezTo>
                <a:close/>
                <a:moveTo>
                  <a:pt x="10782" y="4513"/>
                </a:moveTo>
                <a:cubicBezTo>
                  <a:pt x="8395" y="4513"/>
                  <a:pt x="6452" y="5861"/>
                  <a:pt x="6452" y="7518"/>
                </a:cubicBezTo>
                <a:cubicBezTo>
                  <a:pt x="6452" y="8546"/>
                  <a:pt x="7201" y="9456"/>
                  <a:pt x="8337" y="9998"/>
                </a:cubicBezTo>
                <a:lnTo>
                  <a:pt x="8575" y="9351"/>
                </a:lnTo>
                <a:cubicBezTo>
                  <a:pt x="7820" y="8912"/>
                  <a:pt x="7340" y="8253"/>
                  <a:pt x="7340" y="7518"/>
                </a:cubicBezTo>
                <a:cubicBezTo>
                  <a:pt x="7340" y="6201"/>
                  <a:pt x="8884" y="5129"/>
                  <a:pt x="10782" y="5129"/>
                </a:cubicBezTo>
                <a:cubicBezTo>
                  <a:pt x="12680" y="5129"/>
                  <a:pt x="14223" y="6201"/>
                  <a:pt x="14223" y="7518"/>
                </a:cubicBezTo>
                <a:cubicBezTo>
                  <a:pt x="14223" y="8253"/>
                  <a:pt x="13743" y="8912"/>
                  <a:pt x="12989" y="9351"/>
                </a:cubicBezTo>
                <a:lnTo>
                  <a:pt x="13226" y="9996"/>
                </a:lnTo>
                <a:cubicBezTo>
                  <a:pt x="14363" y="9454"/>
                  <a:pt x="15112" y="8546"/>
                  <a:pt x="15112" y="7518"/>
                </a:cubicBezTo>
                <a:cubicBezTo>
                  <a:pt x="15112" y="5861"/>
                  <a:pt x="13169" y="4513"/>
                  <a:pt x="10782" y="4513"/>
                </a:cubicBezTo>
                <a:close/>
                <a:moveTo>
                  <a:pt x="10782" y="6734"/>
                </a:moveTo>
                <a:cubicBezTo>
                  <a:pt x="10157" y="6734"/>
                  <a:pt x="9652" y="7085"/>
                  <a:pt x="9652" y="7518"/>
                </a:cubicBezTo>
                <a:cubicBezTo>
                  <a:pt x="9652" y="7780"/>
                  <a:pt x="9837" y="8012"/>
                  <a:pt x="10121" y="8155"/>
                </a:cubicBezTo>
                <a:lnTo>
                  <a:pt x="5153" y="21600"/>
                </a:lnTo>
                <a:lnTo>
                  <a:pt x="6317" y="21600"/>
                </a:lnTo>
                <a:lnTo>
                  <a:pt x="10782" y="19994"/>
                </a:lnTo>
                <a:lnTo>
                  <a:pt x="15247" y="21600"/>
                </a:lnTo>
                <a:lnTo>
                  <a:pt x="16411" y="21600"/>
                </a:lnTo>
                <a:lnTo>
                  <a:pt x="11443" y="8155"/>
                </a:lnTo>
                <a:cubicBezTo>
                  <a:pt x="11727" y="8012"/>
                  <a:pt x="11912" y="7780"/>
                  <a:pt x="11912" y="7518"/>
                </a:cubicBezTo>
                <a:cubicBezTo>
                  <a:pt x="11912" y="7085"/>
                  <a:pt x="11406" y="6734"/>
                  <a:pt x="10782" y="6734"/>
                </a:cubicBezTo>
                <a:close/>
                <a:moveTo>
                  <a:pt x="10782" y="9574"/>
                </a:moveTo>
                <a:lnTo>
                  <a:pt x="11648" y="11920"/>
                </a:lnTo>
                <a:lnTo>
                  <a:pt x="9915" y="11920"/>
                </a:lnTo>
                <a:lnTo>
                  <a:pt x="10782" y="9574"/>
                </a:lnTo>
                <a:close/>
                <a:moveTo>
                  <a:pt x="10029" y="12215"/>
                </a:moveTo>
                <a:lnTo>
                  <a:pt x="11532" y="12215"/>
                </a:lnTo>
                <a:lnTo>
                  <a:pt x="10782" y="12891"/>
                </a:lnTo>
                <a:lnTo>
                  <a:pt x="10029" y="12215"/>
                </a:lnTo>
                <a:close/>
                <a:moveTo>
                  <a:pt x="9729" y="12427"/>
                </a:moveTo>
                <a:lnTo>
                  <a:pt x="10513" y="13133"/>
                </a:lnTo>
                <a:lnTo>
                  <a:pt x="8947" y="14541"/>
                </a:lnTo>
                <a:lnTo>
                  <a:pt x="9729" y="12427"/>
                </a:lnTo>
                <a:close/>
                <a:moveTo>
                  <a:pt x="11835" y="12427"/>
                </a:moveTo>
                <a:lnTo>
                  <a:pt x="12616" y="14541"/>
                </a:lnTo>
                <a:lnTo>
                  <a:pt x="11050" y="13133"/>
                </a:lnTo>
                <a:lnTo>
                  <a:pt x="11835" y="12427"/>
                </a:lnTo>
                <a:close/>
                <a:moveTo>
                  <a:pt x="10782" y="13375"/>
                </a:moveTo>
                <a:lnTo>
                  <a:pt x="12568" y="14979"/>
                </a:lnTo>
                <a:lnTo>
                  <a:pt x="8996" y="14979"/>
                </a:lnTo>
                <a:lnTo>
                  <a:pt x="10782" y="13375"/>
                </a:lnTo>
                <a:close/>
                <a:moveTo>
                  <a:pt x="9003" y="15275"/>
                </a:moveTo>
                <a:lnTo>
                  <a:pt x="12561" y="15275"/>
                </a:lnTo>
                <a:lnTo>
                  <a:pt x="10782" y="16237"/>
                </a:lnTo>
                <a:lnTo>
                  <a:pt x="9003" y="15275"/>
                </a:lnTo>
                <a:close/>
                <a:moveTo>
                  <a:pt x="8613" y="15439"/>
                </a:moveTo>
                <a:lnTo>
                  <a:pt x="10436" y="16426"/>
                </a:lnTo>
                <a:lnTo>
                  <a:pt x="7703" y="17904"/>
                </a:lnTo>
                <a:lnTo>
                  <a:pt x="8613" y="15439"/>
                </a:lnTo>
                <a:close/>
                <a:moveTo>
                  <a:pt x="12948" y="15439"/>
                </a:moveTo>
                <a:lnTo>
                  <a:pt x="13860" y="17904"/>
                </a:lnTo>
                <a:lnTo>
                  <a:pt x="11128" y="16426"/>
                </a:lnTo>
                <a:lnTo>
                  <a:pt x="12948" y="15439"/>
                </a:lnTo>
                <a:close/>
                <a:moveTo>
                  <a:pt x="10782" y="16612"/>
                </a:moveTo>
                <a:lnTo>
                  <a:pt x="13785" y="18238"/>
                </a:lnTo>
                <a:lnTo>
                  <a:pt x="7778" y="18238"/>
                </a:lnTo>
                <a:lnTo>
                  <a:pt x="10782" y="16612"/>
                </a:lnTo>
                <a:close/>
                <a:moveTo>
                  <a:pt x="7643" y="18534"/>
                </a:moveTo>
                <a:lnTo>
                  <a:pt x="13921" y="18534"/>
                </a:lnTo>
                <a:lnTo>
                  <a:pt x="10782" y="19661"/>
                </a:lnTo>
                <a:lnTo>
                  <a:pt x="7643" y="18534"/>
                </a:lnTo>
                <a:close/>
                <a:moveTo>
                  <a:pt x="7382" y="18773"/>
                </a:moveTo>
                <a:lnTo>
                  <a:pt x="10320" y="19828"/>
                </a:lnTo>
                <a:lnTo>
                  <a:pt x="6484" y="21207"/>
                </a:lnTo>
                <a:lnTo>
                  <a:pt x="7382" y="18773"/>
                </a:lnTo>
                <a:close/>
                <a:moveTo>
                  <a:pt x="14180" y="18773"/>
                </a:moveTo>
                <a:lnTo>
                  <a:pt x="15080" y="21207"/>
                </a:lnTo>
                <a:lnTo>
                  <a:pt x="11244" y="19828"/>
                </a:lnTo>
                <a:lnTo>
                  <a:pt x="14180" y="18773"/>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60" name="Line"/>
          <p:cNvSpPr/>
          <p:nvPr/>
        </p:nvSpPr>
        <p:spPr>
          <a:xfrm>
            <a:off x="989490" y="4679192"/>
            <a:ext cx="630595" cy="149062"/>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sp>
        <p:nvSpPr>
          <p:cNvPr id="461" name="Rx"/>
          <p:cNvSpPr txBox="1"/>
          <p:nvPr/>
        </p:nvSpPr>
        <p:spPr>
          <a:xfrm>
            <a:off x="486919" y="5060152"/>
            <a:ext cx="354262"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Rx</a:t>
            </a:r>
          </a:p>
        </p:txBody>
      </p:sp>
      <p:pic>
        <p:nvPicPr>
          <p:cNvPr id="462" name="Image" descr="Image"/>
          <p:cNvPicPr>
            <a:picLocks noChangeAspect="1"/>
          </p:cNvPicPr>
          <p:nvPr/>
        </p:nvPicPr>
        <p:blipFill>
          <a:blip r:embed="rId4"/>
          <a:srcRect l="17703" t="11020" r="10080" b="15733"/>
          <a:stretch>
            <a:fillRect/>
          </a:stretch>
        </p:blipFill>
        <p:spPr>
          <a:xfrm>
            <a:off x="8137960" y="4304565"/>
            <a:ext cx="831881" cy="830660"/>
          </a:xfrm>
          <a:custGeom>
            <a:avLst/>
            <a:gdLst/>
            <a:ahLst/>
            <a:cxnLst>
              <a:cxn ang="0">
                <a:pos x="wd2" y="hd2"/>
              </a:cxn>
              <a:cxn ang="5400000">
                <a:pos x="wd2" y="hd2"/>
              </a:cxn>
              <a:cxn ang="10800000">
                <a:pos x="wd2" y="hd2"/>
              </a:cxn>
              <a:cxn ang="16200000">
                <a:pos x="wd2" y="hd2"/>
              </a:cxn>
            </a:cxnLst>
            <a:rect l="0" t="0" r="r" b="b"/>
            <a:pathLst>
              <a:path w="20972" h="21045" extrusionOk="0">
                <a:moveTo>
                  <a:pt x="8366" y="0"/>
                </a:moveTo>
                <a:cubicBezTo>
                  <a:pt x="8242" y="0"/>
                  <a:pt x="8145" y="242"/>
                  <a:pt x="8145" y="533"/>
                </a:cubicBezTo>
                <a:cubicBezTo>
                  <a:pt x="8145" y="823"/>
                  <a:pt x="8077" y="1125"/>
                  <a:pt x="7995" y="1206"/>
                </a:cubicBezTo>
                <a:cubicBezTo>
                  <a:pt x="7764" y="1439"/>
                  <a:pt x="7245" y="894"/>
                  <a:pt x="7245" y="422"/>
                </a:cubicBezTo>
                <a:cubicBezTo>
                  <a:pt x="7245" y="-55"/>
                  <a:pt x="7002" y="-118"/>
                  <a:pt x="6635" y="251"/>
                </a:cubicBezTo>
                <a:cubicBezTo>
                  <a:pt x="6471" y="415"/>
                  <a:pt x="6252" y="425"/>
                  <a:pt x="5974" y="281"/>
                </a:cubicBezTo>
                <a:cubicBezTo>
                  <a:pt x="5244" y="-97"/>
                  <a:pt x="5013" y="171"/>
                  <a:pt x="5124" y="1307"/>
                </a:cubicBezTo>
                <a:cubicBezTo>
                  <a:pt x="5226" y="2356"/>
                  <a:pt x="5216" y="2378"/>
                  <a:pt x="3813" y="3710"/>
                </a:cubicBezTo>
                <a:cubicBezTo>
                  <a:pt x="3035" y="4448"/>
                  <a:pt x="2296" y="5075"/>
                  <a:pt x="2172" y="5098"/>
                </a:cubicBezTo>
                <a:cubicBezTo>
                  <a:pt x="2048" y="5120"/>
                  <a:pt x="1521" y="5149"/>
                  <a:pt x="1002" y="5168"/>
                </a:cubicBezTo>
                <a:lnTo>
                  <a:pt x="61" y="5208"/>
                </a:lnTo>
                <a:lnTo>
                  <a:pt x="91" y="6163"/>
                </a:lnTo>
                <a:cubicBezTo>
                  <a:pt x="111" y="6731"/>
                  <a:pt x="276" y="7233"/>
                  <a:pt x="481" y="7390"/>
                </a:cubicBezTo>
                <a:cubicBezTo>
                  <a:pt x="792" y="7628"/>
                  <a:pt x="783" y="7675"/>
                  <a:pt x="431" y="7812"/>
                </a:cubicBezTo>
                <a:cubicBezTo>
                  <a:pt x="-381" y="8129"/>
                  <a:pt x="7" y="8577"/>
                  <a:pt x="1162" y="8647"/>
                </a:cubicBezTo>
                <a:cubicBezTo>
                  <a:pt x="2648" y="8737"/>
                  <a:pt x="2670" y="9116"/>
                  <a:pt x="1202" y="9351"/>
                </a:cubicBezTo>
                <a:cubicBezTo>
                  <a:pt x="15" y="9541"/>
                  <a:pt x="-343" y="9863"/>
                  <a:pt x="491" y="9994"/>
                </a:cubicBezTo>
                <a:cubicBezTo>
                  <a:pt x="744" y="10034"/>
                  <a:pt x="952" y="10171"/>
                  <a:pt x="952" y="10296"/>
                </a:cubicBezTo>
                <a:cubicBezTo>
                  <a:pt x="952" y="10420"/>
                  <a:pt x="744" y="10558"/>
                  <a:pt x="491" y="10598"/>
                </a:cubicBezTo>
                <a:cubicBezTo>
                  <a:pt x="-63" y="10685"/>
                  <a:pt x="-94" y="11023"/>
                  <a:pt x="401" y="11573"/>
                </a:cubicBezTo>
                <a:cubicBezTo>
                  <a:pt x="742" y="11952"/>
                  <a:pt x="742" y="11994"/>
                  <a:pt x="401" y="12126"/>
                </a:cubicBezTo>
                <a:cubicBezTo>
                  <a:pt x="-103" y="12320"/>
                  <a:pt x="-59" y="12634"/>
                  <a:pt x="541" y="13141"/>
                </a:cubicBezTo>
                <a:lnTo>
                  <a:pt x="1052" y="13564"/>
                </a:lnTo>
                <a:lnTo>
                  <a:pt x="541" y="13714"/>
                </a:lnTo>
                <a:cubicBezTo>
                  <a:pt x="-112" y="13900"/>
                  <a:pt x="-112" y="14244"/>
                  <a:pt x="541" y="14278"/>
                </a:cubicBezTo>
                <a:cubicBezTo>
                  <a:pt x="1607" y="14332"/>
                  <a:pt x="1722" y="14380"/>
                  <a:pt x="1722" y="14710"/>
                </a:cubicBezTo>
                <a:cubicBezTo>
                  <a:pt x="1722" y="14939"/>
                  <a:pt x="1451" y="15065"/>
                  <a:pt x="882" y="15112"/>
                </a:cubicBezTo>
                <a:cubicBezTo>
                  <a:pt x="385" y="15153"/>
                  <a:pt x="41" y="15305"/>
                  <a:pt x="41" y="15474"/>
                </a:cubicBezTo>
                <a:cubicBezTo>
                  <a:pt x="41" y="15632"/>
                  <a:pt x="167" y="15766"/>
                  <a:pt x="321" y="15776"/>
                </a:cubicBezTo>
                <a:cubicBezTo>
                  <a:pt x="1713" y="15863"/>
                  <a:pt x="2081" y="16032"/>
                  <a:pt x="3443" y="17133"/>
                </a:cubicBezTo>
                <a:cubicBezTo>
                  <a:pt x="4951" y="18352"/>
                  <a:pt x="5202" y="18776"/>
                  <a:pt x="5104" y="20019"/>
                </a:cubicBezTo>
                <a:cubicBezTo>
                  <a:pt x="5074" y="20392"/>
                  <a:pt x="5091" y="20780"/>
                  <a:pt x="5144" y="20873"/>
                </a:cubicBezTo>
                <a:cubicBezTo>
                  <a:pt x="5286" y="21127"/>
                  <a:pt x="5769" y="21080"/>
                  <a:pt x="6064" y="20783"/>
                </a:cubicBezTo>
                <a:cubicBezTo>
                  <a:pt x="6262" y="20585"/>
                  <a:pt x="6399" y="20580"/>
                  <a:pt x="6655" y="20793"/>
                </a:cubicBezTo>
                <a:cubicBezTo>
                  <a:pt x="7050" y="21123"/>
                  <a:pt x="7551" y="20906"/>
                  <a:pt x="7385" y="20471"/>
                </a:cubicBezTo>
                <a:cubicBezTo>
                  <a:pt x="7257" y="20135"/>
                  <a:pt x="7765" y="19607"/>
                  <a:pt x="7995" y="19838"/>
                </a:cubicBezTo>
                <a:cubicBezTo>
                  <a:pt x="8077" y="19920"/>
                  <a:pt x="8145" y="20221"/>
                  <a:pt x="8145" y="20512"/>
                </a:cubicBezTo>
                <a:cubicBezTo>
                  <a:pt x="8145" y="20802"/>
                  <a:pt x="8242" y="21044"/>
                  <a:pt x="8366" y="21044"/>
                </a:cubicBezTo>
                <a:cubicBezTo>
                  <a:pt x="8489" y="21044"/>
                  <a:pt x="8596" y="20701"/>
                  <a:pt x="8596" y="20280"/>
                </a:cubicBezTo>
                <a:cubicBezTo>
                  <a:pt x="8596" y="19860"/>
                  <a:pt x="8731" y="19390"/>
                  <a:pt x="8906" y="19245"/>
                </a:cubicBezTo>
                <a:cubicBezTo>
                  <a:pt x="9351" y="18873"/>
                  <a:pt x="9550" y="19277"/>
                  <a:pt x="9396" y="20250"/>
                </a:cubicBezTo>
                <a:cubicBezTo>
                  <a:pt x="9304" y="20834"/>
                  <a:pt x="9356" y="21044"/>
                  <a:pt x="9586" y="21044"/>
                </a:cubicBezTo>
                <a:cubicBezTo>
                  <a:pt x="9758" y="21044"/>
                  <a:pt x="9959" y="20876"/>
                  <a:pt x="10036" y="20672"/>
                </a:cubicBezTo>
                <a:cubicBezTo>
                  <a:pt x="10165" y="20337"/>
                  <a:pt x="10221" y="20335"/>
                  <a:pt x="10637" y="20713"/>
                </a:cubicBezTo>
                <a:cubicBezTo>
                  <a:pt x="11023" y="21064"/>
                  <a:pt x="11164" y="21084"/>
                  <a:pt x="11547" y="20843"/>
                </a:cubicBezTo>
                <a:cubicBezTo>
                  <a:pt x="11905" y="20619"/>
                  <a:pt x="12079" y="20617"/>
                  <a:pt x="12338" y="20833"/>
                </a:cubicBezTo>
                <a:cubicBezTo>
                  <a:pt x="12759" y="21185"/>
                  <a:pt x="13033" y="20896"/>
                  <a:pt x="13128" y="20019"/>
                </a:cubicBezTo>
                <a:cubicBezTo>
                  <a:pt x="13228" y="19100"/>
                  <a:pt x="13642" y="19252"/>
                  <a:pt x="13728" y="20240"/>
                </a:cubicBezTo>
                <a:cubicBezTo>
                  <a:pt x="13811" y="21185"/>
                  <a:pt x="14157" y="21306"/>
                  <a:pt x="14259" y="20421"/>
                </a:cubicBezTo>
                <a:cubicBezTo>
                  <a:pt x="14344" y="19680"/>
                  <a:pt x="14736" y="19665"/>
                  <a:pt x="14909" y="20401"/>
                </a:cubicBezTo>
                <a:cubicBezTo>
                  <a:pt x="15110" y="21256"/>
                  <a:pt x="15657" y="21034"/>
                  <a:pt x="15819" y="20029"/>
                </a:cubicBezTo>
                <a:cubicBezTo>
                  <a:pt x="15900" y="19534"/>
                  <a:pt x="15927" y="19020"/>
                  <a:pt x="15880" y="18893"/>
                </a:cubicBezTo>
                <a:cubicBezTo>
                  <a:pt x="15832" y="18766"/>
                  <a:pt x="16329" y="18081"/>
                  <a:pt x="16980" y="17364"/>
                </a:cubicBezTo>
                <a:cubicBezTo>
                  <a:pt x="18147" y="16078"/>
                  <a:pt x="18714" y="15807"/>
                  <a:pt x="20362" y="15756"/>
                </a:cubicBezTo>
                <a:cubicBezTo>
                  <a:pt x="20598" y="15748"/>
                  <a:pt x="20732" y="15598"/>
                  <a:pt x="20692" y="15394"/>
                </a:cubicBezTo>
                <a:cubicBezTo>
                  <a:pt x="20640" y="15128"/>
                  <a:pt x="20378" y="15065"/>
                  <a:pt x="19581" y="15122"/>
                </a:cubicBezTo>
                <a:cubicBezTo>
                  <a:pt x="19009" y="15163"/>
                  <a:pt x="18480" y="15090"/>
                  <a:pt x="18401" y="14961"/>
                </a:cubicBezTo>
                <a:cubicBezTo>
                  <a:pt x="18186" y="14611"/>
                  <a:pt x="19028" y="14257"/>
                  <a:pt x="20062" y="14257"/>
                </a:cubicBezTo>
                <a:cubicBezTo>
                  <a:pt x="20565" y="14257"/>
                  <a:pt x="20972" y="14151"/>
                  <a:pt x="20972" y="14026"/>
                </a:cubicBezTo>
                <a:cubicBezTo>
                  <a:pt x="20972" y="13902"/>
                  <a:pt x="20772" y="13805"/>
                  <a:pt x="20532" y="13805"/>
                </a:cubicBezTo>
                <a:cubicBezTo>
                  <a:pt x="19874" y="13805"/>
                  <a:pt x="19777" y="13422"/>
                  <a:pt x="20332" y="13031"/>
                </a:cubicBezTo>
                <a:cubicBezTo>
                  <a:pt x="20758" y="12731"/>
                  <a:pt x="20793" y="12604"/>
                  <a:pt x="20572" y="12116"/>
                </a:cubicBezTo>
                <a:cubicBezTo>
                  <a:pt x="20412" y="11762"/>
                  <a:pt x="20396" y="11506"/>
                  <a:pt x="20532" y="11422"/>
                </a:cubicBezTo>
                <a:cubicBezTo>
                  <a:pt x="20864" y="11216"/>
                  <a:pt x="20784" y="10637"/>
                  <a:pt x="20442" y="10768"/>
                </a:cubicBezTo>
                <a:cubicBezTo>
                  <a:pt x="20276" y="10832"/>
                  <a:pt x="20019" y="10728"/>
                  <a:pt x="19862" y="10537"/>
                </a:cubicBezTo>
                <a:cubicBezTo>
                  <a:pt x="19625" y="10251"/>
                  <a:pt x="19632" y="10170"/>
                  <a:pt x="19932" y="10075"/>
                </a:cubicBezTo>
                <a:cubicBezTo>
                  <a:pt x="20131" y="10011"/>
                  <a:pt x="20469" y="9899"/>
                  <a:pt x="20672" y="9833"/>
                </a:cubicBezTo>
                <a:cubicBezTo>
                  <a:pt x="21219" y="9658"/>
                  <a:pt x="20982" y="9549"/>
                  <a:pt x="19732" y="9381"/>
                </a:cubicBezTo>
                <a:cubicBezTo>
                  <a:pt x="18452" y="9209"/>
                  <a:pt x="18209" y="9104"/>
                  <a:pt x="18391" y="8808"/>
                </a:cubicBezTo>
                <a:cubicBezTo>
                  <a:pt x="18462" y="8692"/>
                  <a:pt x="19078" y="8597"/>
                  <a:pt x="19752" y="8597"/>
                </a:cubicBezTo>
                <a:cubicBezTo>
                  <a:pt x="20993" y="8597"/>
                  <a:pt x="21200" y="8464"/>
                  <a:pt x="20702" y="7963"/>
                </a:cubicBezTo>
                <a:cubicBezTo>
                  <a:pt x="20494" y="7754"/>
                  <a:pt x="20479" y="7579"/>
                  <a:pt x="20672" y="7269"/>
                </a:cubicBezTo>
                <a:cubicBezTo>
                  <a:pt x="20961" y="6804"/>
                  <a:pt x="20827" y="6485"/>
                  <a:pt x="20232" y="6264"/>
                </a:cubicBezTo>
                <a:cubicBezTo>
                  <a:pt x="19732" y="6079"/>
                  <a:pt x="19940" y="5661"/>
                  <a:pt x="20532" y="5661"/>
                </a:cubicBezTo>
                <a:cubicBezTo>
                  <a:pt x="20791" y="5661"/>
                  <a:pt x="20910" y="5536"/>
                  <a:pt x="20842" y="5359"/>
                </a:cubicBezTo>
                <a:cubicBezTo>
                  <a:pt x="20772" y="5176"/>
                  <a:pt x="20464" y="5105"/>
                  <a:pt x="20012" y="5158"/>
                </a:cubicBezTo>
                <a:cubicBezTo>
                  <a:pt x="19112" y="5262"/>
                  <a:pt x="18419" y="4904"/>
                  <a:pt x="16990" y="3609"/>
                </a:cubicBezTo>
                <a:cubicBezTo>
                  <a:pt x="15916" y="2637"/>
                  <a:pt x="15875" y="2562"/>
                  <a:pt x="15890" y="1418"/>
                </a:cubicBezTo>
                <a:cubicBezTo>
                  <a:pt x="15898" y="764"/>
                  <a:pt x="15832" y="210"/>
                  <a:pt x="15739" y="191"/>
                </a:cubicBezTo>
                <a:cubicBezTo>
                  <a:pt x="15271" y="97"/>
                  <a:pt x="15119" y="135"/>
                  <a:pt x="15099" y="342"/>
                </a:cubicBezTo>
                <a:cubicBezTo>
                  <a:pt x="15053" y="810"/>
                  <a:pt x="14635" y="1364"/>
                  <a:pt x="14429" y="1237"/>
                </a:cubicBezTo>
                <a:cubicBezTo>
                  <a:pt x="14311" y="1164"/>
                  <a:pt x="14219" y="857"/>
                  <a:pt x="14219" y="553"/>
                </a:cubicBezTo>
                <a:cubicBezTo>
                  <a:pt x="14219" y="249"/>
                  <a:pt x="14122" y="0"/>
                  <a:pt x="13999" y="0"/>
                </a:cubicBezTo>
                <a:cubicBezTo>
                  <a:pt x="13875" y="0"/>
                  <a:pt x="13768" y="297"/>
                  <a:pt x="13768" y="663"/>
                </a:cubicBezTo>
                <a:cubicBezTo>
                  <a:pt x="13768" y="1773"/>
                  <a:pt x="13060" y="1737"/>
                  <a:pt x="12978" y="623"/>
                </a:cubicBezTo>
                <a:cubicBezTo>
                  <a:pt x="12935" y="36"/>
                  <a:pt x="12696" y="-103"/>
                  <a:pt x="12308" y="221"/>
                </a:cubicBezTo>
                <a:cubicBezTo>
                  <a:pt x="12034" y="449"/>
                  <a:pt x="11895" y="455"/>
                  <a:pt x="11627" y="231"/>
                </a:cubicBezTo>
                <a:cubicBezTo>
                  <a:pt x="11356" y="5"/>
                  <a:pt x="11185" y="20"/>
                  <a:pt x="10727" y="322"/>
                </a:cubicBezTo>
                <a:cubicBezTo>
                  <a:pt x="10222" y="654"/>
                  <a:pt x="10144" y="660"/>
                  <a:pt x="10026" y="352"/>
                </a:cubicBezTo>
                <a:cubicBezTo>
                  <a:pt x="9780" y="-294"/>
                  <a:pt x="9496" y="-2"/>
                  <a:pt x="9496" y="895"/>
                </a:cubicBezTo>
                <a:cubicBezTo>
                  <a:pt x="9496" y="1385"/>
                  <a:pt x="9394" y="1847"/>
                  <a:pt x="9276" y="1920"/>
                </a:cubicBezTo>
                <a:cubicBezTo>
                  <a:pt x="8992" y="2096"/>
                  <a:pt x="8596" y="1311"/>
                  <a:pt x="8596" y="583"/>
                </a:cubicBezTo>
                <a:cubicBezTo>
                  <a:pt x="8596" y="264"/>
                  <a:pt x="8489" y="0"/>
                  <a:pt x="8366" y="0"/>
                </a:cubicBezTo>
                <a:close/>
              </a:path>
            </a:pathLst>
          </a:custGeom>
          <a:ln w="12700">
            <a:miter lim="400000"/>
          </a:ln>
        </p:spPr>
      </p:pic>
      <p:sp>
        <p:nvSpPr>
          <p:cNvPr id="463" name="Cockroach"/>
          <p:cNvSpPr/>
          <p:nvPr/>
        </p:nvSpPr>
        <p:spPr>
          <a:xfrm>
            <a:off x="977878" y="208880"/>
            <a:ext cx="651765" cy="1043608"/>
          </a:xfrm>
          <a:custGeom>
            <a:avLst/>
            <a:gdLst/>
            <a:ahLst/>
            <a:cxnLst>
              <a:cxn ang="0">
                <a:pos x="wd2" y="hd2"/>
              </a:cxn>
              <a:cxn ang="5400000">
                <a:pos x="wd2" y="hd2"/>
              </a:cxn>
              <a:cxn ang="10800000">
                <a:pos x="wd2" y="hd2"/>
              </a:cxn>
              <a:cxn ang="16200000">
                <a:pos x="wd2" y="hd2"/>
              </a:cxn>
            </a:cxnLst>
            <a:rect l="0" t="0" r="r" b="b"/>
            <a:pathLst>
              <a:path w="21556" h="21566" extrusionOk="0">
                <a:moveTo>
                  <a:pt x="18247" y="0"/>
                </a:moveTo>
                <a:cubicBezTo>
                  <a:pt x="18229" y="2"/>
                  <a:pt x="18211" y="10"/>
                  <a:pt x="18198" y="21"/>
                </a:cubicBezTo>
                <a:cubicBezTo>
                  <a:pt x="15610" y="2150"/>
                  <a:pt x="12847" y="4679"/>
                  <a:pt x="11570" y="7246"/>
                </a:cubicBezTo>
                <a:cubicBezTo>
                  <a:pt x="11553" y="7278"/>
                  <a:pt x="11500" y="7289"/>
                  <a:pt x="11457" y="7278"/>
                </a:cubicBezTo>
                <a:cubicBezTo>
                  <a:pt x="11025" y="7170"/>
                  <a:pt x="10518" y="7170"/>
                  <a:pt x="10095" y="7278"/>
                </a:cubicBezTo>
                <a:cubicBezTo>
                  <a:pt x="10043" y="7289"/>
                  <a:pt x="9999" y="7278"/>
                  <a:pt x="9982" y="7246"/>
                </a:cubicBezTo>
                <a:cubicBezTo>
                  <a:pt x="8704" y="4679"/>
                  <a:pt x="5945" y="2150"/>
                  <a:pt x="3356" y="21"/>
                </a:cubicBezTo>
                <a:cubicBezTo>
                  <a:pt x="3330" y="-1"/>
                  <a:pt x="3285" y="-2"/>
                  <a:pt x="3251" y="9"/>
                </a:cubicBezTo>
                <a:cubicBezTo>
                  <a:pt x="3216" y="25"/>
                  <a:pt x="3217" y="53"/>
                  <a:pt x="3234" y="74"/>
                </a:cubicBezTo>
                <a:cubicBezTo>
                  <a:pt x="3226" y="69"/>
                  <a:pt x="8092" y="4198"/>
                  <a:pt x="9421" y="7374"/>
                </a:cubicBezTo>
                <a:cubicBezTo>
                  <a:pt x="9438" y="7417"/>
                  <a:pt x="9455" y="7465"/>
                  <a:pt x="9472" y="7509"/>
                </a:cubicBezTo>
                <a:cubicBezTo>
                  <a:pt x="9480" y="7536"/>
                  <a:pt x="9473" y="7569"/>
                  <a:pt x="9456" y="7596"/>
                </a:cubicBezTo>
                <a:cubicBezTo>
                  <a:pt x="9369" y="7682"/>
                  <a:pt x="9326" y="7779"/>
                  <a:pt x="9326" y="7876"/>
                </a:cubicBezTo>
                <a:cubicBezTo>
                  <a:pt x="9326" y="7924"/>
                  <a:pt x="9360" y="7989"/>
                  <a:pt x="9256" y="8038"/>
                </a:cubicBezTo>
                <a:cubicBezTo>
                  <a:pt x="9084" y="8119"/>
                  <a:pt x="8903" y="8220"/>
                  <a:pt x="8730" y="8344"/>
                </a:cubicBezTo>
                <a:cubicBezTo>
                  <a:pt x="8687" y="8382"/>
                  <a:pt x="8593" y="8377"/>
                  <a:pt x="8550" y="8344"/>
                </a:cubicBezTo>
                <a:cubicBezTo>
                  <a:pt x="8325" y="8172"/>
                  <a:pt x="8083" y="7984"/>
                  <a:pt x="7997" y="7920"/>
                </a:cubicBezTo>
                <a:cubicBezTo>
                  <a:pt x="7979" y="7904"/>
                  <a:pt x="7944" y="7891"/>
                  <a:pt x="7919" y="7886"/>
                </a:cubicBezTo>
                <a:lnTo>
                  <a:pt x="6581" y="7628"/>
                </a:lnTo>
                <a:cubicBezTo>
                  <a:pt x="6529" y="7617"/>
                  <a:pt x="6487" y="7622"/>
                  <a:pt x="6443" y="7638"/>
                </a:cubicBezTo>
                <a:cubicBezTo>
                  <a:pt x="6409" y="7649"/>
                  <a:pt x="6357" y="7649"/>
                  <a:pt x="6314" y="7638"/>
                </a:cubicBezTo>
                <a:cubicBezTo>
                  <a:pt x="5537" y="7358"/>
                  <a:pt x="5141" y="6943"/>
                  <a:pt x="5003" y="6776"/>
                </a:cubicBezTo>
                <a:cubicBezTo>
                  <a:pt x="4969" y="6738"/>
                  <a:pt x="4891" y="6717"/>
                  <a:pt x="4831" y="6734"/>
                </a:cubicBezTo>
                <a:cubicBezTo>
                  <a:pt x="4753" y="6750"/>
                  <a:pt x="4718" y="6808"/>
                  <a:pt x="4761" y="6851"/>
                </a:cubicBezTo>
                <a:cubicBezTo>
                  <a:pt x="4916" y="7040"/>
                  <a:pt x="5366" y="7510"/>
                  <a:pt x="6255" y="7812"/>
                </a:cubicBezTo>
                <a:cubicBezTo>
                  <a:pt x="6281" y="7823"/>
                  <a:pt x="6305" y="7838"/>
                  <a:pt x="6314" y="7854"/>
                </a:cubicBezTo>
                <a:cubicBezTo>
                  <a:pt x="6331" y="7881"/>
                  <a:pt x="6367" y="7904"/>
                  <a:pt x="6419" y="7920"/>
                </a:cubicBezTo>
                <a:lnTo>
                  <a:pt x="7506" y="8189"/>
                </a:lnTo>
                <a:cubicBezTo>
                  <a:pt x="7540" y="8200"/>
                  <a:pt x="7575" y="8215"/>
                  <a:pt x="7592" y="8237"/>
                </a:cubicBezTo>
                <a:lnTo>
                  <a:pt x="8188" y="8927"/>
                </a:lnTo>
                <a:cubicBezTo>
                  <a:pt x="8214" y="8954"/>
                  <a:pt x="8221" y="8986"/>
                  <a:pt x="8212" y="9018"/>
                </a:cubicBezTo>
                <a:cubicBezTo>
                  <a:pt x="8152" y="9245"/>
                  <a:pt x="8223" y="9450"/>
                  <a:pt x="8361" y="9628"/>
                </a:cubicBezTo>
                <a:cubicBezTo>
                  <a:pt x="8404" y="9682"/>
                  <a:pt x="8403" y="9748"/>
                  <a:pt x="8369" y="9807"/>
                </a:cubicBezTo>
                <a:cubicBezTo>
                  <a:pt x="8231" y="10006"/>
                  <a:pt x="8101" y="10205"/>
                  <a:pt x="7981" y="10415"/>
                </a:cubicBezTo>
                <a:cubicBezTo>
                  <a:pt x="7929" y="10501"/>
                  <a:pt x="7773" y="10544"/>
                  <a:pt x="7635" y="10501"/>
                </a:cubicBezTo>
                <a:cubicBezTo>
                  <a:pt x="7118" y="10345"/>
                  <a:pt x="6409" y="10135"/>
                  <a:pt x="6133" y="10055"/>
                </a:cubicBezTo>
                <a:cubicBezTo>
                  <a:pt x="6056" y="10033"/>
                  <a:pt x="5970" y="10038"/>
                  <a:pt x="5901" y="10065"/>
                </a:cubicBezTo>
                <a:lnTo>
                  <a:pt x="3380" y="11094"/>
                </a:lnTo>
                <a:cubicBezTo>
                  <a:pt x="3328" y="11116"/>
                  <a:pt x="3303" y="11143"/>
                  <a:pt x="3286" y="11175"/>
                </a:cubicBezTo>
                <a:cubicBezTo>
                  <a:pt x="3268" y="11207"/>
                  <a:pt x="3235" y="11230"/>
                  <a:pt x="3183" y="11246"/>
                </a:cubicBezTo>
                <a:cubicBezTo>
                  <a:pt x="2950" y="11305"/>
                  <a:pt x="2492" y="11370"/>
                  <a:pt x="1775" y="11268"/>
                </a:cubicBezTo>
                <a:cubicBezTo>
                  <a:pt x="1025" y="11160"/>
                  <a:pt x="361" y="11305"/>
                  <a:pt x="85" y="11381"/>
                </a:cubicBezTo>
                <a:cubicBezTo>
                  <a:pt x="7" y="11402"/>
                  <a:pt x="-20" y="11455"/>
                  <a:pt x="15" y="11499"/>
                </a:cubicBezTo>
                <a:cubicBezTo>
                  <a:pt x="49" y="11536"/>
                  <a:pt x="127" y="11554"/>
                  <a:pt x="187" y="11537"/>
                </a:cubicBezTo>
                <a:cubicBezTo>
                  <a:pt x="429" y="11473"/>
                  <a:pt x="1041" y="11338"/>
                  <a:pt x="1705" y="11435"/>
                </a:cubicBezTo>
                <a:cubicBezTo>
                  <a:pt x="2534" y="11553"/>
                  <a:pt x="3061" y="11466"/>
                  <a:pt x="3329" y="11391"/>
                </a:cubicBezTo>
                <a:cubicBezTo>
                  <a:pt x="3372" y="11380"/>
                  <a:pt x="3415" y="11380"/>
                  <a:pt x="3458" y="11386"/>
                </a:cubicBezTo>
                <a:cubicBezTo>
                  <a:pt x="3510" y="11397"/>
                  <a:pt x="3570" y="11392"/>
                  <a:pt x="3631" y="11376"/>
                </a:cubicBezTo>
                <a:lnTo>
                  <a:pt x="5996" y="10643"/>
                </a:lnTo>
                <a:cubicBezTo>
                  <a:pt x="6073" y="10616"/>
                  <a:pt x="6167" y="10625"/>
                  <a:pt x="6236" y="10658"/>
                </a:cubicBezTo>
                <a:cubicBezTo>
                  <a:pt x="6452" y="10766"/>
                  <a:pt x="6927" y="11003"/>
                  <a:pt x="7385" y="11229"/>
                </a:cubicBezTo>
                <a:cubicBezTo>
                  <a:pt x="7462" y="11267"/>
                  <a:pt x="7497" y="11331"/>
                  <a:pt x="7471" y="11391"/>
                </a:cubicBezTo>
                <a:cubicBezTo>
                  <a:pt x="7307" y="11774"/>
                  <a:pt x="7178" y="12168"/>
                  <a:pt x="7074" y="12567"/>
                </a:cubicBezTo>
                <a:cubicBezTo>
                  <a:pt x="7066" y="12615"/>
                  <a:pt x="6996" y="12648"/>
                  <a:pt x="6918" y="12643"/>
                </a:cubicBezTo>
                <a:cubicBezTo>
                  <a:pt x="6443" y="12610"/>
                  <a:pt x="5824" y="12561"/>
                  <a:pt x="5599" y="12545"/>
                </a:cubicBezTo>
                <a:cubicBezTo>
                  <a:pt x="5548" y="12540"/>
                  <a:pt x="5494" y="12551"/>
                  <a:pt x="5451" y="12567"/>
                </a:cubicBezTo>
                <a:lnTo>
                  <a:pt x="4985" y="12761"/>
                </a:lnTo>
                <a:cubicBezTo>
                  <a:pt x="4933" y="12782"/>
                  <a:pt x="4899" y="12821"/>
                  <a:pt x="4882" y="12858"/>
                </a:cubicBezTo>
                <a:lnTo>
                  <a:pt x="3768" y="16579"/>
                </a:lnTo>
                <a:cubicBezTo>
                  <a:pt x="3760" y="16606"/>
                  <a:pt x="3770" y="16638"/>
                  <a:pt x="3787" y="16665"/>
                </a:cubicBezTo>
                <a:cubicBezTo>
                  <a:pt x="3804" y="16692"/>
                  <a:pt x="3813" y="16719"/>
                  <a:pt x="3795" y="16746"/>
                </a:cubicBezTo>
                <a:cubicBezTo>
                  <a:pt x="3605" y="17069"/>
                  <a:pt x="2966" y="18007"/>
                  <a:pt x="1517" y="18827"/>
                </a:cubicBezTo>
                <a:cubicBezTo>
                  <a:pt x="1456" y="18859"/>
                  <a:pt x="1457" y="18914"/>
                  <a:pt x="1508" y="18946"/>
                </a:cubicBezTo>
                <a:cubicBezTo>
                  <a:pt x="1560" y="18984"/>
                  <a:pt x="1645" y="18984"/>
                  <a:pt x="1705" y="18951"/>
                </a:cubicBezTo>
                <a:cubicBezTo>
                  <a:pt x="3259" y="18078"/>
                  <a:pt x="3897" y="17096"/>
                  <a:pt x="4078" y="16778"/>
                </a:cubicBezTo>
                <a:cubicBezTo>
                  <a:pt x="4087" y="16756"/>
                  <a:pt x="4114" y="16740"/>
                  <a:pt x="4149" y="16724"/>
                </a:cubicBezTo>
                <a:cubicBezTo>
                  <a:pt x="4200" y="16702"/>
                  <a:pt x="4234" y="16676"/>
                  <a:pt x="4243" y="16633"/>
                </a:cubicBezTo>
                <a:lnTo>
                  <a:pt x="5459" y="13359"/>
                </a:lnTo>
                <a:cubicBezTo>
                  <a:pt x="5494" y="13267"/>
                  <a:pt x="5650" y="13220"/>
                  <a:pt x="5788" y="13258"/>
                </a:cubicBezTo>
                <a:lnTo>
                  <a:pt x="6797" y="13542"/>
                </a:lnTo>
                <a:cubicBezTo>
                  <a:pt x="6857" y="13559"/>
                  <a:pt x="6892" y="13597"/>
                  <a:pt x="6883" y="13635"/>
                </a:cubicBezTo>
                <a:cubicBezTo>
                  <a:pt x="6848" y="13937"/>
                  <a:pt x="6832" y="14238"/>
                  <a:pt x="6832" y="14545"/>
                </a:cubicBezTo>
                <a:cubicBezTo>
                  <a:pt x="6832" y="17273"/>
                  <a:pt x="8222" y="19732"/>
                  <a:pt x="10440" y="21469"/>
                </a:cubicBezTo>
                <a:cubicBezTo>
                  <a:pt x="10604" y="21598"/>
                  <a:pt x="10923" y="21598"/>
                  <a:pt x="11095" y="21469"/>
                </a:cubicBezTo>
                <a:cubicBezTo>
                  <a:pt x="13330" y="19738"/>
                  <a:pt x="14720" y="17280"/>
                  <a:pt x="14720" y="14552"/>
                </a:cubicBezTo>
                <a:cubicBezTo>
                  <a:pt x="14720" y="14244"/>
                  <a:pt x="14703" y="13942"/>
                  <a:pt x="14668" y="13640"/>
                </a:cubicBezTo>
                <a:cubicBezTo>
                  <a:pt x="14660" y="13602"/>
                  <a:pt x="14694" y="13564"/>
                  <a:pt x="14755" y="13548"/>
                </a:cubicBezTo>
                <a:lnTo>
                  <a:pt x="15763" y="13263"/>
                </a:lnTo>
                <a:cubicBezTo>
                  <a:pt x="15901" y="13225"/>
                  <a:pt x="16058" y="13274"/>
                  <a:pt x="16092" y="13366"/>
                </a:cubicBezTo>
                <a:lnTo>
                  <a:pt x="17308" y="16638"/>
                </a:lnTo>
                <a:cubicBezTo>
                  <a:pt x="17326" y="16676"/>
                  <a:pt x="17360" y="16707"/>
                  <a:pt x="17403" y="16729"/>
                </a:cubicBezTo>
                <a:cubicBezTo>
                  <a:pt x="17437" y="16740"/>
                  <a:pt x="17456" y="16761"/>
                  <a:pt x="17473" y="16783"/>
                </a:cubicBezTo>
                <a:cubicBezTo>
                  <a:pt x="17654" y="17101"/>
                  <a:pt x="18293" y="18083"/>
                  <a:pt x="19846" y="18956"/>
                </a:cubicBezTo>
                <a:cubicBezTo>
                  <a:pt x="19906" y="18989"/>
                  <a:pt x="19991" y="18984"/>
                  <a:pt x="20043" y="18951"/>
                </a:cubicBezTo>
                <a:cubicBezTo>
                  <a:pt x="20095" y="18913"/>
                  <a:pt x="20087" y="18859"/>
                  <a:pt x="20035" y="18832"/>
                </a:cubicBezTo>
                <a:cubicBezTo>
                  <a:pt x="18576" y="18012"/>
                  <a:pt x="17937" y="17074"/>
                  <a:pt x="17756" y="16751"/>
                </a:cubicBezTo>
                <a:cubicBezTo>
                  <a:pt x="17739" y="16724"/>
                  <a:pt x="17750" y="16697"/>
                  <a:pt x="17767" y="16670"/>
                </a:cubicBezTo>
                <a:cubicBezTo>
                  <a:pt x="17784" y="16643"/>
                  <a:pt x="17792" y="16616"/>
                  <a:pt x="17783" y="16584"/>
                </a:cubicBezTo>
                <a:lnTo>
                  <a:pt x="16669" y="12863"/>
                </a:lnTo>
                <a:cubicBezTo>
                  <a:pt x="16661" y="12826"/>
                  <a:pt x="16619" y="12787"/>
                  <a:pt x="16567" y="12766"/>
                </a:cubicBezTo>
                <a:lnTo>
                  <a:pt x="16100" y="12572"/>
                </a:lnTo>
                <a:cubicBezTo>
                  <a:pt x="16057" y="12556"/>
                  <a:pt x="16006" y="12545"/>
                  <a:pt x="15955" y="12550"/>
                </a:cubicBezTo>
                <a:cubicBezTo>
                  <a:pt x="15739" y="12566"/>
                  <a:pt x="15108" y="12615"/>
                  <a:pt x="14633" y="12648"/>
                </a:cubicBezTo>
                <a:cubicBezTo>
                  <a:pt x="14556" y="12653"/>
                  <a:pt x="14486" y="12620"/>
                  <a:pt x="14477" y="12572"/>
                </a:cubicBezTo>
                <a:cubicBezTo>
                  <a:pt x="14373" y="12168"/>
                  <a:pt x="14244" y="11780"/>
                  <a:pt x="14080" y="11398"/>
                </a:cubicBezTo>
                <a:cubicBezTo>
                  <a:pt x="14055" y="11338"/>
                  <a:pt x="14089" y="11273"/>
                  <a:pt x="14167" y="11236"/>
                </a:cubicBezTo>
                <a:cubicBezTo>
                  <a:pt x="14624" y="11009"/>
                  <a:pt x="15100" y="10765"/>
                  <a:pt x="15316" y="10663"/>
                </a:cubicBezTo>
                <a:cubicBezTo>
                  <a:pt x="15385" y="10631"/>
                  <a:pt x="15478" y="10621"/>
                  <a:pt x="15556" y="10648"/>
                </a:cubicBezTo>
                <a:lnTo>
                  <a:pt x="17921" y="11381"/>
                </a:lnTo>
                <a:cubicBezTo>
                  <a:pt x="17972" y="11397"/>
                  <a:pt x="18033" y="11402"/>
                  <a:pt x="18093" y="11391"/>
                </a:cubicBezTo>
                <a:cubicBezTo>
                  <a:pt x="18136" y="11385"/>
                  <a:pt x="18179" y="11381"/>
                  <a:pt x="18223" y="11398"/>
                </a:cubicBezTo>
                <a:cubicBezTo>
                  <a:pt x="18490" y="11473"/>
                  <a:pt x="19018" y="11558"/>
                  <a:pt x="19846" y="11440"/>
                </a:cubicBezTo>
                <a:cubicBezTo>
                  <a:pt x="20510" y="11343"/>
                  <a:pt x="21123" y="11478"/>
                  <a:pt x="21364" y="11542"/>
                </a:cubicBezTo>
                <a:cubicBezTo>
                  <a:pt x="21433" y="11559"/>
                  <a:pt x="21502" y="11543"/>
                  <a:pt x="21537" y="11505"/>
                </a:cubicBezTo>
                <a:cubicBezTo>
                  <a:pt x="21580" y="11462"/>
                  <a:pt x="21544" y="11402"/>
                  <a:pt x="21467" y="11386"/>
                </a:cubicBezTo>
                <a:cubicBezTo>
                  <a:pt x="21191" y="11310"/>
                  <a:pt x="20527" y="11170"/>
                  <a:pt x="19776" y="11273"/>
                </a:cubicBezTo>
                <a:cubicBezTo>
                  <a:pt x="19060" y="11375"/>
                  <a:pt x="18604" y="11310"/>
                  <a:pt x="18371" y="11251"/>
                </a:cubicBezTo>
                <a:cubicBezTo>
                  <a:pt x="18319" y="11240"/>
                  <a:pt x="18283" y="11214"/>
                  <a:pt x="18266" y="11187"/>
                </a:cubicBezTo>
                <a:cubicBezTo>
                  <a:pt x="18249" y="11155"/>
                  <a:pt x="18215" y="11128"/>
                  <a:pt x="18171" y="11106"/>
                </a:cubicBezTo>
                <a:lnTo>
                  <a:pt x="15653" y="10076"/>
                </a:lnTo>
                <a:cubicBezTo>
                  <a:pt x="15584" y="10050"/>
                  <a:pt x="15495" y="10043"/>
                  <a:pt x="15426" y="10065"/>
                </a:cubicBezTo>
                <a:cubicBezTo>
                  <a:pt x="15150" y="10146"/>
                  <a:pt x="14445" y="10357"/>
                  <a:pt x="13927" y="10513"/>
                </a:cubicBezTo>
                <a:cubicBezTo>
                  <a:pt x="13797" y="10556"/>
                  <a:pt x="13633" y="10513"/>
                  <a:pt x="13590" y="10427"/>
                </a:cubicBezTo>
                <a:cubicBezTo>
                  <a:pt x="13469" y="10222"/>
                  <a:pt x="13339" y="10017"/>
                  <a:pt x="13201" y="9817"/>
                </a:cubicBezTo>
                <a:cubicBezTo>
                  <a:pt x="13158" y="9758"/>
                  <a:pt x="13166" y="9692"/>
                  <a:pt x="13209" y="9638"/>
                </a:cubicBezTo>
                <a:cubicBezTo>
                  <a:pt x="13348" y="9460"/>
                  <a:pt x="13415" y="9257"/>
                  <a:pt x="13355" y="9030"/>
                </a:cubicBezTo>
                <a:cubicBezTo>
                  <a:pt x="13346" y="8998"/>
                  <a:pt x="13356" y="8964"/>
                  <a:pt x="13382" y="8937"/>
                </a:cubicBezTo>
                <a:lnTo>
                  <a:pt x="13978" y="8248"/>
                </a:lnTo>
                <a:cubicBezTo>
                  <a:pt x="13995" y="8227"/>
                  <a:pt x="14030" y="8210"/>
                  <a:pt x="14064" y="8199"/>
                </a:cubicBezTo>
                <a:lnTo>
                  <a:pt x="15151" y="7930"/>
                </a:lnTo>
                <a:cubicBezTo>
                  <a:pt x="15203" y="7919"/>
                  <a:pt x="15236" y="7893"/>
                  <a:pt x="15254" y="7866"/>
                </a:cubicBezTo>
                <a:cubicBezTo>
                  <a:pt x="15262" y="7844"/>
                  <a:pt x="15290" y="7827"/>
                  <a:pt x="15316" y="7822"/>
                </a:cubicBezTo>
                <a:cubicBezTo>
                  <a:pt x="16213" y="7520"/>
                  <a:pt x="16652" y="7050"/>
                  <a:pt x="16807" y="6862"/>
                </a:cubicBezTo>
                <a:cubicBezTo>
                  <a:pt x="16841" y="6818"/>
                  <a:pt x="16808" y="6760"/>
                  <a:pt x="16739" y="6744"/>
                </a:cubicBezTo>
                <a:cubicBezTo>
                  <a:pt x="16670" y="6727"/>
                  <a:pt x="16601" y="6744"/>
                  <a:pt x="16567" y="6787"/>
                </a:cubicBezTo>
                <a:cubicBezTo>
                  <a:pt x="16429" y="6955"/>
                  <a:pt x="16030" y="7370"/>
                  <a:pt x="15254" y="7650"/>
                </a:cubicBezTo>
                <a:cubicBezTo>
                  <a:pt x="15219" y="7666"/>
                  <a:pt x="15167" y="7666"/>
                  <a:pt x="15124" y="7650"/>
                </a:cubicBezTo>
                <a:cubicBezTo>
                  <a:pt x="15081" y="7634"/>
                  <a:pt x="15030" y="7633"/>
                  <a:pt x="14987" y="7638"/>
                </a:cubicBezTo>
                <a:lnTo>
                  <a:pt x="13649" y="7898"/>
                </a:lnTo>
                <a:cubicBezTo>
                  <a:pt x="13614" y="7903"/>
                  <a:pt x="13588" y="7914"/>
                  <a:pt x="13571" y="7930"/>
                </a:cubicBezTo>
                <a:cubicBezTo>
                  <a:pt x="13485" y="7995"/>
                  <a:pt x="13245" y="8183"/>
                  <a:pt x="13021" y="8361"/>
                </a:cubicBezTo>
                <a:cubicBezTo>
                  <a:pt x="12978" y="8399"/>
                  <a:pt x="12889" y="8399"/>
                  <a:pt x="12837" y="8361"/>
                </a:cubicBezTo>
                <a:cubicBezTo>
                  <a:pt x="12673" y="8237"/>
                  <a:pt x="12311" y="8055"/>
                  <a:pt x="12311" y="8055"/>
                </a:cubicBezTo>
                <a:cubicBezTo>
                  <a:pt x="12217" y="8006"/>
                  <a:pt x="12244" y="7941"/>
                  <a:pt x="12244" y="7893"/>
                </a:cubicBezTo>
                <a:cubicBezTo>
                  <a:pt x="12244" y="7790"/>
                  <a:pt x="12201" y="7698"/>
                  <a:pt x="12115" y="7611"/>
                </a:cubicBezTo>
                <a:cubicBezTo>
                  <a:pt x="12089" y="7584"/>
                  <a:pt x="12078" y="7552"/>
                  <a:pt x="12096" y="7525"/>
                </a:cubicBezTo>
                <a:lnTo>
                  <a:pt x="12131" y="7374"/>
                </a:lnTo>
                <a:cubicBezTo>
                  <a:pt x="13468" y="4198"/>
                  <a:pt x="18326" y="69"/>
                  <a:pt x="18317" y="74"/>
                </a:cubicBezTo>
                <a:cubicBezTo>
                  <a:pt x="18343" y="53"/>
                  <a:pt x="18335" y="25"/>
                  <a:pt x="18301" y="9"/>
                </a:cubicBezTo>
                <a:cubicBezTo>
                  <a:pt x="18284" y="1"/>
                  <a:pt x="18265" y="-2"/>
                  <a:pt x="18247" y="0"/>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64" name="Mapping  sideband  signals to  the Net."/>
          <p:cNvSpPr txBox="1"/>
          <p:nvPr/>
        </p:nvSpPr>
        <p:spPr>
          <a:xfrm>
            <a:off x="1903366" y="1299737"/>
            <a:ext cx="408060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Marker Felt"/>
                <a:ea typeface="Marker Felt"/>
                <a:cs typeface="Marker Felt"/>
                <a:sym typeface="Marker Felt"/>
              </a:defRPr>
            </a:lvl1pPr>
          </a:lstStyle>
          <a:p>
            <a:r>
              <a:rPr>
                <a:latin typeface="Arial"/>
                <a:cs typeface="Arial"/>
              </a:rPr>
              <a:t>Mapping  sideband  signals to  the Net.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469" name="modelling"/>
          <p:cNvSpPr txBox="1">
            <a:spLocks noGrp="1"/>
          </p:cNvSpPr>
          <p:nvPr>
            <p:ph type="title" idx="4294967295"/>
          </p:nvPr>
        </p:nvSpPr>
        <p:spPr>
          <a:xfrm>
            <a:off x="2855441" y="151662"/>
            <a:ext cx="3529559" cy="837312"/>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modelling</a:t>
            </a:r>
          </a:p>
        </p:txBody>
      </p:sp>
      <p:sp>
        <p:nvSpPr>
          <p:cNvPr id="470" name="For ants we use verilog-python connection. The behaviour of the ants is modelled using python code.…"/>
          <p:cNvSpPr txBox="1"/>
          <p:nvPr/>
        </p:nvSpPr>
        <p:spPr>
          <a:xfrm>
            <a:off x="4101491" y="3075005"/>
            <a:ext cx="3433119" cy="2226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400">
                <a:solidFill>
                  <a:srgbClr val="7D7CFA"/>
                </a:solidFill>
                <a:latin typeface="Marker Felt"/>
                <a:ea typeface="Marker Felt"/>
                <a:cs typeface="Marker Felt"/>
                <a:sym typeface="Marker Felt"/>
              </a:defRPr>
            </a:pPr>
            <a:r>
              <a:rPr dirty="0">
                <a:latin typeface="Arial"/>
                <a:cs typeface="Arial"/>
              </a:rPr>
              <a:t>For ants we use </a:t>
            </a:r>
            <a:r>
              <a:rPr dirty="0" err="1">
                <a:latin typeface="Arial"/>
                <a:cs typeface="Arial"/>
              </a:rPr>
              <a:t>verilog</a:t>
            </a:r>
            <a:r>
              <a:rPr dirty="0">
                <a:latin typeface="Arial"/>
                <a:cs typeface="Arial"/>
              </a:rPr>
              <a:t>-python connection. The </a:t>
            </a:r>
            <a:r>
              <a:rPr lang="en-US" dirty="0" err="1">
                <a:latin typeface="Arial"/>
                <a:cs typeface="Arial"/>
              </a:rPr>
              <a:t>organisers</a:t>
            </a:r>
            <a:r>
              <a:rPr lang="en-US" dirty="0">
                <a:latin typeface="Arial"/>
                <a:cs typeface="Arial"/>
              </a:rPr>
              <a:t> </a:t>
            </a:r>
            <a:r>
              <a:rPr dirty="0">
                <a:latin typeface="Arial"/>
                <a:cs typeface="Arial"/>
              </a:rPr>
              <a:t>of the ants is modelled using python code.</a:t>
            </a:r>
            <a:r>
              <a:rPr lang="en-US" dirty="0">
                <a:latin typeface="Arial"/>
                <a:cs typeface="Arial"/>
              </a:rPr>
              <a:t> </a:t>
            </a:r>
            <a:endParaRPr>
              <a:latin typeface="Arial"/>
              <a:cs typeface="Arial"/>
            </a:endParaRPr>
          </a:p>
          <a:p>
            <a:pPr algn="l" defTabSz="410765">
              <a:defRPr sz="1400">
                <a:solidFill>
                  <a:srgbClr val="7D7CFA"/>
                </a:solidFill>
                <a:latin typeface="Marker Felt"/>
                <a:ea typeface="Marker Felt"/>
                <a:cs typeface="Marker Felt"/>
                <a:sym typeface="Marker Felt"/>
              </a:defRPr>
            </a:pPr>
            <a:r>
              <a:rPr dirty="0">
                <a:latin typeface="Arial"/>
                <a:cs typeface="Arial"/>
              </a:rPr>
              <a:t>Since all ants, no matter what is inside, look the same from the outside, single python model with adaptable communication habits can fit the bill.</a:t>
            </a:r>
          </a:p>
          <a:p>
            <a:pPr algn="l" defTabSz="410765">
              <a:defRPr sz="1400">
                <a:solidFill>
                  <a:srgbClr val="7D7CFA"/>
                </a:solidFill>
                <a:latin typeface="Marker Felt"/>
                <a:ea typeface="Marker Felt"/>
                <a:cs typeface="Marker Felt"/>
                <a:sym typeface="Marker Felt"/>
              </a:defRPr>
            </a:pPr>
            <a:r>
              <a:rPr dirty="0">
                <a:latin typeface="Arial"/>
                <a:cs typeface="Arial"/>
              </a:rPr>
              <a:t>We take one ant shell </a:t>
            </a:r>
            <a:r>
              <a:rPr dirty="0" err="1">
                <a:latin typeface="Arial"/>
                <a:cs typeface="Arial"/>
              </a:rPr>
              <a:t>verilog</a:t>
            </a:r>
            <a:r>
              <a:rPr dirty="0">
                <a:latin typeface="Arial"/>
                <a:cs typeface="Arial"/>
              </a:rPr>
              <a:t> , stuffed with python filling and configure many copies of it with specific </a:t>
            </a:r>
            <a:r>
              <a:rPr lang="en-US" dirty="0">
                <a:latin typeface="Arial"/>
                <a:cs typeface="Arial"/>
              </a:rPr>
              <a:t>behaviors</a:t>
            </a:r>
            <a:r>
              <a:rPr dirty="0">
                <a:latin typeface="Arial"/>
                <a:cs typeface="Arial"/>
              </a:rPr>
              <a:t>.</a:t>
            </a:r>
          </a:p>
        </p:txBody>
      </p:sp>
      <p:pic>
        <p:nvPicPr>
          <p:cNvPr id="471" name="Image" descr="Image"/>
          <p:cNvPicPr>
            <a:picLocks noChangeAspect="1"/>
          </p:cNvPicPr>
          <p:nvPr/>
        </p:nvPicPr>
        <p:blipFill>
          <a:blip r:embed="rId3"/>
          <a:stretch>
            <a:fillRect/>
          </a:stretch>
        </p:blipFill>
        <p:spPr>
          <a:xfrm>
            <a:off x="-61677" y="883356"/>
            <a:ext cx="3787211" cy="4710288"/>
          </a:xfrm>
          <a:prstGeom prst="rect">
            <a:avLst/>
          </a:prstGeom>
          <a:ln w="12700">
            <a:miter lim="400000"/>
          </a:ln>
        </p:spPr>
      </p:pic>
      <p:sp>
        <p:nvSpPr>
          <p:cNvPr id="472" name="How to validate performance?"/>
          <p:cNvSpPr txBox="1"/>
          <p:nvPr/>
        </p:nvSpPr>
        <p:spPr>
          <a:xfrm>
            <a:off x="3198664" y="971609"/>
            <a:ext cx="313707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How to validate performance?</a:t>
            </a:r>
          </a:p>
        </p:txBody>
      </p:sp>
      <p:sp>
        <p:nvSpPr>
          <p:cNvPr id="473" name="Functionality is not affected by topology, only performance."/>
          <p:cNvSpPr txBox="1"/>
          <p:nvPr/>
        </p:nvSpPr>
        <p:spPr>
          <a:xfrm>
            <a:off x="4326585" y="5250958"/>
            <a:ext cx="4452080"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67AB3C"/>
                </a:solidFill>
                <a:latin typeface="Marker Felt"/>
                <a:ea typeface="Marker Felt"/>
                <a:cs typeface="Marker Felt"/>
                <a:sym typeface="Marker Felt"/>
              </a:defRPr>
            </a:lvl1pPr>
          </a:lstStyle>
          <a:p>
            <a:r>
              <a:rPr>
                <a:latin typeface="Arial"/>
                <a:cs typeface="Arial"/>
              </a:rPr>
              <a:t>Functionality is not affected by topology, only performance.</a:t>
            </a:r>
          </a:p>
        </p:txBody>
      </p:sp>
      <p:sp>
        <p:nvSpPr>
          <p:cNvPr id="474" name="Verilog-Python connection"/>
          <p:cNvSpPr txBox="1"/>
          <p:nvPr/>
        </p:nvSpPr>
        <p:spPr>
          <a:xfrm rot="2038594">
            <a:off x="6602089" y="971609"/>
            <a:ext cx="2765179"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E6729F"/>
                </a:solidFill>
                <a:latin typeface="Marker Felt"/>
                <a:ea typeface="Marker Felt"/>
                <a:cs typeface="Marker Felt"/>
                <a:sym typeface="Marker Felt"/>
              </a:defRPr>
            </a:lvl1pPr>
          </a:lstStyle>
          <a:p>
            <a:r>
              <a:rPr>
                <a:latin typeface="Arial"/>
                <a:cs typeface="Arial"/>
              </a:rPr>
              <a:t>Verilog-Python connection</a:t>
            </a:r>
          </a:p>
        </p:txBody>
      </p:sp>
      <p:sp>
        <p:nvSpPr>
          <p:cNvPr id="475" name="RTL"/>
          <p:cNvSpPr txBox="1"/>
          <p:nvPr/>
        </p:nvSpPr>
        <p:spPr>
          <a:xfrm>
            <a:off x="2569998" y="2682934"/>
            <a:ext cx="508150"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FF8370"/>
                </a:solidFill>
                <a:latin typeface="Marker Felt"/>
                <a:ea typeface="Marker Felt"/>
                <a:cs typeface="Marker Felt"/>
                <a:sym typeface="Marker Felt"/>
              </a:defRPr>
            </a:lvl1pPr>
          </a:lstStyle>
          <a:p>
            <a:r>
              <a:rPr>
                <a:latin typeface="Arial"/>
                <a:cs typeface="Arial"/>
              </a:rPr>
              <a:t>RTL</a:t>
            </a:r>
          </a:p>
        </p:txBody>
      </p:sp>
      <p:sp>
        <p:nvSpPr>
          <p:cNvPr id="476" name="SHELL"/>
          <p:cNvSpPr txBox="1"/>
          <p:nvPr/>
        </p:nvSpPr>
        <p:spPr>
          <a:xfrm>
            <a:off x="2956951" y="1953061"/>
            <a:ext cx="803103"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33FF32"/>
                </a:solidFill>
                <a:latin typeface="Marker Felt"/>
                <a:ea typeface="Marker Felt"/>
                <a:cs typeface="Marker Felt"/>
                <a:sym typeface="Marker Felt"/>
              </a:defRPr>
            </a:lvl1pPr>
          </a:lstStyle>
          <a:p>
            <a:r>
              <a:rPr>
                <a:latin typeface="Arial"/>
                <a:cs typeface="Arial"/>
              </a:rPr>
              <a:t>SHELL</a:t>
            </a:r>
          </a:p>
        </p:txBody>
      </p:sp>
      <p:sp>
        <p:nvSpPr>
          <p:cNvPr id="477" name="Ant"/>
          <p:cNvSpPr/>
          <p:nvPr/>
        </p:nvSpPr>
        <p:spPr>
          <a:xfrm>
            <a:off x="658103" y="460364"/>
            <a:ext cx="1077909" cy="446098"/>
          </a:xfrm>
          <a:custGeom>
            <a:avLst/>
            <a:gdLst/>
            <a:ahLst/>
            <a:cxnLst>
              <a:cxn ang="0">
                <a:pos x="wd2" y="hd2"/>
              </a:cxn>
              <a:cxn ang="5400000">
                <a:pos x="wd2" y="hd2"/>
              </a:cxn>
              <a:cxn ang="10800000">
                <a:pos x="wd2" y="hd2"/>
              </a:cxn>
              <a:cxn ang="16200000">
                <a:pos x="wd2" y="hd2"/>
              </a:cxn>
            </a:cxnLst>
            <a:rect l="0" t="0" r="r" b="b"/>
            <a:pathLst>
              <a:path w="21600" h="21461" extrusionOk="0">
                <a:moveTo>
                  <a:pt x="4804" y="6"/>
                </a:moveTo>
                <a:cubicBezTo>
                  <a:pt x="4688" y="16"/>
                  <a:pt x="4568" y="40"/>
                  <a:pt x="4446" y="75"/>
                </a:cubicBezTo>
                <a:cubicBezTo>
                  <a:pt x="1063" y="1061"/>
                  <a:pt x="275" y="9905"/>
                  <a:pt x="275" y="9905"/>
                </a:cubicBezTo>
                <a:cubicBezTo>
                  <a:pt x="675" y="10384"/>
                  <a:pt x="2079" y="11684"/>
                  <a:pt x="2739" y="12138"/>
                </a:cubicBezTo>
                <a:cubicBezTo>
                  <a:pt x="2020" y="17184"/>
                  <a:pt x="832" y="19983"/>
                  <a:pt x="0" y="21449"/>
                </a:cubicBezTo>
                <a:lnTo>
                  <a:pt x="275" y="21449"/>
                </a:lnTo>
                <a:cubicBezTo>
                  <a:pt x="275" y="21449"/>
                  <a:pt x="2452" y="18388"/>
                  <a:pt x="3360" y="12422"/>
                </a:cubicBezTo>
                <a:cubicBezTo>
                  <a:pt x="3479" y="12487"/>
                  <a:pt x="3608" y="12538"/>
                  <a:pt x="3743" y="12564"/>
                </a:cubicBezTo>
                <a:cubicBezTo>
                  <a:pt x="3257" y="16753"/>
                  <a:pt x="2371" y="19606"/>
                  <a:pt x="1587" y="21461"/>
                </a:cubicBezTo>
                <a:lnTo>
                  <a:pt x="1911" y="21461"/>
                </a:lnTo>
                <a:cubicBezTo>
                  <a:pt x="1911" y="21461"/>
                  <a:pt x="3480" y="18997"/>
                  <a:pt x="4457" y="12628"/>
                </a:cubicBezTo>
                <a:cubicBezTo>
                  <a:pt x="6538" y="12654"/>
                  <a:pt x="7141" y="11463"/>
                  <a:pt x="7746" y="9815"/>
                </a:cubicBezTo>
                <a:cubicBezTo>
                  <a:pt x="8108" y="10620"/>
                  <a:pt x="8644" y="11060"/>
                  <a:pt x="9119" y="10736"/>
                </a:cubicBezTo>
                <a:cubicBezTo>
                  <a:pt x="9022" y="11773"/>
                  <a:pt x="8277" y="12553"/>
                  <a:pt x="7699" y="12916"/>
                </a:cubicBezTo>
                <a:cubicBezTo>
                  <a:pt x="7699" y="12916"/>
                  <a:pt x="7579" y="16934"/>
                  <a:pt x="4743" y="21461"/>
                </a:cubicBezTo>
                <a:lnTo>
                  <a:pt x="5040" y="21461"/>
                </a:lnTo>
                <a:cubicBezTo>
                  <a:pt x="5040" y="21461"/>
                  <a:pt x="6910" y="19269"/>
                  <a:pt x="7736" y="15494"/>
                </a:cubicBezTo>
                <a:cubicBezTo>
                  <a:pt x="7520" y="18854"/>
                  <a:pt x="6381" y="21461"/>
                  <a:pt x="6381" y="21461"/>
                </a:cubicBezTo>
                <a:lnTo>
                  <a:pt x="6688" y="21461"/>
                </a:lnTo>
                <a:cubicBezTo>
                  <a:pt x="7985" y="18517"/>
                  <a:pt x="8374" y="16093"/>
                  <a:pt x="8412" y="13719"/>
                </a:cubicBezTo>
                <a:cubicBezTo>
                  <a:pt x="8720" y="13589"/>
                  <a:pt x="9130" y="13317"/>
                  <a:pt x="9627" y="12746"/>
                </a:cubicBezTo>
                <a:cubicBezTo>
                  <a:pt x="9930" y="12409"/>
                  <a:pt x="10168" y="12019"/>
                  <a:pt x="10352" y="11656"/>
                </a:cubicBezTo>
                <a:cubicBezTo>
                  <a:pt x="10400" y="11565"/>
                  <a:pt x="10437" y="11474"/>
                  <a:pt x="10475" y="11396"/>
                </a:cubicBezTo>
                <a:cubicBezTo>
                  <a:pt x="10513" y="11305"/>
                  <a:pt x="10546" y="11228"/>
                  <a:pt x="10578" y="11137"/>
                </a:cubicBezTo>
                <a:cubicBezTo>
                  <a:pt x="10978" y="11383"/>
                  <a:pt x="11448" y="11345"/>
                  <a:pt x="11718" y="11190"/>
                </a:cubicBezTo>
                <a:cubicBezTo>
                  <a:pt x="12269" y="13719"/>
                  <a:pt x="13524" y="14575"/>
                  <a:pt x="14453" y="14627"/>
                </a:cubicBezTo>
                <a:cubicBezTo>
                  <a:pt x="14448" y="14627"/>
                  <a:pt x="14409" y="14627"/>
                  <a:pt x="14431" y="14627"/>
                </a:cubicBezTo>
                <a:cubicBezTo>
                  <a:pt x="14885" y="19776"/>
                  <a:pt x="16688" y="21449"/>
                  <a:pt x="16688" y="21449"/>
                </a:cubicBezTo>
                <a:lnTo>
                  <a:pt x="17019" y="21449"/>
                </a:lnTo>
                <a:cubicBezTo>
                  <a:pt x="15496" y="19516"/>
                  <a:pt x="15095" y="16157"/>
                  <a:pt x="14986" y="14444"/>
                </a:cubicBezTo>
                <a:cubicBezTo>
                  <a:pt x="16289" y="20619"/>
                  <a:pt x="17835" y="21449"/>
                  <a:pt x="17835" y="21449"/>
                </a:cubicBezTo>
                <a:lnTo>
                  <a:pt x="18159" y="21449"/>
                </a:lnTo>
                <a:cubicBezTo>
                  <a:pt x="17041" y="20255"/>
                  <a:pt x="16268" y="18620"/>
                  <a:pt x="15268" y="13354"/>
                </a:cubicBezTo>
                <a:cubicBezTo>
                  <a:pt x="14728" y="13354"/>
                  <a:pt x="14301" y="13172"/>
                  <a:pt x="13977" y="12965"/>
                </a:cubicBezTo>
                <a:cubicBezTo>
                  <a:pt x="13528" y="12589"/>
                  <a:pt x="13052" y="11877"/>
                  <a:pt x="12879" y="10541"/>
                </a:cubicBezTo>
                <a:cubicBezTo>
                  <a:pt x="13312" y="10061"/>
                  <a:pt x="14075" y="9077"/>
                  <a:pt x="14237" y="6625"/>
                </a:cubicBezTo>
                <a:cubicBezTo>
                  <a:pt x="14777" y="8078"/>
                  <a:pt x="16062" y="9892"/>
                  <a:pt x="17007" y="9892"/>
                </a:cubicBezTo>
                <a:cubicBezTo>
                  <a:pt x="17148" y="9892"/>
                  <a:pt x="17278" y="9803"/>
                  <a:pt x="17278" y="9803"/>
                </a:cubicBezTo>
                <a:cubicBezTo>
                  <a:pt x="17278" y="9803"/>
                  <a:pt x="18040" y="11772"/>
                  <a:pt x="18051" y="11603"/>
                </a:cubicBezTo>
                <a:cubicBezTo>
                  <a:pt x="18245" y="8983"/>
                  <a:pt x="17862" y="6194"/>
                  <a:pt x="17105" y="3755"/>
                </a:cubicBezTo>
                <a:lnTo>
                  <a:pt x="17068" y="3626"/>
                </a:lnTo>
                <a:cubicBezTo>
                  <a:pt x="17242" y="3556"/>
                  <a:pt x="18012" y="3231"/>
                  <a:pt x="18944" y="2276"/>
                </a:cubicBezTo>
                <a:cubicBezTo>
                  <a:pt x="20386" y="6700"/>
                  <a:pt x="20903" y="12941"/>
                  <a:pt x="20903" y="12941"/>
                </a:cubicBezTo>
                <a:lnTo>
                  <a:pt x="21077" y="13123"/>
                </a:lnTo>
                <a:cubicBezTo>
                  <a:pt x="21077" y="13123"/>
                  <a:pt x="20765" y="7509"/>
                  <a:pt x="19258" y="1944"/>
                </a:cubicBezTo>
                <a:cubicBezTo>
                  <a:pt x="19425" y="1750"/>
                  <a:pt x="19590" y="1541"/>
                  <a:pt x="19753" y="1307"/>
                </a:cubicBezTo>
                <a:cubicBezTo>
                  <a:pt x="20752" y="3344"/>
                  <a:pt x="21460" y="8932"/>
                  <a:pt x="21460" y="8932"/>
                </a:cubicBezTo>
                <a:lnTo>
                  <a:pt x="21600" y="9074"/>
                </a:lnTo>
                <a:cubicBezTo>
                  <a:pt x="21600" y="9074"/>
                  <a:pt x="21109" y="3459"/>
                  <a:pt x="19758" y="294"/>
                </a:cubicBezTo>
                <a:cubicBezTo>
                  <a:pt x="19758" y="294"/>
                  <a:pt x="19536" y="762"/>
                  <a:pt x="19091" y="1356"/>
                </a:cubicBezTo>
                <a:cubicBezTo>
                  <a:pt x="19033" y="1153"/>
                  <a:pt x="18977" y="950"/>
                  <a:pt x="18915" y="748"/>
                </a:cubicBezTo>
                <a:cubicBezTo>
                  <a:pt x="18915" y="748"/>
                  <a:pt x="18105" y="2258"/>
                  <a:pt x="16842" y="2993"/>
                </a:cubicBezTo>
                <a:cubicBezTo>
                  <a:pt x="16456" y="2047"/>
                  <a:pt x="15987" y="1452"/>
                  <a:pt x="15689" y="1279"/>
                </a:cubicBezTo>
                <a:cubicBezTo>
                  <a:pt x="14554" y="617"/>
                  <a:pt x="13982" y="2666"/>
                  <a:pt x="13955" y="4015"/>
                </a:cubicBezTo>
                <a:cubicBezTo>
                  <a:pt x="13658" y="2562"/>
                  <a:pt x="12718" y="1318"/>
                  <a:pt x="11551" y="1344"/>
                </a:cubicBezTo>
                <a:cubicBezTo>
                  <a:pt x="10697" y="1344"/>
                  <a:pt x="9708" y="2473"/>
                  <a:pt x="9281" y="4315"/>
                </a:cubicBezTo>
                <a:cubicBezTo>
                  <a:pt x="9108" y="4081"/>
                  <a:pt x="8374" y="4174"/>
                  <a:pt x="8120" y="4550"/>
                </a:cubicBezTo>
                <a:cubicBezTo>
                  <a:pt x="7502" y="2446"/>
                  <a:pt x="6538" y="-139"/>
                  <a:pt x="4804" y="6"/>
                </a:cubicBezTo>
                <a:close/>
                <a:moveTo>
                  <a:pt x="18769" y="1745"/>
                </a:moveTo>
                <a:cubicBezTo>
                  <a:pt x="18769" y="1746"/>
                  <a:pt x="18770" y="1748"/>
                  <a:pt x="18770" y="1749"/>
                </a:cubicBezTo>
                <a:cubicBezTo>
                  <a:pt x="18764" y="1756"/>
                  <a:pt x="18759" y="1762"/>
                  <a:pt x="18753" y="1769"/>
                </a:cubicBezTo>
                <a:cubicBezTo>
                  <a:pt x="18758" y="1760"/>
                  <a:pt x="18764" y="1754"/>
                  <a:pt x="18769" y="1745"/>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pic>
        <p:nvPicPr>
          <p:cNvPr id="478" name="Image" descr="Image"/>
          <p:cNvPicPr>
            <a:picLocks noChangeAspect="1"/>
          </p:cNvPicPr>
          <p:nvPr/>
        </p:nvPicPr>
        <p:blipFill>
          <a:blip r:embed="rId4"/>
          <a:stretch>
            <a:fillRect/>
          </a:stretch>
        </p:blipFill>
        <p:spPr>
          <a:xfrm rot="2520000">
            <a:off x="7363352" y="1533186"/>
            <a:ext cx="1638783" cy="2007049"/>
          </a:xfrm>
          <a:prstGeom prst="rect">
            <a:avLst/>
          </a:prstGeom>
          <a:ln w="12700">
            <a:miter lim="400000"/>
          </a:ln>
        </p:spPr>
      </p:pic>
      <p:grpSp>
        <p:nvGrpSpPr>
          <p:cNvPr id="481" name="Light Bulb"/>
          <p:cNvGrpSpPr/>
          <p:nvPr/>
        </p:nvGrpSpPr>
        <p:grpSpPr>
          <a:xfrm>
            <a:off x="3843411" y="5238982"/>
            <a:ext cx="365296" cy="614760"/>
            <a:chOff x="0" y="0"/>
            <a:chExt cx="365294" cy="614759"/>
          </a:xfrm>
        </p:grpSpPr>
        <p:sp>
          <p:nvSpPr>
            <p:cNvPr id="480" name="Light Bulb"/>
            <p:cNvSpPr/>
            <p:nvPr/>
          </p:nvSpPr>
          <p:spPr>
            <a:xfrm>
              <a:off x="12699" y="12700"/>
              <a:ext cx="339896" cy="589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rgbClr val="F5C95B"/>
            </a:solidFill>
            <a:ln>
              <a:noFill/>
            </a:ln>
            <a:effectLst/>
          </p:spPr>
          <p:txBody>
            <a:bodyPr wrap="square" lIns="35718" tIns="35718" rIns="35718" bIns="35718" numCol="1" anchor="ctr">
              <a:noAutofit/>
            </a:bodyPr>
            <a:lstStyle/>
            <a:p>
              <a:pPr algn="ctr" defTabSz="410765">
                <a:defRPr sz="2400">
                  <a:solidFill>
                    <a:srgbClr val="858585"/>
                  </a:solidFill>
                  <a:latin typeface="Marker Felt"/>
                  <a:ea typeface="Marker Felt"/>
                  <a:cs typeface="Marker Felt"/>
                  <a:sym typeface="Marker Felt"/>
                </a:defRPr>
              </a:pPr>
              <a:endParaRPr/>
            </a:p>
          </p:txBody>
        </p:sp>
        <p:pic>
          <p:nvPicPr>
            <p:cNvPr id="479" name="Light Bulb" descr="Light Bulb"/>
            <p:cNvPicPr>
              <a:picLocks/>
            </p:cNvPicPr>
            <p:nvPr/>
          </p:nvPicPr>
          <p:blipFill>
            <a:blip r:embed="rId5"/>
            <a:stretch>
              <a:fillRect/>
            </a:stretch>
          </p:blipFill>
          <p:spPr>
            <a:xfrm>
              <a:off x="-1" y="0"/>
              <a:ext cx="365296" cy="614760"/>
            </a:xfrm>
            <a:prstGeom prst="rect">
              <a:avLst/>
            </a:prstGeom>
            <a:effectLst/>
          </p:spPr>
        </p:pic>
      </p:grpSp>
      <p:sp>
        <p:nvSpPr>
          <p:cNvPr id="482" name="We connect the ants and the switches into netlist of the network. To prove the performance we can use real switches in simulation. But how about the ants?"/>
          <p:cNvSpPr txBox="1"/>
          <p:nvPr/>
        </p:nvSpPr>
        <p:spPr>
          <a:xfrm>
            <a:off x="4322940" y="1353282"/>
            <a:ext cx="2990222" cy="1149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400">
                <a:solidFill>
                  <a:srgbClr val="7D7CFA"/>
                </a:solidFill>
                <a:latin typeface="Marker Felt"/>
                <a:ea typeface="Marker Felt"/>
                <a:cs typeface="Marker Felt"/>
                <a:sym typeface="Marker Felt"/>
              </a:defRPr>
            </a:lvl1pPr>
          </a:lstStyle>
          <a:p>
            <a:r>
              <a:rPr>
                <a:latin typeface="Arial"/>
                <a:cs typeface="Arial"/>
              </a:rPr>
              <a:t>We connect the ants and the switches into netlist of the network. To prove the performance we can use real switches in simulation. But how about the ants?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Diagonal Corners Rounded 29">
            <a:extLst>
              <a:ext uri="{FF2B5EF4-FFF2-40B4-BE49-F238E27FC236}">
                <a16:creationId xmlns:a16="http://schemas.microsoft.com/office/drawing/2014/main" id="{B5ED8D4A-7B16-488B-A600-787F41A0BBAB}"/>
              </a:ext>
            </a:extLst>
          </p:cNvPr>
          <p:cNvSpPr/>
          <p:nvPr/>
        </p:nvSpPr>
        <p:spPr>
          <a:xfrm>
            <a:off x="6527267" y="1566977"/>
            <a:ext cx="2522256" cy="4201205"/>
          </a:xfrm>
          <a:prstGeom prst="round2DiagRect">
            <a:avLst/>
          </a:prstGeom>
          <a:solidFill>
            <a:schemeClr val="bg1">
              <a:lumMod val="95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29" name="Rectangle: Diagonal Corners Rounded 28">
            <a:extLst>
              <a:ext uri="{FF2B5EF4-FFF2-40B4-BE49-F238E27FC236}">
                <a16:creationId xmlns:a16="http://schemas.microsoft.com/office/drawing/2014/main" id="{42E5639E-7543-450D-9B9D-DF1DD6C04246}"/>
              </a:ext>
            </a:extLst>
          </p:cNvPr>
          <p:cNvSpPr/>
          <p:nvPr/>
        </p:nvSpPr>
        <p:spPr>
          <a:xfrm>
            <a:off x="2994358" y="1337282"/>
            <a:ext cx="3271494" cy="3867606"/>
          </a:xfrm>
          <a:prstGeom prst="round2DiagRect">
            <a:avLst/>
          </a:prstGeom>
          <a:solidFill>
            <a:schemeClr val="bg1">
              <a:lumMod val="95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3" name="Rectangle: Diagonal Corners Rounded 2">
            <a:extLst>
              <a:ext uri="{FF2B5EF4-FFF2-40B4-BE49-F238E27FC236}">
                <a16:creationId xmlns:a16="http://schemas.microsoft.com/office/drawing/2014/main" id="{BCB5B6CD-750C-4742-B059-F419879C249B}"/>
              </a:ext>
            </a:extLst>
          </p:cNvPr>
          <p:cNvSpPr/>
          <p:nvPr/>
        </p:nvSpPr>
        <p:spPr>
          <a:xfrm>
            <a:off x="227096" y="1747450"/>
            <a:ext cx="2566007" cy="4184801"/>
          </a:xfrm>
          <a:prstGeom prst="round2DiagRect">
            <a:avLst/>
          </a:prstGeom>
          <a:solidFill>
            <a:schemeClr val="bg1">
              <a:lumMod val="95000"/>
            </a:scheme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Arial"/>
            </a:endParaRPr>
          </a:p>
        </p:txBody>
      </p:sp>
      <p:sp>
        <p:nvSpPr>
          <p:cNvPr id="4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487" name="verification &amp; Validation"/>
          <p:cNvSpPr txBox="1">
            <a:spLocks noGrp="1"/>
          </p:cNvSpPr>
          <p:nvPr>
            <p:ph type="title" idx="4294967295"/>
          </p:nvPr>
        </p:nvSpPr>
        <p:spPr>
          <a:xfrm>
            <a:off x="892968" y="-38262"/>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sz="4800" dirty="0">
                <a:latin typeface="Arial"/>
                <a:cs typeface="Arial"/>
              </a:rPr>
              <a:t>verification</a:t>
            </a:r>
            <a:r>
              <a:rPr dirty="0">
                <a:latin typeface="Arial"/>
                <a:cs typeface="Arial"/>
              </a:rPr>
              <a:t> &amp; Validation</a:t>
            </a:r>
          </a:p>
        </p:txBody>
      </p:sp>
      <p:grpSp>
        <p:nvGrpSpPr>
          <p:cNvPr id="490" name="Uart"/>
          <p:cNvGrpSpPr/>
          <p:nvPr/>
        </p:nvGrpSpPr>
        <p:grpSpPr>
          <a:xfrm>
            <a:off x="7643859" y="4918246"/>
            <a:ext cx="1002604" cy="507604"/>
            <a:chOff x="0" y="0"/>
            <a:chExt cx="1002603" cy="507603"/>
          </a:xfrm>
        </p:grpSpPr>
        <p:sp>
          <p:nvSpPr>
            <p:cNvPr id="489" name="Uart"/>
            <p:cNvSpPr/>
            <p:nvPr/>
          </p:nvSpPr>
          <p:spPr>
            <a:xfrm>
              <a:off x="12700" y="12700"/>
              <a:ext cx="977204" cy="482204"/>
            </a:xfrm>
            <a:prstGeom prst="rect">
              <a:avLst/>
            </a:prstGeom>
            <a:blipFill rotWithShape="1">
              <a:blip r:embed="rId3"/>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noAutofit/>
            </a:bodyPr>
            <a:lstStyle>
              <a:lvl1pPr algn="ctr" defTabSz="410765">
                <a:defRPr sz="2400">
                  <a:solidFill>
                    <a:srgbClr val="FFFFFF"/>
                  </a:solidFill>
                  <a:latin typeface="Marker Felt"/>
                  <a:ea typeface="Marker Felt"/>
                  <a:cs typeface="Marker Felt"/>
                  <a:sym typeface="Marker Felt"/>
                </a:defRPr>
              </a:lvl1pPr>
            </a:lstStyle>
            <a:p>
              <a:r>
                <a:t>Uart</a:t>
              </a:r>
            </a:p>
          </p:txBody>
        </p:sp>
        <p:pic>
          <p:nvPicPr>
            <p:cNvPr id="488" name="Uart" descr="Uart"/>
            <p:cNvPicPr>
              <a:picLocks/>
            </p:cNvPicPr>
            <p:nvPr/>
          </p:nvPicPr>
          <p:blipFill>
            <a:blip r:embed="rId4"/>
            <a:stretch>
              <a:fillRect/>
            </a:stretch>
          </p:blipFill>
          <p:spPr>
            <a:xfrm>
              <a:off x="0" y="0"/>
              <a:ext cx="1002604" cy="507604"/>
            </a:xfrm>
            <a:prstGeom prst="rect">
              <a:avLst/>
            </a:prstGeom>
            <a:effectLst/>
          </p:spPr>
        </p:pic>
      </p:grpSp>
      <p:sp>
        <p:nvSpPr>
          <p:cNvPr id="491" name="Each module by itself…"/>
          <p:cNvSpPr txBox="1"/>
          <p:nvPr/>
        </p:nvSpPr>
        <p:spPr>
          <a:xfrm>
            <a:off x="225164" y="1815363"/>
            <a:ext cx="2444578" cy="903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b="1" dirty="0">
                <a:latin typeface="Arial"/>
                <a:cs typeface="Arial"/>
              </a:rPr>
              <a:t>Each module by itself</a:t>
            </a:r>
            <a:endParaRPr lang="en-US" b="1" dirty="0">
              <a:latin typeface="Arial"/>
              <a:cs typeface="Arial"/>
            </a:endParaRPr>
          </a:p>
          <a:p>
            <a:pPr algn="l" defTabSz="410765">
              <a:defRPr>
                <a:solidFill>
                  <a:srgbClr val="858585"/>
                </a:solidFill>
                <a:latin typeface="Marker Felt"/>
                <a:ea typeface="Marker Felt"/>
                <a:cs typeface="Marker Felt"/>
                <a:sym typeface="Marker Felt"/>
              </a:defRPr>
            </a:pPr>
            <a:r>
              <a:rPr dirty="0">
                <a:latin typeface="Arial"/>
                <a:cs typeface="Arial"/>
              </a:rPr>
              <a:t>Play all scenarios</a:t>
            </a:r>
            <a:r>
              <a:rPr lang="en-US" dirty="0">
                <a:latin typeface="Arial"/>
                <a:cs typeface="Arial"/>
              </a:rPr>
              <a:t> </a:t>
            </a:r>
            <a:endParaRPr dirty="0">
              <a:latin typeface="Arial"/>
              <a:cs typeface="Arial"/>
            </a:endParaRPr>
          </a:p>
          <a:p>
            <a:pPr algn="l" defTabSz="410765">
              <a:defRPr>
                <a:solidFill>
                  <a:srgbClr val="858585"/>
                </a:solidFill>
                <a:latin typeface="Marker Felt"/>
                <a:ea typeface="Marker Felt"/>
                <a:cs typeface="Marker Felt"/>
                <a:sym typeface="Marker Felt"/>
              </a:defRPr>
            </a:pPr>
            <a:r>
              <a:rPr dirty="0">
                <a:latin typeface="Arial"/>
                <a:cs typeface="Arial"/>
              </a:rPr>
              <a:t>Cover 90%</a:t>
            </a:r>
            <a:r>
              <a:rPr lang="en-US" dirty="0">
                <a:latin typeface="Arial"/>
                <a:cs typeface="Arial"/>
              </a:rPr>
              <a:t> </a:t>
            </a:r>
            <a:endParaRPr dirty="0">
              <a:latin typeface="Arial"/>
              <a:cs typeface="Arial"/>
            </a:endParaRPr>
          </a:p>
        </p:txBody>
      </p:sp>
      <p:grpSp>
        <p:nvGrpSpPr>
          <p:cNvPr id="494" name="test bench"/>
          <p:cNvGrpSpPr/>
          <p:nvPr/>
        </p:nvGrpSpPr>
        <p:grpSpPr>
          <a:xfrm rot="20806339">
            <a:off x="440593" y="3196376"/>
            <a:ext cx="1684783" cy="918370"/>
            <a:chOff x="0" y="0"/>
            <a:chExt cx="1684781" cy="918368"/>
          </a:xfrm>
        </p:grpSpPr>
        <p:sp>
          <p:nvSpPr>
            <p:cNvPr id="493" name="test bench"/>
            <p:cNvSpPr/>
            <p:nvPr/>
          </p:nvSpPr>
          <p:spPr>
            <a:xfrm>
              <a:off x="12700" y="12699"/>
              <a:ext cx="1659382" cy="892970"/>
            </a:xfrm>
            <a:prstGeom prst="rect">
              <a:avLst/>
            </a:prstGeom>
            <a:blipFill rotWithShape="1">
              <a:blip r:embed="rId5"/>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noAutofit/>
            </a:bodyPr>
            <a:lstStyle>
              <a:lvl1pPr algn="ctr" defTabSz="410765">
                <a:defRPr sz="2400">
                  <a:solidFill>
                    <a:srgbClr val="FFFFFF"/>
                  </a:solidFill>
                  <a:latin typeface="Marker Felt"/>
                  <a:ea typeface="Marker Felt"/>
                  <a:cs typeface="Marker Felt"/>
                  <a:sym typeface="Marker Felt"/>
                </a:defRPr>
              </a:lvl1pPr>
            </a:lstStyle>
            <a:p>
              <a:r>
                <a:t>test bench</a:t>
              </a:r>
            </a:p>
          </p:txBody>
        </p:sp>
        <p:pic>
          <p:nvPicPr>
            <p:cNvPr id="492" name="test bench" descr="test bench"/>
            <p:cNvPicPr>
              <a:picLocks/>
            </p:cNvPicPr>
            <p:nvPr/>
          </p:nvPicPr>
          <p:blipFill>
            <a:blip r:embed="rId6"/>
            <a:stretch>
              <a:fillRect/>
            </a:stretch>
          </p:blipFill>
          <p:spPr>
            <a:xfrm>
              <a:off x="0" y="0"/>
              <a:ext cx="1684782" cy="918369"/>
            </a:xfrm>
            <a:prstGeom prst="rect">
              <a:avLst/>
            </a:prstGeom>
            <a:effectLst/>
          </p:spPr>
        </p:pic>
      </p:grpSp>
      <p:pic>
        <p:nvPicPr>
          <p:cNvPr id="495" name="Image" descr="Image"/>
          <p:cNvPicPr>
            <a:picLocks noChangeAspect="1"/>
          </p:cNvPicPr>
          <p:nvPr/>
        </p:nvPicPr>
        <p:blipFill>
          <a:blip r:embed="rId7"/>
          <a:stretch>
            <a:fillRect/>
          </a:stretch>
        </p:blipFill>
        <p:spPr>
          <a:xfrm>
            <a:off x="2876966" y="2658038"/>
            <a:ext cx="3140808" cy="2525467"/>
          </a:xfrm>
          <a:prstGeom prst="rect">
            <a:avLst/>
          </a:prstGeom>
          <a:ln w="12700">
            <a:miter lim="400000"/>
          </a:ln>
        </p:spPr>
      </p:pic>
      <p:sp>
        <p:nvSpPr>
          <p:cNvPr id="496" name="Partial chip / Full chip or Silicon"/>
          <p:cNvSpPr txBox="1"/>
          <p:nvPr/>
        </p:nvSpPr>
        <p:spPr>
          <a:xfrm>
            <a:off x="2990383" y="1338954"/>
            <a:ext cx="3573092"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b="1" dirty="0">
                <a:latin typeface="Arial"/>
                <a:cs typeface="Arial"/>
              </a:rPr>
              <a:t>Partial chip / Full chip or Silicon</a:t>
            </a:r>
            <a:endParaRPr lang="en-US" b="1" dirty="0">
              <a:latin typeface="Arial"/>
              <a:cs typeface="Arial"/>
            </a:endParaRPr>
          </a:p>
        </p:txBody>
      </p:sp>
      <p:sp>
        <p:nvSpPr>
          <p:cNvPr id="497" name="Computer"/>
          <p:cNvSpPr/>
          <p:nvPr/>
        </p:nvSpPr>
        <p:spPr>
          <a:xfrm>
            <a:off x="2999451" y="2012954"/>
            <a:ext cx="977205" cy="788587"/>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98" name="Teddy Bear"/>
          <p:cNvSpPr/>
          <p:nvPr/>
        </p:nvSpPr>
        <p:spPr>
          <a:xfrm>
            <a:off x="4908073" y="2116513"/>
            <a:ext cx="730797" cy="1010279"/>
          </a:xfrm>
          <a:custGeom>
            <a:avLst/>
            <a:gdLst/>
            <a:ahLst/>
            <a:cxnLst>
              <a:cxn ang="0">
                <a:pos x="wd2" y="hd2"/>
              </a:cxn>
              <a:cxn ang="5400000">
                <a:pos x="wd2" y="hd2"/>
              </a:cxn>
              <a:cxn ang="10800000">
                <a:pos x="wd2" y="hd2"/>
              </a:cxn>
              <a:cxn ang="16200000">
                <a:pos x="wd2" y="hd2"/>
              </a:cxn>
            </a:cxnLst>
            <a:rect l="0" t="0" r="r" b="b"/>
            <a:pathLst>
              <a:path w="21457" h="21384" extrusionOk="0">
                <a:moveTo>
                  <a:pt x="4958" y="7"/>
                </a:moveTo>
                <a:cubicBezTo>
                  <a:pt x="4325" y="-31"/>
                  <a:pt x="3713" y="104"/>
                  <a:pt x="3269" y="424"/>
                </a:cubicBezTo>
                <a:cubicBezTo>
                  <a:pt x="2382" y="1058"/>
                  <a:pt x="2515" y="2189"/>
                  <a:pt x="3565" y="2946"/>
                </a:cubicBezTo>
                <a:cubicBezTo>
                  <a:pt x="3764" y="3090"/>
                  <a:pt x="3978" y="3206"/>
                  <a:pt x="4207" y="3302"/>
                </a:cubicBezTo>
                <a:cubicBezTo>
                  <a:pt x="4296" y="3334"/>
                  <a:pt x="4341" y="3410"/>
                  <a:pt x="4311" y="3479"/>
                </a:cubicBezTo>
                <a:cubicBezTo>
                  <a:pt x="4193" y="3783"/>
                  <a:pt x="4126" y="4097"/>
                  <a:pt x="4126" y="4422"/>
                </a:cubicBezTo>
                <a:cubicBezTo>
                  <a:pt x="4126" y="5525"/>
                  <a:pt x="4859" y="6527"/>
                  <a:pt x="6042" y="7252"/>
                </a:cubicBezTo>
                <a:cubicBezTo>
                  <a:pt x="6116" y="7300"/>
                  <a:pt x="6092" y="7396"/>
                  <a:pt x="5989" y="7412"/>
                </a:cubicBezTo>
                <a:cubicBezTo>
                  <a:pt x="5671" y="7471"/>
                  <a:pt x="5384" y="7594"/>
                  <a:pt x="5148" y="7770"/>
                </a:cubicBezTo>
                <a:lnTo>
                  <a:pt x="600" y="11235"/>
                </a:lnTo>
                <a:cubicBezTo>
                  <a:pt x="141" y="11582"/>
                  <a:pt x="-74" y="12061"/>
                  <a:pt x="22" y="12546"/>
                </a:cubicBezTo>
                <a:cubicBezTo>
                  <a:pt x="163" y="13277"/>
                  <a:pt x="1012" y="13847"/>
                  <a:pt x="2033" y="13901"/>
                </a:cubicBezTo>
                <a:cubicBezTo>
                  <a:pt x="2839" y="13943"/>
                  <a:pt x="3556" y="13671"/>
                  <a:pt x="3985" y="13239"/>
                </a:cubicBezTo>
                <a:cubicBezTo>
                  <a:pt x="4044" y="13175"/>
                  <a:pt x="4179" y="13201"/>
                  <a:pt x="4193" y="13276"/>
                </a:cubicBezTo>
                <a:cubicBezTo>
                  <a:pt x="4289" y="13793"/>
                  <a:pt x="4489" y="14289"/>
                  <a:pt x="4785" y="14742"/>
                </a:cubicBezTo>
                <a:cubicBezTo>
                  <a:pt x="4859" y="14849"/>
                  <a:pt x="4865" y="14972"/>
                  <a:pt x="4806" y="15084"/>
                </a:cubicBezTo>
                <a:lnTo>
                  <a:pt x="2980" y="18655"/>
                </a:lnTo>
                <a:cubicBezTo>
                  <a:pt x="2440" y="19705"/>
                  <a:pt x="3187" y="20868"/>
                  <a:pt x="4644" y="21257"/>
                </a:cubicBezTo>
                <a:cubicBezTo>
                  <a:pt x="4962" y="21343"/>
                  <a:pt x="5287" y="21384"/>
                  <a:pt x="5612" y="21384"/>
                </a:cubicBezTo>
                <a:cubicBezTo>
                  <a:pt x="6758" y="21384"/>
                  <a:pt x="7832" y="20879"/>
                  <a:pt x="8254" y="20058"/>
                </a:cubicBezTo>
                <a:lnTo>
                  <a:pt x="9488" y="17642"/>
                </a:lnTo>
                <a:cubicBezTo>
                  <a:pt x="9539" y="17546"/>
                  <a:pt x="9673" y="17488"/>
                  <a:pt x="9813" y="17504"/>
                </a:cubicBezTo>
                <a:cubicBezTo>
                  <a:pt x="10117" y="17536"/>
                  <a:pt x="10420" y="17552"/>
                  <a:pt x="10731" y="17552"/>
                </a:cubicBezTo>
                <a:cubicBezTo>
                  <a:pt x="11041" y="17552"/>
                  <a:pt x="11343" y="17536"/>
                  <a:pt x="11646" y="17504"/>
                </a:cubicBezTo>
                <a:cubicBezTo>
                  <a:pt x="11786" y="17488"/>
                  <a:pt x="11920" y="17546"/>
                  <a:pt x="11972" y="17642"/>
                </a:cubicBezTo>
                <a:lnTo>
                  <a:pt x="13208" y="20058"/>
                </a:lnTo>
                <a:cubicBezTo>
                  <a:pt x="13630" y="20879"/>
                  <a:pt x="14701" y="21384"/>
                  <a:pt x="15847" y="21384"/>
                </a:cubicBezTo>
                <a:cubicBezTo>
                  <a:pt x="16165" y="21384"/>
                  <a:pt x="16497" y="21343"/>
                  <a:pt x="16815" y="21257"/>
                </a:cubicBezTo>
                <a:cubicBezTo>
                  <a:pt x="18272" y="20868"/>
                  <a:pt x="19019" y="19705"/>
                  <a:pt x="18479" y="18655"/>
                </a:cubicBezTo>
                <a:lnTo>
                  <a:pt x="16654" y="15084"/>
                </a:lnTo>
                <a:cubicBezTo>
                  <a:pt x="16602" y="14972"/>
                  <a:pt x="16608" y="14849"/>
                  <a:pt x="16674" y="14742"/>
                </a:cubicBezTo>
                <a:cubicBezTo>
                  <a:pt x="16963" y="14289"/>
                  <a:pt x="17170" y="13793"/>
                  <a:pt x="17266" y="13276"/>
                </a:cubicBezTo>
                <a:cubicBezTo>
                  <a:pt x="17281" y="13201"/>
                  <a:pt x="17415" y="13175"/>
                  <a:pt x="17474" y="13239"/>
                </a:cubicBezTo>
                <a:cubicBezTo>
                  <a:pt x="17903" y="13671"/>
                  <a:pt x="18621" y="13943"/>
                  <a:pt x="19427" y="13901"/>
                </a:cubicBezTo>
                <a:cubicBezTo>
                  <a:pt x="20447" y="13847"/>
                  <a:pt x="21297" y="13277"/>
                  <a:pt x="21437" y="12546"/>
                </a:cubicBezTo>
                <a:cubicBezTo>
                  <a:pt x="21526" y="12061"/>
                  <a:pt x="21312" y="11582"/>
                  <a:pt x="20846" y="11235"/>
                </a:cubicBezTo>
                <a:lnTo>
                  <a:pt x="16298" y="7770"/>
                </a:lnTo>
                <a:cubicBezTo>
                  <a:pt x="16069" y="7589"/>
                  <a:pt x="15772" y="7465"/>
                  <a:pt x="15454" y="7412"/>
                </a:cubicBezTo>
                <a:cubicBezTo>
                  <a:pt x="15351" y="7396"/>
                  <a:pt x="15322" y="7300"/>
                  <a:pt x="15403" y="7252"/>
                </a:cubicBezTo>
                <a:cubicBezTo>
                  <a:pt x="16587" y="6527"/>
                  <a:pt x="17319" y="5525"/>
                  <a:pt x="17319" y="4422"/>
                </a:cubicBezTo>
                <a:cubicBezTo>
                  <a:pt x="17319" y="4097"/>
                  <a:pt x="17253" y="3783"/>
                  <a:pt x="17134" y="3479"/>
                </a:cubicBezTo>
                <a:cubicBezTo>
                  <a:pt x="17112" y="3415"/>
                  <a:pt x="17150" y="3340"/>
                  <a:pt x="17238" y="3302"/>
                </a:cubicBezTo>
                <a:cubicBezTo>
                  <a:pt x="17468" y="3206"/>
                  <a:pt x="17681" y="3090"/>
                  <a:pt x="17881" y="2946"/>
                </a:cubicBezTo>
                <a:cubicBezTo>
                  <a:pt x="18931" y="2194"/>
                  <a:pt x="19064" y="1063"/>
                  <a:pt x="18177" y="424"/>
                </a:cubicBezTo>
                <a:cubicBezTo>
                  <a:pt x="17297" y="-216"/>
                  <a:pt x="15728" y="-120"/>
                  <a:pt x="14678" y="637"/>
                </a:cubicBezTo>
                <a:cubicBezTo>
                  <a:pt x="14560" y="728"/>
                  <a:pt x="14450" y="818"/>
                  <a:pt x="14354" y="913"/>
                </a:cubicBezTo>
                <a:cubicBezTo>
                  <a:pt x="14295" y="972"/>
                  <a:pt x="14175" y="994"/>
                  <a:pt x="14079" y="962"/>
                </a:cubicBezTo>
                <a:cubicBezTo>
                  <a:pt x="13096" y="605"/>
                  <a:pt x="11949" y="402"/>
                  <a:pt x="10722" y="402"/>
                </a:cubicBezTo>
                <a:cubicBezTo>
                  <a:pt x="9494" y="402"/>
                  <a:pt x="8350" y="610"/>
                  <a:pt x="7366" y="962"/>
                </a:cubicBezTo>
                <a:cubicBezTo>
                  <a:pt x="7270" y="999"/>
                  <a:pt x="7158" y="977"/>
                  <a:pt x="7091" y="913"/>
                </a:cubicBezTo>
                <a:cubicBezTo>
                  <a:pt x="6995" y="818"/>
                  <a:pt x="6884" y="722"/>
                  <a:pt x="6765" y="637"/>
                </a:cubicBezTo>
                <a:cubicBezTo>
                  <a:pt x="6244" y="258"/>
                  <a:pt x="5591" y="46"/>
                  <a:pt x="4958" y="7"/>
                </a:cubicBezTo>
                <a:close/>
                <a:moveTo>
                  <a:pt x="8822" y="3479"/>
                </a:moveTo>
                <a:cubicBezTo>
                  <a:pt x="9155" y="3479"/>
                  <a:pt x="9421" y="3671"/>
                  <a:pt x="9421" y="3910"/>
                </a:cubicBezTo>
                <a:cubicBezTo>
                  <a:pt x="9421" y="4150"/>
                  <a:pt x="9155" y="4342"/>
                  <a:pt x="8822" y="4342"/>
                </a:cubicBezTo>
                <a:cubicBezTo>
                  <a:pt x="8489" y="4342"/>
                  <a:pt x="8224" y="4150"/>
                  <a:pt x="8224" y="3910"/>
                </a:cubicBezTo>
                <a:cubicBezTo>
                  <a:pt x="8224" y="3671"/>
                  <a:pt x="8489" y="3479"/>
                  <a:pt x="8822" y="3479"/>
                </a:cubicBezTo>
                <a:close/>
                <a:moveTo>
                  <a:pt x="12637" y="3479"/>
                </a:moveTo>
                <a:cubicBezTo>
                  <a:pt x="12970" y="3479"/>
                  <a:pt x="13236" y="3671"/>
                  <a:pt x="13236" y="3910"/>
                </a:cubicBezTo>
                <a:cubicBezTo>
                  <a:pt x="13236" y="4150"/>
                  <a:pt x="12970" y="4342"/>
                  <a:pt x="12637" y="4342"/>
                </a:cubicBezTo>
                <a:cubicBezTo>
                  <a:pt x="12305" y="4342"/>
                  <a:pt x="12039" y="4150"/>
                  <a:pt x="12039" y="3910"/>
                </a:cubicBezTo>
                <a:cubicBezTo>
                  <a:pt x="12039" y="3671"/>
                  <a:pt x="12305" y="3479"/>
                  <a:pt x="12637" y="3479"/>
                </a:cubicBezTo>
                <a:close/>
                <a:moveTo>
                  <a:pt x="10731" y="4444"/>
                </a:moveTo>
                <a:cubicBezTo>
                  <a:pt x="12114" y="4444"/>
                  <a:pt x="13236" y="5126"/>
                  <a:pt x="13236" y="5968"/>
                </a:cubicBezTo>
                <a:cubicBezTo>
                  <a:pt x="13236" y="6810"/>
                  <a:pt x="12114" y="7492"/>
                  <a:pt x="10731" y="7492"/>
                </a:cubicBezTo>
                <a:cubicBezTo>
                  <a:pt x="9348" y="7492"/>
                  <a:pt x="8224" y="6810"/>
                  <a:pt x="8224" y="5968"/>
                </a:cubicBezTo>
                <a:cubicBezTo>
                  <a:pt x="8224" y="5126"/>
                  <a:pt x="9348" y="4444"/>
                  <a:pt x="10731" y="4444"/>
                </a:cubicBezTo>
                <a:close/>
                <a:moveTo>
                  <a:pt x="9843" y="5248"/>
                </a:moveTo>
                <a:cubicBezTo>
                  <a:pt x="9511" y="5248"/>
                  <a:pt x="9346" y="5536"/>
                  <a:pt x="9575" y="5706"/>
                </a:cubicBezTo>
                <a:lnTo>
                  <a:pt x="10278" y="6213"/>
                </a:lnTo>
                <a:cubicBezTo>
                  <a:pt x="10522" y="6389"/>
                  <a:pt x="10923" y="6389"/>
                  <a:pt x="11175" y="6213"/>
                </a:cubicBezTo>
                <a:lnTo>
                  <a:pt x="11877" y="5706"/>
                </a:lnTo>
                <a:cubicBezTo>
                  <a:pt x="12114" y="5536"/>
                  <a:pt x="11951" y="5248"/>
                  <a:pt x="11618" y="5248"/>
                </a:cubicBezTo>
                <a:lnTo>
                  <a:pt x="9843" y="5248"/>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499" name="software"/>
          <p:cNvSpPr txBox="1"/>
          <p:nvPr/>
        </p:nvSpPr>
        <p:spPr>
          <a:xfrm rot="1680000">
            <a:off x="5378080" y="1912516"/>
            <a:ext cx="944167"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software</a:t>
            </a:r>
          </a:p>
        </p:txBody>
      </p:sp>
      <p:sp>
        <p:nvSpPr>
          <p:cNvPr id="500" name="any node can fake any other node"/>
          <p:cNvSpPr txBox="1"/>
          <p:nvPr/>
        </p:nvSpPr>
        <p:spPr>
          <a:xfrm>
            <a:off x="3199373" y="5204864"/>
            <a:ext cx="2776400" cy="287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a:latin typeface="Arial"/>
                <a:cs typeface="Arial"/>
              </a:rPr>
              <a:t>any node can fake any other node</a:t>
            </a:r>
          </a:p>
        </p:txBody>
      </p:sp>
      <p:sp>
        <p:nvSpPr>
          <p:cNvPr id="501" name="nodes without RTL implementation can be faked with python"/>
          <p:cNvSpPr txBox="1"/>
          <p:nvPr/>
        </p:nvSpPr>
        <p:spPr>
          <a:xfrm>
            <a:off x="3001596" y="5513909"/>
            <a:ext cx="3140808" cy="503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sz="1400" dirty="0">
                <a:latin typeface="Arial"/>
                <a:cs typeface="Arial"/>
              </a:rPr>
              <a:t>nodes without RTL implementation can be faked with python</a:t>
            </a:r>
            <a:endParaRPr lang="en-US" sz="1400" dirty="0">
              <a:latin typeface="Arial"/>
              <a:cs typeface="Arial"/>
            </a:endParaRPr>
          </a:p>
        </p:txBody>
      </p:sp>
      <p:pic>
        <p:nvPicPr>
          <p:cNvPr id="502" name="Image" descr="Image"/>
          <p:cNvPicPr>
            <a:picLocks noChangeAspect="1"/>
          </p:cNvPicPr>
          <p:nvPr/>
        </p:nvPicPr>
        <p:blipFill>
          <a:blip r:embed="rId8"/>
          <a:srcRect l="145" t="71" r="91" b="15"/>
          <a:stretch>
            <a:fillRect/>
          </a:stretch>
        </p:blipFill>
        <p:spPr>
          <a:xfrm>
            <a:off x="7411579" y="1880853"/>
            <a:ext cx="1336279" cy="1052788"/>
          </a:xfrm>
          <a:custGeom>
            <a:avLst/>
            <a:gdLst/>
            <a:ahLst/>
            <a:cxnLst>
              <a:cxn ang="0">
                <a:pos x="wd2" y="hd2"/>
              </a:cxn>
              <a:cxn ang="5400000">
                <a:pos x="wd2" y="hd2"/>
              </a:cxn>
              <a:cxn ang="10800000">
                <a:pos x="wd2" y="hd2"/>
              </a:cxn>
              <a:cxn ang="16200000">
                <a:pos x="wd2" y="hd2"/>
              </a:cxn>
            </a:cxnLst>
            <a:rect l="0" t="0" r="r" b="b"/>
            <a:pathLst>
              <a:path w="21600" h="21567" extrusionOk="0">
                <a:moveTo>
                  <a:pt x="5568" y="22"/>
                </a:moveTo>
                <a:cubicBezTo>
                  <a:pt x="4966" y="-33"/>
                  <a:pt x="4946" y="-22"/>
                  <a:pt x="4946" y="510"/>
                </a:cubicBezTo>
                <a:cubicBezTo>
                  <a:pt x="4946" y="812"/>
                  <a:pt x="5025" y="1109"/>
                  <a:pt x="5126" y="1160"/>
                </a:cubicBezTo>
                <a:cubicBezTo>
                  <a:pt x="5226" y="1211"/>
                  <a:pt x="5511" y="1250"/>
                  <a:pt x="5761" y="1258"/>
                </a:cubicBezTo>
                <a:cubicBezTo>
                  <a:pt x="5939" y="1263"/>
                  <a:pt x="6036" y="1251"/>
                  <a:pt x="6101" y="1201"/>
                </a:cubicBezTo>
                <a:cubicBezTo>
                  <a:pt x="6116" y="1183"/>
                  <a:pt x="6139" y="1170"/>
                  <a:pt x="6152" y="1152"/>
                </a:cubicBezTo>
                <a:cubicBezTo>
                  <a:pt x="6199" y="1069"/>
                  <a:pt x="6210" y="927"/>
                  <a:pt x="6204" y="672"/>
                </a:cubicBezTo>
                <a:cubicBezTo>
                  <a:pt x="6190" y="102"/>
                  <a:pt x="6160" y="76"/>
                  <a:pt x="5568" y="22"/>
                </a:cubicBezTo>
                <a:close/>
                <a:moveTo>
                  <a:pt x="10938" y="445"/>
                </a:moveTo>
                <a:cubicBezTo>
                  <a:pt x="10379" y="543"/>
                  <a:pt x="9369" y="892"/>
                  <a:pt x="8635" y="1298"/>
                </a:cubicBezTo>
                <a:cubicBezTo>
                  <a:pt x="8294" y="1487"/>
                  <a:pt x="7962" y="1640"/>
                  <a:pt x="7897" y="1640"/>
                </a:cubicBezTo>
                <a:cubicBezTo>
                  <a:pt x="7411" y="1640"/>
                  <a:pt x="6967" y="2204"/>
                  <a:pt x="6633" y="3217"/>
                </a:cubicBezTo>
                <a:cubicBezTo>
                  <a:pt x="5974" y="5220"/>
                  <a:pt x="5667" y="7504"/>
                  <a:pt x="5613" y="10827"/>
                </a:cubicBezTo>
                <a:lnTo>
                  <a:pt x="5575" y="12990"/>
                </a:lnTo>
                <a:lnTo>
                  <a:pt x="5049" y="13047"/>
                </a:lnTo>
                <a:cubicBezTo>
                  <a:pt x="4675" y="13087"/>
                  <a:pt x="4438" y="12995"/>
                  <a:pt x="4234" y="12738"/>
                </a:cubicBezTo>
                <a:cubicBezTo>
                  <a:pt x="4075" y="12537"/>
                  <a:pt x="3908" y="12419"/>
                  <a:pt x="3868" y="12469"/>
                </a:cubicBezTo>
                <a:cubicBezTo>
                  <a:pt x="3828" y="12520"/>
                  <a:pt x="3632" y="12423"/>
                  <a:pt x="3432" y="12258"/>
                </a:cubicBezTo>
                <a:cubicBezTo>
                  <a:pt x="3111" y="11993"/>
                  <a:pt x="3080" y="11861"/>
                  <a:pt x="3137" y="11095"/>
                </a:cubicBezTo>
                <a:cubicBezTo>
                  <a:pt x="3226" y="9897"/>
                  <a:pt x="3127" y="9543"/>
                  <a:pt x="2476" y="8689"/>
                </a:cubicBezTo>
                <a:cubicBezTo>
                  <a:pt x="1950" y="7998"/>
                  <a:pt x="1621" y="6978"/>
                  <a:pt x="1803" y="6607"/>
                </a:cubicBezTo>
                <a:cubicBezTo>
                  <a:pt x="1846" y="6519"/>
                  <a:pt x="1705" y="6400"/>
                  <a:pt x="1488" y="6331"/>
                </a:cubicBezTo>
                <a:cubicBezTo>
                  <a:pt x="950" y="6160"/>
                  <a:pt x="695" y="6602"/>
                  <a:pt x="847" y="7453"/>
                </a:cubicBezTo>
                <a:cubicBezTo>
                  <a:pt x="928" y="7910"/>
                  <a:pt x="903" y="8145"/>
                  <a:pt x="757" y="8298"/>
                </a:cubicBezTo>
                <a:cubicBezTo>
                  <a:pt x="645" y="8415"/>
                  <a:pt x="552" y="8673"/>
                  <a:pt x="552" y="8859"/>
                </a:cubicBezTo>
                <a:cubicBezTo>
                  <a:pt x="552" y="9046"/>
                  <a:pt x="424" y="9287"/>
                  <a:pt x="263" y="9396"/>
                </a:cubicBezTo>
                <a:cubicBezTo>
                  <a:pt x="97" y="9508"/>
                  <a:pt x="31" y="10032"/>
                  <a:pt x="0" y="11266"/>
                </a:cubicBezTo>
                <a:lnTo>
                  <a:pt x="898" y="11794"/>
                </a:lnTo>
                <a:cubicBezTo>
                  <a:pt x="1409" y="12099"/>
                  <a:pt x="1894" y="12347"/>
                  <a:pt x="1976" y="12347"/>
                </a:cubicBezTo>
                <a:cubicBezTo>
                  <a:pt x="2058" y="12347"/>
                  <a:pt x="2382" y="12609"/>
                  <a:pt x="2694" y="12925"/>
                </a:cubicBezTo>
                <a:cubicBezTo>
                  <a:pt x="3394" y="13630"/>
                  <a:pt x="3763" y="13811"/>
                  <a:pt x="4792" y="13973"/>
                </a:cubicBezTo>
                <a:cubicBezTo>
                  <a:pt x="5679" y="14113"/>
                  <a:pt x="5631" y="14034"/>
                  <a:pt x="5966" y="16038"/>
                </a:cubicBezTo>
                <a:cubicBezTo>
                  <a:pt x="6255" y="17765"/>
                  <a:pt x="6837" y="19818"/>
                  <a:pt x="7288" y="20713"/>
                </a:cubicBezTo>
                <a:lnTo>
                  <a:pt x="7711" y="21567"/>
                </a:lnTo>
                <a:lnTo>
                  <a:pt x="8122" y="21567"/>
                </a:lnTo>
                <a:cubicBezTo>
                  <a:pt x="15061" y="21562"/>
                  <a:pt x="16322" y="21521"/>
                  <a:pt x="16564" y="21291"/>
                </a:cubicBezTo>
                <a:cubicBezTo>
                  <a:pt x="16720" y="21142"/>
                  <a:pt x="16796" y="21014"/>
                  <a:pt x="16731" y="21014"/>
                </a:cubicBezTo>
                <a:cubicBezTo>
                  <a:pt x="16665" y="21014"/>
                  <a:pt x="16695" y="20890"/>
                  <a:pt x="16795" y="20738"/>
                </a:cubicBezTo>
                <a:cubicBezTo>
                  <a:pt x="16895" y="20586"/>
                  <a:pt x="17070" y="20461"/>
                  <a:pt x="17186" y="20461"/>
                </a:cubicBezTo>
                <a:cubicBezTo>
                  <a:pt x="17303" y="20461"/>
                  <a:pt x="17619" y="20252"/>
                  <a:pt x="17892" y="19990"/>
                </a:cubicBezTo>
                <a:cubicBezTo>
                  <a:pt x="18201" y="19692"/>
                  <a:pt x="18460" y="19564"/>
                  <a:pt x="18578" y="19656"/>
                </a:cubicBezTo>
                <a:cubicBezTo>
                  <a:pt x="18682" y="19738"/>
                  <a:pt x="19276" y="19823"/>
                  <a:pt x="19900" y="19852"/>
                </a:cubicBezTo>
                <a:cubicBezTo>
                  <a:pt x="21227" y="19911"/>
                  <a:pt x="21533" y="20315"/>
                  <a:pt x="21600" y="16583"/>
                </a:cubicBezTo>
                <a:cubicBezTo>
                  <a:pt x="21582" y="15138"/>
                  <a:pt x="21541" y="14375"/>
                  <a:pt x="21433" y="14421"/>
                </a:cubicBezTo>
                <a:cubicBezTo>
                  <a:pt x="21333" y="14463"/>
                  <a:pt x="21255" y="14633"/>
                  <a:pt x="21254" y="14795"/>
                </a:cubicBezTo>
                <a:cubicBezTo>
                  <a:pt x="21251" y="15269"/>
                  <a:pt x="21111" y="15318"/>
                  <a:pt x="20580" y="15038"/>
                </a:cubicBezTo>
                <a:cubicBezTo>
                  <a:pt x="19959" y="14711"/>
                  <a:pt x="19483" y="14097"/>
                  <a:pt x="19714" y="13916"/>
                </a:cubicBezTo>
                <a:cubicBezTo>
                  <a:pt x="19803" y="13847"/>
                  <a:pt x="19969" y="13830"/>
                  <a:pt x="20080" y="13884"/>
                </a:cubicBezTo>
                <a:cubicBezTo>
                  <a:pt x="20352" y="14016"/>
                  <a:pt x="20631" y="13563"/>
                  <a:pt x="20631" y="12981"/>
                </a:cubicBezTo>
                <a:cubicBezTo>
                  <a:pt x="20631" y="12720"/>
                  <a:pt x="20726" y="12458"/>
                  <a:pt x="20837" y="12404"/>
                </a:cubicBezTo>
                <a:cubicBezTo>
                  <a:pt x="21056" y="12298"/>
                  <a:pt x="21114" y="11794"/>
                  <a:pt x="20907" y="11794"/>
                </a:cubicBezTo>
                <a:cubicBezTo>
                  <a:pt x="20837" y="11794"/>
                  <a:pt x="20705" y="11913"/>
                  <a:pt x="20612" y="12055"/>
                </a:cubicBezTo>
                <a:cubicBezTo>
                  <a:pt x="20519" y="12196"/>
                  <a:pt x="20309" y="12261"/>
                  <a:pt x="20150" y="12209"/>
                </a:cubicBezTo>
                <a:cubicBezTo>
                  <a:pt x="19690" y="12057"/>
                  <a:pt x="19380" y="12511"/>
                  <a:pt x="19470" y="13209"/>
                </a:cubicBezTo>
                <a:cubicBezTo>
                  <a:pt x="19563" y="13933"/>
                  <a:pt x="19405" y="14119"/>
                  <a:pt x="19079" y="13664"/>
                </a:cubicBezTo>
                <a:cubicBezTo>
                  <a:pt x="18877" y="13384"/>
                  <a:pt x="18859" y="13127"/>
                  <a:pt x="18970" y="12014"/>
                </a:cubicBezTo>
                <a:cubicBezTo>
                  <a:pt x="19100" y="10702"/>
                  <a:pt x="19933" y="7061"/>
                  <a:pt x="20176" y="6729"/>
                </a:cubicBezTo>
                <a:cubicBezTo>
                  <a:pt x="20246" y="6633"/>
                  <a:pt x="20304" y="6420"/>
                  <a:pt x="20304" y="6258"/>
                </a:cubicBezTo>
                <a:cubicBezTo>
                  <a:pt x="20304" y="6095"/>
                  <a:pt x="20382" y="5858"/>
                  <a:pt x="20477" y="5737"/>
                </a:cubicBezTo>
                <a:cubicBezTo>
                  <a:pt x="20573" y="5617"/>
                  <a:pt x="20667" y="5251"/>
                  <a:pt x="20689" y="4916"/>
                </a:cubicBezTo>
                <a:cubicBezTo>
                  <a:pt x="20725" y="4367"/>
                  <a:pt x="20674" y="4275"/>
                  <a:pt x="20150" y="3989"/>
                </a:cubicBezTo>
                <a:cubicBezTo>
                  <a:pt x="19663" y="3723"/>
                  <a:pt x="19564" y="3605"/>
                  <a:pt x="19579" y="3258"/>
                </a:cubicBezTo>
                <a:cubicBezTo>
                  <a:pt x="19562" y="3222"/>
                  <a:pt x="19544" y="3192"/>
                  <a:pt x="19534" y="3152"/>
                </a:cubicBezTo>
                <a:cubicBezTo>
                  <a:pt x="19504" y="3075"/>
                  <a:pt x="19355" y="2933"/>
                  <a:pt x="19124" y="2811"/>
                </a:cubicBezTo>
                <a:cubicBezTo>
                  <a:pt x="18747" y="2611"/>
                  <a:pt x="18589" y="2608"/>
                  <a:pt x="18283" y="2794"/>
                </a:cubicBezTo>
                <a:cubicBezTo>
                  <a:pt x="18110" y="2900"/>
                  <a:pt x="17891" y="2903"/>
                  <a:pt x="17372" y="2737"/>
                </a:cubicBezTo>
                <a:cubicBezTo>
                  <a:pt x="17371" y="2737"/>
                  <a:pt x="17368" y="2738"/>
                  <a:pt x="17366" y="2737"/>
                </a:cubicBezTo>
                <a:cubicBezTo>
                  <a:pt x="17094" y="2687"/>
                  <a:pt x="16820" y="2583"/>
                  <a:pt x="16622" y="2445"/>
                </a:cubicBezTo>
                <a:cubicBezTo>
                  <a:pt x="16132" y="2259"/>
                  <a:pt x="15726" y="2109"/>
                  <a:pt x="14749" y="1697"/>
                </a:cubicBezTo>
                <a:cubicBezTo>
                  <a:pt x="13340" y="1102"/>
                  <a:pt x="12233" y="682"/>
                  <a:pt x="11689" y="510"/>
                </a:cubicBezTo>
                <a:cubicBezTo>
                  <a:pt x="11479" y="485"/>
                  <a:pt x="11292" y="465"/>
                  <a:pt x="10938" y="445"/>
                </a:cubicBezTo>
                <a:close/>
                <a:moveTo>
                  <a:pt x="18707" y="754"/>
                </a:moveTo>
                <a:cubicBezTo>
                  <a:pt x="18624" y="719"/>
                  <a:pt x="18559" y="825"/>
                  <a:pt x="18553" y="981"/>
                </a:cubicBezTo>
                <a:cubicBezTo>
                  <a:pt x="18556" y="1075"/>
                  <a:pt x="18624" y="1161"/>
                  <a:pt x="18713" y="1233"/>
                </a:cubicBezTo>
                <a:cubicBezTo>
                  <a:pt x="18797" y="1195"/>
                  <a:pt x="18861" y="1100"/>
                  <a:pt x="18861" y="1006"/>
                </a:cubicBezTo>
                <a:cubicBezTo>
                  <a:pt x="18861" y="958"/>
                  <a:pt x="18844" y="895"/>
                  <a:pt x="18816" y="851"/>
                </a:cubicBezTo>
                <a:cubicBezTo>
                  <a:pt x="18793" y="817"/>
                  <a:pt x="18758" y="798"/>
                  <a:pt x="18726" y="778"/>
                </a:cubicBezTo>
                <a:cubicBezTo>
                  <a:pt x="18719" y="776"/>
                  <a:pt x="18713" y="755"/>
                  <a:pt x="18707" y="754"/>
                </a:cubicBezTo>
                <a:close/>
                <a:moveTo>
                  <a:pt x="19682" y="1315"/>
                </a:moveTo>
                <a:cubicBezTo>
                  <a:pt x="19249" y="1252"/>
                  <a:pt x="19031" y="1603"/>
                  <a:pt x="19188" y="2120"/>
                </a:cubicBezTo>
                <a:cubicBezTo>
                  <a:pt x="19245" y="2308"/>
                  <a:pt x="19419" y="2393"/>
                  <a:pt x="19682" y="2355"/>
                </a:cubicBezTo>
                <a:cubicBezTo>
                  <a:pt x="20002" y="2309"/>
                  <a:pt x="20080" y="2201"/>
                  <a:pt x="20080" y="1835"/>
                </a:cubicBezTo>
                <a:cubicBezTo>
                  <a:pt x="20080" y="1469"/>
                  <a:pt x="20002" y="1361"/>
                  <a:pt x="19682" y="1315"/>
                </a:cubicBezTo>
                <a:close/>
                <a:moveTo>
                  <a:pt x="5068" y="2152"/>
                </a:moveTo>
                <a:cubicBezTo>
                  <a:pt x="4402" y="2128"/>
                  <a:pt x="3886" y="3090"/>
                  <a:pt x="4305" y="3843"/>
                </a:cubicBezTo>
                <a:cubicBezTo>
                  <a:pt x="4455" y="4114"/>
                  <a:pt x="4680" y="4225"/>
                  <a:pt x="5068" y="4225"/>
                </a:cubicBezTo>
                <a:cubicBezTo>
                  <a:pt x="5710" y="4225"/>
                  <a:pt x="5969" y="3966"/>
                  <a:pt x="5966" y="3315"/>
                </a:cubicBezTo>
                <a:cubicBezTo>
                  <a:pt x="5966" y="3213"/>
                  <a:pt x="5949" y="3138"/>
                  <a:pt x="5940" y="3055"/>
                </a:cubicBezTo>
                <a:cubicBezTo>
                  <a:pt x="5922" y="2995"/>
                  <a:pt x="5909" y="2959"/>
                  <a:pt x="5889" y="2892"/>
                </a:cubicBezTo>
                <a:cubicBezTo>
                  <a:pt x="5854" y="2769"/>
                  <a:pt x="5819" y="2687"/>
                  <a:pt x="5780" y="2559"/>
                </a:cubicBezTo>
                <a:cubicBezTo>
                  <a:pt x="5687" y="2427"/>
                  <a:pt x="5559" y="2319"/>
                  <a:pt x="5363" y="2225"/>
                </a:cubicBezTo>
                <a:cubicBezTo>
                  <a:pt x="5264" y="2178"/>
                  <a:pt x="5163" y="2156"/>
                  <a:pt x="5068" y="2152"/>
                </a:cubicBezTo>
                <a:close/>
              </a:path>
            </a:pathLst>
          </a:custGeom>
          <a:ln w="12700">
            <a:miter lim="400000"/>
          </a:ln>
        </p:spPr>
      </p:pic>
      <p:pic>
        <p:nvPicPr>
          <p:cNvPr id="503" name="Image" descr="Image"/>
          <p:cNvPicPr>
            <a:picLocks noChangeAspect="1"/>
          </p:cNvPicPr>
          <p:nvPr/>
        </p:nvPicPr>
        <p:blipFill>
          <a:blip r:embed="rId8"/>
          <a:srcRect l="145" t="71" r="91" b="15"/>
          <a:stretch>
            <a:fillRect/>
          </a:stretch>
        </p:blipFill>
        <p:spPr>
          <a:xfrm>
            <a:off x="7330017" y="3932915"/>
            <a:ext cx="1336279" cy="1052787"/>
          </a:xfrm>
          <a:custGeom>
            <a:avLst/>
            <a:gdLst/>
            <a:ahLst/>
            <a:cxnLst>
              <a:cxn ang="0">
                <a:pos x="wd2" y="hd2"/>
              </a:cxn>
              <a:cxn ang="5400000">
                <a:pos x="wd2" y="hd2"/>
              </a:cxn>
              <a:cxn ang="10800000">
                <a:pos x="wd2" y="hd2"/>
              </a:cxn>
              <a:cxn ang="16200000">
                <a:pos x="wd2" y="hd2"/>
              </a:cxn>
            </a:cxnLst>
            <a:rect l="0" t="0" r="r" b="b"/>
            <a:pathLst>
              <a:path w="21600" h="21567" extrusionOk="0">
                <a:moveTo>
                  <a:pt x="5568" y="22"/>
                </a:moveTo>
                <a:cubicBezTo>
                  <a:pt x="4966" y="-33"/>
                  <a:pt x="4946" y="-22"/>
                  <a:pt x="4946" y="510"/>
                </a:cubicBezTo>
                <a:cubicBezTo>
                  <a:pt x="4946" y="812"/>
                  <a:pt x="5025" y="1109"/>
                  <a:pt x="5126" y="1160"/>
                </a:cubicBezTo>
                <a:cubicBezTo>
                  <a:pt x="5226" y="1211"/>
                  <a:pt x="5511" y="1250"/>
                  <a:pt x="5761" y="1258"/>
                </a:cubicBezTo>
                <a:cubicBezTo>
                  <a:pt x="5939" y="1263"/>
                  <a:pt x="6036" y="1251"/>
                  <a:pt x="6101" y="1201"/>
                </a:cubicBezTo>
                <a:cubicBezTo>
                  <a:pt x="6116" y="1183"/>
                  <a:pt x="6139" y="1170"/>
                  <a:pt x="6152" y="1152"/>
                </a:cubicBezTo>
                <a:cubicBezTo>
                  <a:pt x="6199" y="1069"/>
                  <a:pt x="6210" y="927"/>
                  <a:pt x="6204" y="672"/>
                </a:cubicBezTo>
                <a:cubicBezTo>
                  <a:pt x="6190" y="102"/>
                  <a:pt x="6160" y="76"/>
                  <a:pt x="5568" y="22"/>
                </a:cubicBezTo>
                <a:close/>
                <a:moveTo>
                  <a:pt x="10938" y="445"/>
                </a:moveTo>
                <a:cubicBezTo>
                  <a:pt x="10379" y="543"/>
                  <a:pt x="9369" y="892"/>
                  <a:pt x="8635" y="1298"/>
                </a:cubicBezTo>
                <a:cubicBezTo>
                  <a:pt x="8294" y="1487"/>
                  <a:pt x="7962" y="1640"/>
                  <a:pt x="7897" y="1640"/>
                </a:cubicBezTo>
                <a:cubicBezTo>
                  <a:pt x="7411" y="1640"/>
                  <a:pt x="6967" y="2204"/>
                  <a:pt x="6633" y="3217"/>
                </a:cubicBezTo>
                <a:cubicBezTo>
                  <a:pt x="5974" y="5220"/>
                  <a:pt x="5667" y="7504"/>
                  <a:pt x="5613" y="10827"/>
                </a:cubicBezTo>
                <a:lnTo>
                  <a:pt x="5575" y="12990"/>
                </a:lnTo>
                <a:lnTo>
                  <a:pt x="5049" y="13047"/>
                </a:lnTo>
                <a:cubicBezTo>
                  <a:pt x="4675" y="13087"/>
                  <a:pt x="4438" y="12995"/>
                  <a:pt x="4234" y="12738"/>
                </a:cubicBezTo>
                <a:cubicBezTo>
                  <a:pt x="4075" y="12537"/>
                  <a:pt x="3908" y="12419"/>
                  <a:pt x="3868" y="12469"/>
                </a:cubicBezTo>
                <a:cubicBezTo>
                  <a:pt x="3828" y="12520"/>
                  <a:pt x="3632" y="12423"/>
                  <a:pt x="3432" y="12258"/>
                </a:cubicBezTo>
                <a:cubicBezTo>
                  <a:pt x="3111" y="11993"/>
                  <a:pt x="3080" y="11861"/>
                  <a:pt x="3137" y="11095"/>
                </a:cubicBezTo>
                <a:cubicBezTo>
                  <a:pt x="3226" y="9897"/>
                  <a:pt x="3127" y="9543"/>
                  <a:pt x="2476" y="8689"/>
                </a:cubicBezTo>
                <a:cubicBezTo>
                  <a:pt x="1950" y="7998"/>
                  <a:pt x="1621" y="6978"/>
                  <a:pt x="1803" y="6607"/>
                </a:cubicBezTo>
                <a:cubicBezTo>
                  <a:pt x="1846" y="6519"/>
                  <a:pt x="1705" y="6400"/>
                  <a:pt x="1488" y="6331"/>
                </a:cubicBezTo>
                <a:cubicBezTo>
                  <a:pt x="950" y="6160"/>
                  <a:pt x="695" y="6602"/>
                  <a:pt x="847" y="7453"/>
                </a:cubicBezTo>
                <a:cubicBezTo>
                  <a:pt x="928" y="7910"/>
                  <a:pt x="903" y="8145"/>
                  <a:pt x="757" y="8298"/>
                </a:cubicBezTo>
                <a:cubicBezTo>
                  <a:pt x="645" y="8415"/>
                  <a:pt x="552" y="8673"/>
                  <a:pt x="552" y="8859"/>
                </a:cubicBezTo>
                <a:cubicBezTo>
                  <a:pt x="552" y="9046"/>
                  <a:pt x="424" y="9287"/>
                  <a:pt x="263" y="9396"/>
                </a:cubicBezTo>
                <a:cubicBezTo>
                  <a:pt x="97" y="9508"/>
                  <a:pt x="31" y="10032"/>
                  <a:pt x="0" y="11266"/>
                </a:cubicBezTo>
                <a:lnTo>
                  <a:pt x="898" y="11794"/>
                </a:lnTo>
                <a:cubicBezTo>
                  <a:pt x="1409" y="12099"/>
                  <a:pt x="1894" y="12347"/>
                  <a:pt x="1976" y="12347"/>
                </a:cubicBezTo>
                <a:cubicBezTo>
                  <a:pt x="2058" y="12347"/>
                  <a:pt x="2382" y="12609"/>
                  <a:pt x="2694" y="12925"/>
                </a:cubicBezTo>
                <a:cubicBezTo>
                  <a:pt x="3394" y="13630"/>
                  <a:pt x="3763" y="13811"/>
                  <a:pt x="4792" y="13973"/>
                </a:cubicBezTo>
                <a:cubicBezTo>
                  <a:pt x="5679" y="14113"/>
                  <a:pt x="5631" y="14034"/>
                  <a:pt x="5966" y="16038"/>
                </a:cubicBezTo>
                <a:cubicBezTo>
                  <a:pt x="6255" y="17765"/>
                  <a:pt x="6837" y="19818"/>
                  <a:pt x="7288" y="20713"/>
                </a:cubicBezTo>
                <a:lnTo>
                  <a:pt x="7711" y="21567"/>
                </a:lnTo>
                <a:lnTo>
                  <a:pt x="8122" y="21567"/>
                </a:lnTo>
                <a:cubicBezTo>
                  <a:pt x="15061" y="21562"/>
                  <a:pt x="16322" y="21521"/>
                  <a:pt x="16564" y="21291"/>
                </a:cubicBezTo>
                <a:cubicBezTo>
                  <a:pt x="16720" y="21142"/>
                  <a:pt x="16796" y="21014"/>
                  <a:pt x="16731" y="21014"/>
                </a:cubicBezTo>
                <a:cubicBezTo>
                  <a:pt x="16665" y="21014"/>
                  <a:pt x="16695" y="20890"/>
                  <a:pt x="16795" y="20738"/>
                </a:cubicBezTo>
                <a:cubicBezTo>
                  <a:pt x="16895" y="20586"/>
                  <a:pt x="17070" y="20461"/>
                  <a:pt x="17186" y="20461"/>
                </a:cubicBezTo>
                <a:cubicBezTo>
                  <a:pt x="17303" y="20461"/>
                  <a:pt x="17619" y="20252"/>
                  <a:pt x="17892" y="19990"/>
                </a:cubicBezTo>
                <a:cubicBezTo>
                  <a:pt x="18201" y="19692"/>
                  <a:pt x="18460" y="19564"/>
                  <a:pt x="18578" y="19656"/>
                </a:cubicBezTo>
                <a:cubicBezTo>
                  <a:pt x="18682" y="19738"/>
                  <a:pt x="19276" y="19823"/>
                  <a:pt x="19900" y="19852"/>
                </a:cubicBezTo>
                <a:cubicBezTo>
                  <a:pt x="21227" y="19911"/>
                  <a:pt x="21533" y="20315"/>
                  <a:pt x="21600" y="16583"/>
                </a:cubicBezTo>
                <a:cubicBezTo>
                  <a:pt x="21582" y="15138"/>
                  <a:pt x="21541" y="14375"/>
                  <a:pt x="21433" y="14421"/>
                </a:cubicBezTo>
                <a:cubicBezTo>
                  <a:pt x="21333" y="14463"/>
                  <a:pt x="21255" y="14633"/>
                  <a:pt x="21254" y="14795"/>
                </a:cubicBezTo>
                <a:cubicBezTo>
                  <a:pt x="21251" y="15269"/>
                  <a:pt x="21111" y="15318"/>
                  <a:pt x="20580" y="15038"/>
                </a:cubicBezTo>
                <a:cubicBezTo>
                  <a:pt x="19959" y="14711"/>
                  <a:pt x="19483" y="14097"/>
                  <a:pt x="19714" y="13916"/>
                </a:cubicBezTo>
                <a:cubicBezTo>
                  <a:pt x="19803" y="13847"/>
                  <a:pt x="19969" y="13830"/>
                  <a:pt x="20080" y="13884"/>
                </a:cubicBezTo>
                <a:cubicBezTo>
                  <a:pt x="20352" y="14016"/>
                  <a:pt x="20631" y="13563"/>
                  <a:pt x="20631" y="12981"/>
                </a:cubicBezTo>
                <a:cubicBezTo>
                  <a:pt x="20631" y="12720"/>
                  <a:pt x="20726" y="12458"/>
                  <a:pt x="20837" y="12404"/>
                </a:cubicBezTo>
                <a:cubicBezTo>
                  <a:pt x="21056" y="12298"/>
                  <a:pt x="21114" y="11794"/>
                  <a:pt x="20907" y="11794"/>
                </a:cubicBezTo>
                <a:cubicBezTo>
                  <a:pt x="20837" y="11794"/>
                  <a:pt x="20705" y="11913"/>
                  <a:pt x="20612" y="12055"/>
                </a:cubicBezTo>
                <a:cubicBezTo>
                  <a:pt x="20519" y="12196"/>
                  <a:pt x="20309" y="12261"/>
                  <a:pt x="20150" y="12209"/>
                </a:cubicBezTo>
                <a:cubicBezTo>
                  <a:pt x="19690" y="12057"/>
                  <a:pt x="19380" y="12511"/>
                  <a:pt x="19470" y="13209"/>
                </a:cubicBezTo>
                <a:cubicBezTo>
                  <a:pt x="19563" y="13933"/>
                  <a:pt x="19405" y="14119"/>
                  <a:pt x="19079" y="13664"/>
                </a:cubicBezTo>
                <a:cubicBezTo>
                  <a:pt x="18877" y="13384"/>
                  <a:pt x="18859" y="13127"/>
                  <a:pt x="18970" y="12014"/>
                </a:cubicBezTo>
                <a:cubicBezTo>
                  <a:pt x="19100" y="10702"/>
                  <a:pt x="19933" y="7061"/>
                  <a:pt x="20176" y="6729"/>
                </a:cubicBezTo>
                <a:cubicBezTo>
                  <a:pt x="20246" y="6633"/>
                  <a:pt x="20304" y="6420"/>
                  <a:pt x="20304" y="6258"/>
                </a:cubicBezTo>
                <a:cubicBezTo>
                  <a:pt x="20304" y="6095"/>
                  <a:pt x="20382" y="5858"/>
                  <a:pt x="20477" y="5737"/>
                </a:cubicBezTo>
                <a:cubicBezTo>
                  <a:pt x="20573" y="5617"/>
                  <a:pt x="20667" y="5251"/>
                  <a:pt x="20689" y="4916"/>
                </a:cubicBezTo>
                <a:cubicBezTo>
                  <a:pt x="20725" y="4367"/>
                  <a:pt x="20674" y="4275"/>
                  <a:pt x="20150" y="3989"/>
                </a:cubicBezTo>
                <a:cubicBezTo>
                  <a:pt x="19663" y="3723"/>
                  <a:pt x="19564" y="3605"/>
                  <a:pt x="19579" y="3258"/>
                </a:cubicBezTo>
                <a:cubicBezTo>
                  <a:pt x="19562" y="3222"/>
                  <a:pt x="19544" y="3192"/>
                  <a:pt x="19534" y="3152"/>
                </a:cubicBezTo>
                <a:cubicBezTo>
                  <a:pt x="19504" y="3075"/>
                  <a:pt x="19355" y="2933"/>
                  <a:pt x="19124" y="2811"/>
                </a:cubicBezTo>
                <a:cubicBezTo>
                  <a:pt x="18747" y="2611"/>
                  <a:pt x="18589" y="2608"/>
                  <a:pt x="18283" y="2794"/>
                </a:cubicBezTo>
                <a:cubicBezTo>
                  <a:pt x="18110" y="2900"/>
                  <a:pt x="17891" y="2903"/>
                  <a:pt x="17372" y="2737"/>
                </a:cubicBezTo>
                <a:cubicBezTo>
                  <a:pt x="17371" y="2737"/>
                  <a:pt x="17368" y="2738"/>
                  <a:pt x="17366" y="2737"/>
                </a:cubicBezTo>
                <a:cubicBezTo>
                  <a:pt x="17094" y="2687"/>
                  <a:pt x="16820" y="2583"/>
                  <a:pt x="16622" y="2445"/>
                </a:cubicBezTo>
                <a:cubicBezTo>
                  <a:pt x="16132" y="2259"/>
                  <a:pt x="15726" y="2109"/>
                  <a:pt x="14749" y="1697"/>
                </a:cubicBezTo>
                <a:cubicBezTo>
                  <a:pt x="13340" y="1102"/>
                  <a:pt x="12233" y="682"/>
                  <a:pt x="11689" y="510"/>
                </a:cubicBezTo>
                <a:cubicBezTo>
                  <a:pt x="11479" y="485"/>
                  <a:pt x="11292" y="465"/>
                  <a:pt x="10938" y="445"/>
                </a:cubicBezTo>
                <a:close/>
                <a:moveTo>
                  <a:pt x="18707" y="754"/>
                </a:moveTo>
                <a:cubicBezTo>
                  <a:pt x="18624" y="719"/>
                  <a:pt x="18559" y="825"/>
                  <a:pt x="18553" y="981"/>
                </a:cubicBezTo>
                <a:cubicBezTo>
                  <a:pt x="18556" y="1075"/>
                  <a:pt x="18624" y="1161"/>
                  <a:pt x="18713" y="1233"/>
                </a:cubicBezTo>
                <a:cubicBezTo>
                  <a:pt x="18797" y="1195"/>
                  <a:pt x="18861" y="1100"/>
                  <a:pt x="18861" y="1006"/>
                </a:cubicBezTo>
                <a:cubicBezTo>
                  <a:pt x="18861" y="958"/>
                  <a:pt x="18844" y="895"/>
                  <a:pt x="18816" y="851"/>
                </a:cubicBezTo>
                <a:cubicBezTo>
                  <a:pt x="18793" y="817"/>
                  <a:pt x="18758" y="798"/>
                  <a:pt x="18726" y="778"/>
                </a:cubicBezTo>
                <a:cubicBezTo>
                  <a:pt x="18719" y="776"/>
                  <a:pt x="18713" y="755"/>
                  <a:pt x="18707" y="754"/>
                </a:cubicBezTo>
                <a:close/>
                <a:moveTo>
                  <a:pt x="19682" y="1315"/>
                </a:moveTo>
                <a:cubicBezTo>
                  <a:pt x="19249" y="1252"/>
                  <a:pt x="19031" y="1603"/>
                  <a:pt x="19188" y="2120"/>
                </a:cubicBezTo>
                <a:cubicBezTo>
                  <a:pt x="19245" y="2308"/>
                  <a:pt x="19419" y="2393"/>
                  <a:pt x="19682" y="2355"/>
                </a:cubicBezTo>
                <a:cubicBezTo>
                  <a:pt x="20002" y="2309"/>
                  <a:pt x="20080" y="2201"/>
                  <a:pt x="20080" y="1835"/>
                </a:cubicBezTo>
                <a:cubicBezTo>
                  <a:pt x="20080" y="1469"/>
                  <a:pt x="20002" y="1361"/>
                  <a:pt x="19682" y="1315"/>
                </a:cubicBezTo>
                <a:close/>
                <a:moveTo>
                  <a:pt x="5068" y="2152"/>
                </a:moveTo>
                <a:cubicBezTo>
                  <a:pt x="4402" y="2128"/>
                  <a:pt x="3886" y="3090"/>
                  <a:pt x="4305" y="3843"/>
                </a:cubicBezTo>
                <a:cubicBezTo>
                  <a:pt x="4455" y="4114"/>
                  <a:pt x="4680" y="4225"/>
                  <a:pt x="5068" y="4225"/>
                </a:cubicBezTo>
                <a:cubicBezTo>
                  <a:pt x="5710" y="4225"/>
                  <a:pt x="5969" y="3966"/>
                  <a:pt x="5966" y="3315"/>
                </a:cubicBezTo>
                <a:cubicBezTo>
                  <a:pt x="5966" y="3213"/>
                  <a:pt x="5949" y="3138"/>
                  <a:pt x="5940" y="3055"/>
                </a:cubicBezTo>
                <a:cubicBezTo>
                  <a:pt x="5922" y="2995"/>
                  <a:pt x="5909" y="2959"/>
                  <a:pt x="5889" y="2892"/>
                </a:cubicBezTo>
                <a:cubicBezTo>
                  <a:pt x="5854" y="2769"/>
                  <a:pt x="5819" y="2687"/>
                  <a:pt x="5780" y="2559"/>
                </a:cubicBezTo>
                <a:cubicBezTo>
                  <a:pt x="5687" y="2427"/>
                  <a:pt x="5559" y="2319"/>
                  <a:pt x="5363" y="2225"/>
                </a:cubicBezTo>
                <a:cubicBezTo>
                  <a:pt x="5264" y="2178"/>
                  <a:pt x="5163" y="2156"/>
                  <a:pt x="5068" y="2152"/>
                </a:cubicBezTo>
                <a:close/>
              </a:path>
            </a:pathLst>
          </a:custGeom>
          <a:ln w="12700">
            <a:miter lim="400000"/>
          </a:ln>
        </p:spPr>
      </p:pic>
      <p:sp>
        <p:nvSpPr>
          <p:cNvPr id="504" name="Double Arrow"/>
          <p:cNvSpPr/>
          <p:nvPr/>
        </p:nvSpPr>
        <p:spPr>
          <a:xfrm rot="16200000">
            <a:off x="7471763" y="3233473"/>
            <a:ext cx="1052787" cy="498966"/>
          </a:xfrm>
          <a:prstGeom prst="leftRightArrow">
            <a:avLst>
              <a:gd name="adj1" fmla="val 29849"/>
              <a:gd name="adj2" fmla="val 43689"/>
            </a:avLst>
          </a:pr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505" name="Multi chip / FPGA"/>
          <p:cNvSpPr txBox="1"/>
          <p:nvPr/>
        </p:nvSpPr>
        <p:spPr>
          <a:xfrm>
            <a:off x="7219604" y="1468840"/>
            <a:ext cx="1982913"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b="1" dirty="0">
                <a:latin typeface="Arial"/>
                <a:cs typeface="Arial"/>
              </a:rPr>
              <a:t>Multi chip / FPGA</a:t>
            </a:r>
            <a:endParaRPr lang="en-US" b="1" dirty="0">
              <a:latin typeface="Arial"/>
              <a:cs typeface="Arial"/>
            </a:endParaRPr>
          </a:p>
        </p:txBody>
      </p:sp>
      <p:sp>
        <p:nvSpPr>
          <p:cNvPr id="506" name="serdes…"/>
          <p:cNvSpPr txBox="1"/>
          <p:nvPr/>
        </p:nvSpPr>
        <p:spPr>
          <a:xfrm>
            <a:off x="8338846" y="2977435"/>
            <a:ext cx="764631" cy="903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a:latin typeface="Arial"/>
                <a:cs typeface="Arial"/>
              </a:rPr>
              <a:t>serdes</a:t>
            </a:r>
          </a:p>
          <a:p>
            <a:pPr algn="l" defTabSz="410765">
              <a:defRPr>
                <a:solidFill>
                  <a:srgbClr val="858585"/>
                </a:solidFill>
                <a:latin typeface="Marker Felt"/>
                <a:ea typeface="Marker Felt"/>
                <a:cs typeface="Marker Felt"/>
                <a:sym typeface="Marker Felt"/>
              </a:defRPr>
            </a:pPr>
            <a:r>
              <a:rPr>
                <a:latin typeface="Arial"/>
                <a:cs typeface="Arial"/>
              </a:rPr>
              <a:t>or</a:t>
            </a:r>
          </a:p>
          <a:p>
            <a:pPr algn="l" defTabSz="410765">
              <a:defRPr>
                <a:solidFill>
                  <a:srgbClr val="858585"/>
                </a:solidFill>
                <a:latin typeface="Marker Felt"/>
                <a:ea typeface="Marker Felt"/>
                <a:cs typeface="Marker Felt"/>
                <a:sym typeface="Marker Felt"/>
              </a:defRPr>
            </a:pPr>
            <a:r>
              <a:rPr>
                <a:latin typeface="Arial"/>
                <a:cs typeface="Arial"/>
              </a:rPr>
              <a:t>ULPI</a:t>
            </a:r>
          </a:p>
        </p:txBody>
      </p:sp>
      <p:sp>
        <p:nvSpPr>
          <p:cNvPr id="507" name="Computer"/>
          <p:cNvSpPr/>
          <p:nvPr/>
        </p:nvSpPr>
        <p:spPr>
          <a:xfrm>
            <a:off x="6560579" y="5250102"/>
            <a:ext cx="977205" cy="788587"/>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sp>
        <p:nvSpPr>
          <p:cNvPr id="508" name="Line"/>
          <p:cNvSpPr/>
          <p:nvPr/>
        </p:nvSpPr>
        <p:spPr>
          <a:xfrm flipV="1">
            <a:off x="7562958" y="5442397"/>
            <a:ext cx="388791" cy="172979"/>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pic>
        <p:nvPicPr>
          <p:cNvPr id="509" name="Image" descr="Image"/>
          <p:cNvPicPr>
            <a:picLocks noChangeAspect="1"/>
          </p:cNvPicPr>
          <p:nvPr/>
        </p:nvPicPr>
        <p:blipFill>
          <a:blip r:embed="rId9"/>
          <a:stretch>
            <a:fillRect/>
          </a:stretch>
        </p:blipFill>
        <p:spPr>
          <a:xfrm>
            <a:off x="522395" y="4005104"/>
            <a:ext cx="2066317" cy="1871706"/>
          </a:xfrm>
          <a:prstGeom prst="rect">
            <a:avLst/>
          </a:prstGeom>
          <a:ln w="12700">
            <a:miter lim="400000"/>
          </a:ln>
        </p:spPr>
      </p:pic>
      <p:sp>
        <p:nvSpPr>
          <p:cNvPr id="510" name="terminal"/>
          <p:cNvSpPr txBox="1"/>
          <p:nvPr/>
        </p:nvSpPr>
        <p:spPr>
          <a:xfrm>
            <a:off x="6590587" y="5354539"/>
            <a:ext cx="917189"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terminal</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515" name="what about GDSII?"/>
          <p:cNvSpPr txBox="1">
            <a:spLocks noGrp="1"/>
          </p:cNvSpPr>
          <p:nvPr>
            <p:ph type="title" idx="4294967295"/>
          </p:nvPr>
        </p:nvSpPr>
        <p:spPr>
          <a:xfrm>
            <a:off x="892968" y="-38262"/>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what about GDSII?</a:t>
            </a:r>
          </a:p>
        </p:txBody>
      </p:sp>
      <p:sp>
        <p:nvSpPr>
          <p:cNvPr id="516" name="Are we friendly to: Backend / Layout  /Timing closure"/>
          <p:cNvSpPr txBox="1"/>
          <p:nvPr/>
        </p:nvSpPr>
        <p:spPr>
          <a:xfrm>
            <a:off x="806750" y="1277444"/>
            <a:ext cx="6964405" cy="446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300">
                <a:solidFill>
                  <a:srgbClr val="376F40"/>
                </a:solidFill>
                <a:latin typeface="Marker Felt"/>
                <a:ea typeface="Marker Felt"/>
                <a:cs typeface="Marker Felt"/>
                <a:sym typeface="Marker Felt"/>
              </a:defRPr>
            </a:lvl1pPr>
          </a:lstStyle>
          <a:p>
            <a:r>
              <a:rPr>
                <a:latin typeface="Arial"/>
                <a:cs typeface="Arial"/>
              </a:rPr>
              <a:t>Are we friendly to: Backend / Layout  /Timing closure</a:t>
            </a:r>
          </a:p>
        </p:txBody>
      </p:sp>
      <p:pic>
        <p:nvPicPr>
          <p:cNvPr id="517" name="Image" descr="Image"/>
          <p:cNvPicPr>
            <a:picLocks noChangeAspect="1"/>
          </p:cNvPicPr>
          <p:nvPr/>
        </p:nvPicPr>
        <p:blipFill>
          <a:blip r:embed="rId3"/>
          <a:stretch>
            <a:fillRect/>
          </a:stretch>
        </p:blipFill>
        <p:spPr>
          <a:xfrm>
            <a:off x="893548" y="2985169"/>
            <a:ext cx="2464163" cy="2232082"/>
          </a:xfrm>
          <a:prstGeom prst="rect">
            <a:avLst/>
          </a:prstGeom>
          <a:ln w="12700">
            <a:miter lim="400000"/>
          </a:ln>
        </p:spPr>
      </p:pic>
      <p:sp>
        <p:nvSpPr>
          <p:cNvPr id="518" name="Line"/>
          <p:cNvSpPr/>
          <p:nvPr/>
        </p:nvSpPr>
        <p:spPr>
          <a:xfrm flipV="1">
            <a:off x="805139" y="3315088"/>
            <a:ext cx="2239886" cy="405624"/>
          </a:xfrm>
          <a:prstGeom prst="line">
            <a:avLst/>
          </a:prstGeom>
          <a:ln w="38100">
            <a:solidFill>
              <a:schemeClr val="accent1"/>
            </a:solidFill>
            <a:custDash>
              <a:ds d="200000" sp="200000"/>
            </a:custDash>
            <a:miter lim="400000"/>
          </a:ln>
          <a:effectLst>
            <a:outerShdw blurRad="38100" dist="20000" dir="5400000" rotWithShape="0">
              <a:srgbClr val="000000">
                <a:alpha val="38000"/>
              </a:srgbClr>
            </a:outerShdw>
          </a:effectLst>
        </p:spPr>
        <p:txBody>
          <a:bodyPr lIns="45719" rIns="45719"/>
          <a:lstStyle/>
          <a:p>
            <a:endParaRPr/>
          </a:p>
        </p:txBody>
      </p:sp>
      <p:sp>
        <p:nvSpPr>
          <p:cNvPr id="519" name="All Constraints cut here"/>
          <p:cNvSpPr txBox="1"/>
          <p:nvPr/>
        </p:nvSpPr>
        <p:spPr>
          <a:xfrm rot="15480000">
            <a:off x="-1020503" y="2418318"/>
            <a:ext cx="2871938"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100">
                <a:latin typeface="Marker Felt"/>
                <a:ea typeface="Marker Felt"/>
                <a:cs typeface="Marker Felt"/>
                <a:sym typeface="Marker Felt"/>
              </a:defRPr>
            </a:lvl1pPr>
          </a:lstStyle>
          <a:p>
            <a:r>
              <a:rPr>
                <a:latin typeface="Arial"/>
                <a:cs typeface="Arial"/>
              </a:rPr>
              <a:t>All Constraints cut here</a:t>
            </a:r>
          </a:p>
        </p:txBody>
      </p:sp>
      <p:sp>
        <p:nvSpPr>
          <p:cNvPr id="520" name="Timing  always stops at the gate of  the Ant"/>
          <p:cNvSpPr txBox="1"/>
          <p:nvPr/>
        </p:nvSpPr>
        <p:spPr>
          <a:xfrm rot="21060000">
            <a:off x="3607535" y="2177534"/>
            <a:ext cx="456791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100">
                <a:solidFill>
                  <a:srgbClr val="376F40"/>
                </a:solidFill>
                <a:latin typeface="Marker Felt"/>
                <a:ea typeface="Marker Felt"/>
                <a:cs typeface="Marker Felt"/>
                <a:sym typeface="Marker Felt"/>
              </a:defRPr>
            </a:lvl1pPr>
          </a:lstStyle>
          <a:p>
            <a:r>
              <a:rPr sz="1800">
                <a:latin typeface="Arial"/>
                <a:cs typeface="Arial"/>
              </a:rPr>
              <a:t>Timing  always stops at the gate of  the Ant </a:t>
            </a:r>
          </a:p>
        </p:txBody>
      </p:sp>
      <p:sp>
        <p:nvSpPr>
          <p:cNvPr id="521" name="Place&amp;Route blobs may bunch together any number of  ants"/>
          <p:cNvSpPr txBox="1"/>
          <p:nvPr/>
        </p:nvSpPr>
        <p:spPr>
          <a:xfrm rot="21060000">
            <a:off x="3546578" y="2852393"/>
            <a:ext cx="365263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solidFill>
                  <a:srgbClr val="376F40"/>
                </a:solidFill>
                <a:latin typeface="Marker Felt"/>
                <a:ea typeface="Marker Felt"/>
                <a:cs typeface="Marker Felt"/>
                <a:sym typeface="Marker Felt"/>
              </a:defRPr>
            </a:lvl1pPr>
          </a:lstStyle>
          <a:p>
            <a:r>
              <a:rPr sz="1800">
                <a:latin typeface="Arial"/>
                <a:cs typeface="Arial"/>
              </a:rPr>
              <a:t>Place&amp;Route blobs may bunch together any number of  ants</a:t>
            </a:r>
          </a:p>
        </p:txBody>
      </p:sp>
      <p:sp>
        <p:nvSpPr>
          <p:cNvPr id="522" name="Network topology can be tweaked up to few days before tapeout."/>
          <p:cNvSpPr txBox="1"/>
          <p:nvPr/>
        </p:nvSpPr>
        <p:spPr>
          <a:xfrm rot="21060000">
            <a:off x="4264298" y="3658598"/>
            <a:ext cx="392010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a:defRPr sz="2100">
                <a:solidFill>
                  <a:srgbClr val="376F40"/>
                </a:solidFill>
                <a:latin typeface="Marker Felt"/>
                <a:ea typeface="Marker Felt"/>
                <a:cs typeface="Marker Felt"/>
                <a:sym typeface="Marker Felt"/>
              </a:defRPr>
            </a:lvl1pPr>
          </a:lstStyle>
          <a:p>
            <a:r>
              <a:rPr sz="1800">
                <a:latin typeface="Arial"/>
                <a:cs typeface="Arial"/>
              </a:rPr>
              <a:t>Network topology can be tweaked up to few days before tapeout. </a:t>
            </a:r>
          </a:p>
        </p:txBody>
      </p:sp>
      <p:sp>
        <p:nvSpPr>
          <p:cNvPr id="523" name="To meet  chip level timing  -  reshuffle  topology."/>
          <p:cNvSpPr txBox="1"/>
          <p:nvPr/>
        </p:nvSpPr>
        <p:spPr>
          <a:xfrm rot="21060000">
            <a:off x="4827962" y="4442448"/>
            <a:ext cx="292298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a:defRPr sz="2100">
                <a:solidFill>
                  <a:srgbClr val="376F40"/>
                </a:solidFill>
                <a:latin typeface="Marker Felt"/>
                <a:ea typeface="Marker Felt"/>
                <a:cs typeface="Marker Felt"/>
                <a:sym typeface="Marker Felt"/>
              </a:defRPr>
            </a:lvl1pPr>
          </a:lstStyle>
          <a:p>
            <a:r>
              <a:rPr sz="1800">
                <a:latin typeface="Arial"/>
                <a:cs typeface="Arial"/>
              </a:rPr>
              <a:t>To meet  chip level timing  -  reshuffle  topology.</a:t>
            </a:r>
          </a:p>
        </p:txBody>
      </p:sp>
      <p:sp>
        <p:nvSpPr>
          <p:cNvPr id="524" name="LEC ends at module level."/>
          <p:cNvSpPr txBox="1"/>
          <p:nvPr/>
        </p:nvSpPr>
        <p:spPr>
          <a:xfrm rot="21060000">
            <a:off x="5723602" y="5102125"/>
            <a:ext cx="3652634"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a:defRPr sz="2100">
                <a:solidFill>
                  <a:srgbClr val="376F40"/>
                </a:solidFill>
                <a:latin typeface="Marker Felt"/>
                <a:ea typeface="Marker Felt"/>
                <a:cs typeface="Marker Felt"/>
                <a:sym typeface="Marker Felt"/>
              </a:defRPr>
            </a:lvl1pPr>
          </a:lstStyle>
          <a:p>
            <a:r>
              <a:rPr sz="1800">
                <a:latin typeface="Arial"/>
                <a:cs typeface="Arial"/>
              </a:rPr>
              <a:t>LEC ends at module level.</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529" name="Promises…"/>
          <p:cNvSpPr txBox="1">
            <a:spLocks noGrp="1"/>
          </p:cNvSpPr>
          <p:nvPr>
            <p:ph type="title" idx="4294967295"/>
          </p:nvPr>
        </p:nvSpPr>
        <p:spPr>
          <a:xfrm>
            <a:off x="1982073" y="163803"/>
            <a:ext cx="4671854" cy="914401"/>
          </a:xfrm>
          <a:prstGeom prst="rect">
            <a:avLst/>
          </a:prstGeom>
        </p:spPr>
        <p:txBody>
          <a:bodyPr lIns="38100" tIns="38100" rIns="38100" bIns="38100">
            <a:noAutofit/>
          </a:bodyPr>
          <a:lstStyle>
            <a:lvl1pPr defTabSz="457200">
              <a:defRPr sz="5400">
                <a:solidFill>
                  <a:srgbClr val="FF6601"/>
                </a:solidFill>
                <a:latin typeface="American Typewriter"/>
                <a:ea typeface="American Typewriter"/>
                <a:cs typeface="American Typewriter"/>
                <a:sym typeface="American Typewriter"/>
              </a:defRPr>
            </a:lvl1pPr>
          </a:lstStyle>
          <a:p>
            <a:r>
              <a:rPr>
                <a:latin typeface="Arial"/>
                <a:cs typeface="Arial"/>
              </a:rPr>
              <a:t>Promises…</a:t>
            </a:r>
          </a:p>
        </p:txBody>
      </p:sp>
      <p:sp>
        <p:nvSpPr>
          <p:cNvPr id="530" name="Glue together numerous peripherals into manageable system.…"/>
          <p:cNvSpPr txBox="1">
            <a:spLocks noGrp="1"/>
          </p:cNvSpPr>
          <p:nvPr>
            <p:ph type="body" idx="4294967295"/>
          </p:nvPr>
        </p:nvSpPr>
        <p:spPr>
          <a:xfrm>
            <a:off x="203200" y="1302596"/>
            <a:ext cx="8737601" cy="4252808"/>
          </a:xfrm>
          <a:prstGeom prst="rect">
            <a:avLst/>
          </a:prstGeom>
        </p:spPr>
        <p:txBody>
          <a:bodyPr lIns="38100" tIns="38100" rIns="38100" bIns="38100" anchor="ctr">
            <a:noAutofit/>
          </a:bodyPr>
          <a:lstStyle/>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Glue together numerous peripherals into manageable system.</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Hit moving target of application / customer requests / market trends.</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Reduce the cost of changes by doing truly modular design.</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The chip serves software, should make the software job manageable.</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Enable adequate level of verification.</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Survive P&amp;R and the rest of backend. </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Make clocking / power / selftest easy.</a:t>
            </a:r>
          </a:p>
          <a:p>
            <a:pPr marL="705364" indent="-438664" defTabSz="457200">
              <a:spcBef>
                <a:spcPts val="1700"/>
              </a:spcBef>
              <a:buSzPct val="120000"/>
              <a:buFontTx/>
              <a:defRPr sz="1900">
                <a:solidFill>
                  <a:srgbClr val="FF6601"/>
                </a:solidFill>
                <a:latin typeface="American Typewriter"/>
                <a:ea typeface="American Typewriter"/>
                <a:cs typeface="American Typewriter"/>
                <a:sym typeface="American Typewriter"/>
              </a:defRPr>
            </a:pPr>
            <a:r>
              <a:rPr>
                <a:latin typeface="Arial"/>
                <a:cs typeface="Arial"/>
              </a:rPr>
              <a:t>Give enough time for system modelling.</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535" name="not to forget…"/>
          <p:cNvSpPr txBox="1">
            <a:spLocks noGrp="1"/>
          </p:cNvSpPr>
          <p:nvPr>
            <p:ph type="title" idx="4294967295"/>
          </p:nvPr>
        </p:nvSpPr>
        <p:spPr>
          <a:xfrm>
            <a:off x="563050" y="-8584"/>
            <a:ext cx="7358064" cy="9144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not to forget…</a:t>
            </a:r>
          </a:p>
        </p:txBody>
      </p:sp>
      <p:sp>
        <p:nvSpPr>
          <p:cNvPr id="536" name="security:  there are ideas, alas not mine, but plausible."/>
          <p:cNvSpPr txBox="1"/>
          <p:nvPr/>
        </p:nvSpPr>
        <p:spPr>
          <a:xfrm>
            <a:off x="488793" y="1020364"/>
            <a:ext cx="5155256"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sz="2000">
                <a:solidFill>
                  <a:srgbClr val="858585"/>
                </a:solidFill>
                <a:latin typeface="Marker Felt"/>
                <a:ea typeface="Marker Felt"/>
                <a:cs typeface="Marker Felt"/>
                <a:sym typeface="Marker Felt"/>
              </a:defRPr>
            </a:pPr>
            <a:r>
              <a:rPr dirty="0">
                <a:solidFill>
                  <a:srgbClr val="CF553D"/>
                </a:solidFill>
                <a:latin typeface="Arial"/>
                <a:cs typeface="Arial"/>
              </a:rPr>
              <a:t>security</a:t>
            </a:r>
            <a:r>
              <a:rPr sz="1600" dirty="0">
                <a:latin typeface="Arial"/>
                <a:cs typeface="Arial"/>
              </a:rPr>
              <a:t>:</a:t>
            </a:r>
            <a:r>
              <a:rPr lang="en-US" sz="1600" dirty="0">
                <a:latin typeface="Arial"/>
                <a:cs typeface="Arial"/>
              </a:rPr>
              <a:t> </a:t>
            </a:r>
            <a:r>
              <a:rPr sz="1600" dirty="0">
                <a:latin typeface="Arial"/>
                <a:cs typeface="Arial"/>
              </a:rPr>
              <a:t> there are ideas, alas not mine, but plausible.</a:t>
            </a:r>
          </a:p>
        </p:txBody>
      </p:sp>
      <p:sp>
        <p:nvSpPr>
          <p:cNvPr id="537" name="safety:    ECC, CRC, CHECKSUM"/>
          <p:cNvSpPr txBox="1"/>
          <p:nvPr/>
        </p:nvSpPr>
        <p:spPr>
          <a:xfrm>
            <a:off x="488793" y="1453634"/>
            <a:ext cx="2971966"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dirty="0">
                <a:solidFill>
                  <a:srgbClr val="DE3934"/>
                </a:solidFill>
                <a:latin typeface="Arial"/>
                <a:cs typeface="Arial"/>
              </a:rPr>
              <a:t>safety</a:t>
            </a:r>
            <a:r>
              <a:rPr dirty="0">
                <a:latin typeface="Arial"/>
                <a:cs typeface="Arial"/>
              </a:rPr>
              <a:t>:</a:t>
            </a:r>
            <a:r>
              <a:rPr lang="en-US" sz="1600" dirty="0">
                <a:latin typeface="Arial"/>
                <a:cs typeface="Arial"/>
              </a:rPr>
              <a:t>   </a:t>
            </a:r>
            <a:r>
              <a:rPr sz="1400" dirty="0">
                <a:latin typeface="Arial"/>
                <a:cs typeface="Arial"/>
              </a:rPr>
              <a:t> ECC, CRC, CHECKSUM</a:t>
            </a:r>
          </a:p>
        </p:txBody>
      </p:sp>
      <p:sp>
        <p:nvSpPr>
          <p:cNvPr id="538" name="cache coherence: when (or if)  we need it?"/>
          <p:cNvSpPr txBox="1"/>
          <p:nvPr/>
        </p:nvSpPr>
        <p:spPr>
          <a:xfrm>
            <a:off x="488793" y="1929848"/>
            <a:ext cx="4135747"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dirty="0">
                <a:solidFill>
                  <a:srgbClr val="D63D44"/>
                </a:solidFill>
                <a:latin typeface="Arial"/>
                <a:cs typeface="Arial"/>
              </a:rPr>
              <a:t>cache coherence</a:t>
            </a:r>
            <a:r>
              <a:rPr sz="1600" dirty="0">
                <a:latin typeface="Arial"/>
                <a:cs typeface="Arial"/>
              </a:rPr>
              <a:t>: when (or if)</a:t>
            </a:r>
            <a:r>
              <a:rPr lang="en-US" sz="1600" dirty="0">
                <a:latin typeface="Arial"/>
                <a:cs typeface="Arial"/>
              </a:rPr>
              <a:t> </a:t>
            </a:r>
            <a:r>
              <a:rPr sz="1600" dirty="0">
                <a:latin typeface="Arial"/>
                <a:cs typeface="Arial"/>
              </a:rPr>
              <a:t> we need it?</a:t>
            </a:r>
          </a:p>
        </p:txBody>
      </p:sp>
      <p:sp>
        <p:nvSpPr>
          <p:cNvPr id="539" name="system design:  it is different. mental switch needed. requires higher level agreements."/>
          <p:cNvSpPr txBox="1"/>
          <p:nvPr/>
        </p:nvSpPr>
        <p:spPr>
          <a:xfrm>
            <a:off x="488793" y="2394416"/>
            <a:ext cx="8085546"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dirty="0">
                <a:solidFill>
                  <a:srgbClr val="D94234"/>
                </a:solidFill>
                <a:latin typeface="Arial"/>
                <a:cs typeface="Arial"/>
              </a:rPr>
              <a:t>system design</a:t>
            </a:r>
            <a:r>
              <a:rPr sz="1600" dirty="0">
                <a:latin typeface="Arial"/>
                <a:cs typeface="Arial"/>
              </a:rPr>
              <a:t>:</a:t>
            </a:r>
            <a:r>
              <a:rPr lang="en-US" sz="1600" dirty="0">
                <a:latin typeface="Arial"/>
                <a:cs typeface="Arial"/>
              </a:rPr>
              <a:t> </a:t>
            </a:r>
            <a:r>
              <a:rPr sz="1600" dirty="0">
                <a:latin typeface="Arial"/>
                <a:cs typeface="Arial"/>
              </a:rPr>
              <a:t> it is different. mental switch needed. requires higher level agreements.</a:t>
            </a:r>
          </a:p>
        </p:txBody>
      </p:sp>
      <p:sp>
        <p:nvSpPr>
          <p:cNvPr id="540" name="“comprehensive &amp; total” approach. Modules are connected to the chip “EXCLUSIVELY” by ROUBUS. They talk only through ROUBUS.  No sideband signals."/>
          <p:cNvSpPr txBox="1"/>
          <p:nvPr/>
        </p:nvSpPr>
        <p:spPr>
          <a:xfrm>
            <a:off x="499447" y="3307713"/>
            <a:ext cx="6867838"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spcBef>
                <a:spcPts val="2900"/>
              </a:spcBef>
              <a:defRPr sz="1600">
                <a:solidFill>
                  <a:srgbClr val="858585"/>
                </a:solidFill>
                <a:latin typeface="Marker Felt"/>
                <a:ea typeface="Marker Felt"/>
                <a:cs typeface="Marker Felt"/>
                <a:sym typeface="Marker Felt"/>
              </a:defRPr>
            </a:pPr>
            <a:r>
              <a:rPr sz="1600" dirty="0">
                <a:solidFill>
                  <a:srgbClr val="D0272E"/>
                </a:solidFill>
                <a:latin typeface="Arial"/>
                <a:cs typeface="Arial"/>
              </a:rPr>
              <a:t>“</a:t>
            </a:r>
            <a:r>
              <a:rPr dirty="0">
                <a:solidFill>
                  <a:srgbClr val="D0272E"/>
                </a:solidFill>
                <a:latin typeface="Arial"/>
                <a:cs typeface="Arial"/>
              </a:rPr>
              <a:t>comprehensive &amp; total” approach</a:t>
            </a:r>
            <a:r>
              <a:rPr dirty="0">
                <a:latin typeface="Arial"/>
                <a:cs typeface="Arial"/>
              </a:rPr>
              <a:t>. </a:t>
            </a:r>
            <a:r>
              <a:rPr sz="1600" dirty="0">
                <a:latin typeface="Arial"/>
                <a:cs typeface="Arial"/>
              </a:rPr>
              <a:t>Modules are connected to the chip “EXCLUSIVELY” by ROUBUS. They talk only through ROUBUS.</a:t>
            </a:r>
            <a:r>
              <a:rPr lang="en-US" sz="1600" dirty="0">
                <a:latin typeface="Arial"/>
                <a:cs typeface="Arial"/>
              </a:rPr>
              <a:t> </a:t>
            </a:r>
            <a:r>
              <a:rPr sz="1600" dirty="0">
                <a:latin typeface="Arial"/>
                <a:cs typeface="Arial"/>
              </a:rPr>
              <a:t> No sideband signals.</a:t>
            </a:r>
            <a:endParaRPr lang="en-US" sz="1600">
              <a:latin typeface="Arial"/>
              <a:cs typeface="Arial"/>
            </a:endParaRPr>
          </a:p>
        </p:txBody>
      </p:sp>
      <p:sp>
        <p:nvSpPr>
          <p:cNvPr id="541" name="Can All these fine goals be achieved in the same design?…"/>
          <p:cNvSpPr txBox="1"/>
          <p:nvPr/>
        </p:nvSpPr>
        <p:spPr>
          <a:xfrm>
            <a:off x="570124" y="4060440"/>
            <a:ext cx="8558431" cy="8723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sz="2600">
                <a:solidFill>
                  <a:srgbClr val="3CDE5B"/>
                </a:solidFill>
                <a:latin typeface="Marker Felt"/>
                <a:ea typeface="Marker Felt"/>
                <a:cs typeface="Marker Felt"/>
                <a:sym typeface="Marker Felt"/>
              </a:defRPr>
            </a:pPr>
            <a:r>
              <a:rPr>
                <a:latin typeface="Arial"/>
                <a:cs typeface="Arial"/>
              </a:rPr>
              <a:t>Can All these fine goals be achieved in the same design?</a:t>
            </a:r>
          </a:p>
          <a:p>
            <a:pPr algn="l" defTabSz="410765">
              <a:defRPr sz="2600">
                <a:solidFill>
                  <a:srgbClr val="3CDE5B"/>
                </a:solidFill>
                <a:latin typeface="Marker Felt"/>
                <a:ea typeface="Marker Felt"/>
                <a:cs typeface="Marker Felt"/>
                <a:sym typeface="Marker Felt"/>
              </a:defRPr>
            </a:pPr>
            <a:r>
              <a:rPr>
                <a:latin typeface="Arial"/>
                <a:cs typeface="Arial"/>
              </a:rPr>
              <a:t>Will it end the world hunger?</a:t>
            </a:r>
          </a:p>
        </p:txBody>
      </p:sp>
      <p:sp>
        <p:nvSpPr>
          <p:cNvPr id="542" name="scan, bist, clocking, power :  all included?"/>
          <p:cNvSpPr txBox="1"/>
          <p:nvPr/>
        </p:nvSpPr>
        <p:spPr>
          <a:xfrm>
            <a:off x="488793" y="2898081"/>
            <a:ext cx="4196661"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dirty="0">
                <a:solidFill>
                  <a:srgbClr val="D02E32"/>
                </a:solidFill>
                <a:latin typeface="Arial"/>
                <a:cs typeface="Arial"/>
              </a:rPr>
              <a:t>scan, </a:t>
            </a:r>
            <a:r>
              <a:rPr dirty="0" err="1">
                <a:solidFill>
                  <a:srgbClr val="D02E32"/>
                </a:solidFill>
                <a:latin typeface="Arial"/>
                <a:cs typeface="Arial"/>
              </a:rPr>
              <a:t>bist</a:t>
            </a:r>
            <a:r>
              <a:rPr dirty="0">
                <a:solidFill>
                  <a:srgbClr val="D02E32"/>
                </a:solidFill>
                <a:latin typeface="Arial"/>
                <a:cs typeface="Arial"/>
              </a:rPr>
              <a:t>, clocking, power</a:t>
            </a:r>
            <a:r>
              <a:rPr dirty="0">
                <a:latin typeface="Arial"/>
                <a:cs typeface="Arial"/>
              </a:rPr>
              <a:t> </a:t>
            </a:r>
            <a:r>
              <a:rPr sz="1600" dirty="0">
                <a:latin typeface="Arial"/>
                <a:cs typeface="Arial"/>
              </a:rPr>
              <a:t>:</a:t>
            </a:r>
            <a:r>
              <a:rPr lang="en-US" sz="1600" dirty="0">
                <a:latin typeface="Arial"/>
                <a:cs typeface="Arial"/>
              </a:rPr>
              <a:t> </a:t>
            </a:r>
            <a:r>
              <a:rPr sz="1600" dirty="0">
                <a:latin typeface="Arial"/>
                <a:cs typeface="Arial"/>
              </a:rPr>
              <a:t> all included?</a:t>
            </a:r>
            <a:r>
              <a:rPr lang="en-US" sz="1600" dirty="0">
                <a:latin typeface="Arial"/>
                <a:cs typeface="Arial"/>
              </a:rPr>
              <a:t> </a:t>
            </a:r>
            <a:endParaRPr sz="1600">
              <a:latin typeface="Arial"/>
              <a:cs typeface="Arial"/>
            </a:endParaRPr>
          </a:p>
        </p:txBody>
      </p:sp>
      <p:sp>
        <p:nvSpPr>
          <p:cNvPr id="543" name="https://github.com/greenblat/vlsistuff.git"/>
          <p:cNvSpPr txBox="1"/>
          <p:nvPr/>
        </p:nvSpPr>
        <p:spPr>
          <a:xfrm>
            <a:off x="3785275" y="5554166"/>
            <a:ext cx="4483598"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b="1">
                <a:solidFill>
                  <a:srgbClr val="858585"/>
                </a:solidFill>
                <a:latin typeface="American Typewriter"/>
                <a:ea typeface="American Typewriter"/>
                <a:cs typeface="American Typewriter"/>
                <a:sym typeface="American Typewriter"/>
              </a:defRPr>
            </a:lvl1pPr>
          </a:lstStyle>
          <a:p>
            <a:r>
              <a:rPr>
                <a:latin typeface="Arial"/>
                <a:cs typeface="Arial"/>
              </a:rPr>
              <a:t>https://github.com/greenblat/vlsistuff.git</a:t>
            </a:r>
          </a:p>
        </p:txBody>
      </p:sp>
      <p:sp>
        <p:nvSpPr>
          <p:cNvPr id="544" name="Thank You"/>
          <p:cNvSpPr txBox="1"/>
          <p:nvPr/>
        </p:nvSpPr>
        <p:spPr>
          <a:xfrm>
            <a:off x="631226" y="5343501"/>
            <a:ext cx="1437892" cy="410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200">
                <a:solidFill>
                  <a:srgbClr val="858585"/>
                </a:solidFill>
                <a:latin typeface="Marker Felt"/>
                <a:ea typeface="Marker Felt"/>
                <a:cs typeface="Marker Felt"/>
                <a:sym typeface="Marker Felt"/>
              </a:defRPr>
            </a:lvl1pPr>
          </a:lstStyle>
          <a:p>
            <a:r>
              <a:rPr>
                <a:latin typeface="Arial"/>
                <a:cs typeface="Arial"/>
              </a:rPr>
              <a:t>Thank You</a:t>
            </a:r>
          </a:p>
        </p:txBody>
      </p:sp>
      <p:sp>
        <p:nvSpPr>
          <p:cNvPr id="545" name="for RTLs and more clone:"/>
          <p:cNvSpPr txBox="1"/>
          <p:nvPr/>
        </p:nvSpPr>
        <p:spPr>
          <a:xfrm>
            <a:off x="3419011" y="5168643"/>
            <a:ext cx="2675410"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for RTLs and more clone:</a:t>
            </a:r>
          </a:p>
        </p:txBody>
      </p:sp>
      <p:pic>
        <p:nvPicPr>
          <p:cNvPr id="546" name="frog.jpeg" descr="frog.jpeg"/>
          <p:cNvPicPr>
            <a:picLocks noChangeAspect="1"/>
          </p:cNvPicPr>
          <p:nvPr/>
        </p:nvPicPr>
        <p:blipFill>
          <a:blip r:embed="rId3"/>
          <a:srcRect l="1941" r="1874" b="2685"/>
          <a:stretch>
            <a:fillRect/>
          </a:stretch>
        </p:blipFill>
        <p:spPr>
          <a:xfrm>
            <a:off x="1969348" y="5733205"/>
            <a:ext cx="1219636" cy="1077548"/>
          </a:xfrm>
          <a:custGeom>
            <a:avLst/>
            <a:gdLst/>
            <a:ahLst/>
            <a:cxnLst>
              <a:cxn ang="0">
                <a:pos x="wd2" y="hd2"/>
              </a:cxn>
              <a:cxn ang="5400000">
                <a:pos x="wd2" y="hd2"/>
              </a:cxn>
              <a:cxn ang="10800000">
                <a:pos x="wd2" y="hd2"/>
              </a:cxn>
              <a:cxn ang="16200000">
                <a:pos x="wd2" y="hd2"/>
              </a:cxn>
            </a:cxnLst>
            <a:rect l="0" t="0" r="r" b="b"/>
            <a:pathLst>
              <a:path w="21435" h="21504" extrusionOk="0">
                <a:moveTo>
                  <a:pt x="10915" y="0"/>
                </a:moveTo>
                <a:cubicBezTo>
                  <a:pt x="8989" y="0"/>
                  <a:pt x="8731" y="33"/>
                  <a:pt x="8467" y="364"/>
                </a:cubicBezTo>
                <a:cubicBezTo>
                  <a:pt x="8305" y="568"/>
                  <a:pt x="8089" y="727"/>
                  <a:pt x="7986" y="705"/>
                </a:cubicBezTo>
                <a:cubicBezTo>
                  <a:pt x="7882" y="683"/>
                  <a:pt x="7810" y="752"/>
                  <a:pt x="7825" y="855"/>
                </a:cubicBezTo>
                <a:cubicBezTo>
                  <a:pt x="7863" y="1117"/>
                  <a:pt x="7921" y="2686"/>
                  <a:pt x="7902" y="2978"/>
                </a:cubicBezTo>
                <a:cubicBezTo>
                  <a:pt x="7893" y="3110"/>
                  <a:pt x="7603" y="3356"/>
                  <a:pt x="7260" y="3532"/>
                </a:cubicBezTo>
                <a:cubicBezTo>
                  <a:pt x="5777" y="4296"/>
                  <a:pt x="4080" y="6448"/>
                  <a:pt x="3814" y="7889"/>
                </a:cubicBezTo>
                <a:cubicBezTo>
                  <a:pt x="3675" y="8647"/>
                  <a:pt x="3453" y="8812"/>
                  <a:pt x="3089" y="8443"/>
                </a:cubicBezTo>
                <a:cubicBezTo>
                  <a:pt x="2822" y="8173"/>
                  <a:pt x="820" y="7176"/>
                  <a:pt x="543" y="7176"/>
                </a:cubicBezTo>
                <a:cubicBezTo>
                  <a:pt x="312" y="7176"/>
                  <a:pt x="23" y="8743"/>
                  <a:pt x="20" y="10019"/>
                </a:cubicBezTo>
                <a:cubicBezTo>
                  <a:pt x="15" y="11867"/>
                  <a:pt x="432" y="13061"/>
                  <a:pt x="1506" y="14280"/>
                </a:cubicBezTo>
                <a:cubicBezTo>
                  <a:pt x="2362" y="15253"/>
                  <a:pt x="2504" y="15674"/>
                  <a:pt x="1973" y="15674"/>
                </a:cubicBezTo>
                <a:cubicBezTo>
                  <a:pt x="1410" y="15674"/>
                  <a:pt x="374" y="16319"/>
                  <a:pt x="152" y="16807"/>
                </a:cubicBezTo>
                <a:cubicBezTo>
                  <a:pt x="-144" y="17458"/>
                  <a:pt x="-52" y="17567"/>
                  <a:pt x="829" y="17567"/>
                </a:cubicBezTo>
                <a:cubicBezTo>
                  <a:pt x="1772" y="17567"/>
                  <a:pt x="2029" y="17693"/>
                  <a:pt x="2322" y="18336"/>
                </a:cubicBezTo>
                <a:cubicBezTo>
                  <a:pt x="2654" y="19065"/>
                  <a:pt x="3202" y="19203"/>
                  <a:pt x="3905" y="18716"/>
                </a:cubicBezTo>
                <a:cubicBezTo>
                  <a:pt x="4777" y="18112"/>
                  <a:pt x="5136" y="18201"/>
                  <a:pt x="5558" y="19128"/>
                </a:cubicBezTo>
                <a:cubicBezTo>
                  <a:pt x="6062" y="20234"/>
                  <a:pt x="6403" y="20629"/>
                  <a:pt x="6765" y="20522"/>
                </a:cubicBezTo>
                <a:cubicBezTo>
                  <a:pt x="6975" y="20459"/>
                  <a:pt x="7118" y="20570"/>
                  <a:pt x="7218" y="20870"/>
                </a:cubicBezTo>
                <a:cubicBezTo>
                  <a:pt x="7299" y="21111"/>
                  <a:pt x="7461" y="21346"/>
                  <a:pt x="7581" y="21401"/>
                </a:cubicBezTo>
                <a:cubicBezTo>
                  <a:pt x="8020" y="21600"/>
                  <a:pt x="8204" y="21518"/>
                  <a:pt x="8550" y="20965"/>
                </a:cubicBezTo>
                <a:cubicBezTo>
                  <a:pt x="8893" y="20419"/>
                  <a:pt x="8909" y="20413"/>
                  <a:pt x="9311" y="20712"/>
                </a:cubicBezTo>
                <a:cubicBezTo>
                  <a:pt x="9703" y="21004"/>
                  <a:pt x="9756" y="21000"/>
                  <a:pt x="10231" y="20601"/>
                </a:cubicBezTo>
                <a:cubicBezTo>
                  <a:pt x="10693" y="20213"/>
                  <a:pt x="10759" y="20199"/>
                  <a:pt x="11027" y="20474"/>
                </a:cubicBezTo>
                <a:cubicBezTo>
                  <a:pt x="11401" y="20859"/>
                  <a:pt x="12018" y="20861"/>
                  <a:pt x="12394" y="20474"/>
                </a:cubicBezTo>
                <a:cubicBezTo>
                  <a:pt x="12669" y="20191"/>
                  <a:pt x="12706" y="20214"/>
                  <a:pt x="12945" y="20862"/>
                </a:cubicBezTo>
                <a:cubicBezTo>
                  <a:pt x="13143" y="21402"/>
                  <a:pt x="13278" y="21543"/>
                  <a:pt x="13559" y="21496"/>
                </a:cubicBezTo>
                <a:cubicBezTo>
                  <a:pt x="13915" y="21436"/>
                  <a:pt x="14088" y="21198"/>
                  <a:pt x="14277" y="20514"/>
                </a:cubicBezTo>
                <a:cubicBezTo>
                  <a:pt x="14352" y="20241"/>
                  <a:pt x="14423" y="20214"/>
                  <a:pt x="14598" y="20379"/>
                </a:cubicBezTo>
                <a:cubicBezTo>
                  <a:pt x="14949" y="20710"/>
                  <a:pt x="15272" y="20458"/>
                  <a:pt x="15728" y="19500"/>
                </a:cubicBezTo>
                <a:cubicBezTo>
                  <a:pt x="16327" y="18241"/>
                  <a:pt x="16552" y="18135"/>
                  <a:pt x="17437" y="18668"/>
                </a:cubicBezTo>
                <a:cubicBezTo>
                  <a:pt x="18315" y="19198"/>
                  <a:pt x="18672" y="19109"/>
                  <a:pt x="19271" y="18217"/>
                </a:cubicBezTo>
                <a:cubicBezTo>
                  <a:pt x="19664" y="17632"/>
                  <a:pt x="19794" y="17567"/>
                  <a:pt x="20506" y="17567"/>
                </a:cubicBezTo>
                <a:cubicBezTo>
                  <a:pt x="20943" y="17567"/>
                  <a:pt x="21341" y="17514"/>
                  <a:pt x="21399" y="17449"/>
                </a:cubicBezTo>
                <a:cubicBezTo>
                  <a:pt x="21456" y="17383"/>
                  <a:pt x="21396" y="17093"/>
                  <a:pt x="21266" y="16807"/>
                </a:cubicBezTo>
                <a:cubicBezTo>
                  <a:pt x="21044" y="16319"/>
                  <a:pt x="20015" y="15674"/>
                  <a:pt x="19453" y="15674"/>
                </a:cubicBezTo>
                <a:cubicBezTo>
                  <a:pt x="18929" y="15674"/>
                  <a:pt x="19050" y="15250"/>
                  <a:pt x="19815" y="14399"/>
                </a:cubicBezTo>
                <a:cubicBezTo>
                  <a:pt x="20732" y="13380"/>
                  <a:pt x="21120" y="12555"/>
                  <a:pt x="21364" y="11112"/>
                </a:cubicBezTo>
                <a:cubicBezTo>
                  <a:pt x="21423" y="10760"/>
                  <a:pt x="21442" y="10335"/>
                  <a:pt x="21434" y="9900"/>
                </a:cubicBezTo>
                <a:cubicBezTo>
                  <a:pt x="21409" y="8597"/>
                  <a:pt x="21119" y="7176"/>
                  <a:pt x="20785" y="7176"/>
                </a:cubicBezTo>
                <a:cubicBezTo>
                  <a:pt x="20661" y="7176"/>
                  <a:pt x="19982" y="7507"/>
                  <a:pt x="19285" y="7904"/>
                </a:cubicBezTo>
                <a:cubicBezTo>
                  <a:pt x="17917" y="8685"/>
                  <a:pt x="17818" y="8666"/>
                  <a:pt x="17618" y="7604"/>
                </a:cubicBezTo>
                <a:cubicBezTo>
                  <a:pt x="17443" y="6673"/>
                  <a:pt x="16174" y="4884"/>
                  <a:pt x="15044" y="3984"/>
                </a:cubicBezTo>
                <a:cubicBezTo>
                  <a:pt x="14491" y="3543"/>
                  <a:pt x="14033" y="3141"/>
                  <a:pt x="14033" y="3089"/>
                </a:cubicBezTo>
                <a:cubicBezTo>
                  <a:pt x="14033" y="3037"/>
                  <a:pt x="14119" y="2822"/>
                  <a:pt x="14221" y="2606"/>
                </a:cubicBezTo>
                <a:cubicBezTo>
                  <a:pt x="14493" y="2029"/>
                  <a:pt x="14143" y="867"/>
                  <a:pt x="13552" y="388"/>
                </a:cubicBezTo>
                <a:cubicBezTo>
                  <a:pt x="13128" y="46"/>
                  <a:pt x="12818" y="0"/>
                  <a:pt x="10915" y="0"/>
                </a:cubicBezTo>
                <a:close/>
                <a:moveTo>
                  <a:pt x="9464" y="15777"/>
                </a:moveTo>
                <a:lnTo>
                  <a:pt x="10629" y="15841"/>
                </a:lnTo>
                <a:cubicBezTo>
                  <a:pt x="11269" y="15875"/>
                  <a:pt x="11851" y="15944"/>
                  <a:pt x="11919" y="15991"/>
                </a:cubicBezTo>
                <a:cubicBezTo>
                  <a:pt x="12107" y="16121"/>
                  <a:pt x="12071" y="17721"/>
                  <a:pt x="11871" y="18145"/>
                </a:cubicBezTo>
                <a:cubicBezTo>
                  <a:pt x="11775" y="18349"/>
                  <a:pt x="11631" y="18475"/>
                  <a:pt x="11557" y="18423"/>
                </a:cubicBezTo>
                <a:cubicBezTo>
                  <a:pt x="11482" y="18370"/>
                  <a:pt x="11288" y="18495"/>
                  <a:pt x="11124" y="18700"/>
                </a:cubicBezTo>
                <a:cubicBezTo>
                  <a:pt x="10768" y="19147"/>
                  <a:pt x="10648" y="19165"/>
                  <a:pt x="10378" y="18795"/>
                </a:cubicBezTo>
                <a:cubicBezTo>
                  <a:pt x="10265" y="18640"/>
                  <a:pt x="10113" y="18559"/>
                  <a:pt x="10036" y="18613"/>
                </a:cubicBezTo>
                <a:cubicBezTo>
                  <a:pt x="9790" y="18785"/>
                  <a:pt x="9552" y="18010"/>
                  <a:pt x="9506" y="16878"/>
                </a:cubicBezTo>
                <a:lnTo>
                  <a:pt x="9464" y="15777"/>
                </a:lnTo>
                <a:close/>
              </a:path>
            </a:pathLst>
          </a:cu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64" name="start with - Why?"/>
          <p:cNvSpPr txBox="1">
            <a:spLocks noGrp="1"/>
          </p:cNvSpPr>
          <p:nvPr>
            <p:ph type="title" idx="4294967295"/>
          </p:nvPr>
        </p:nvSpPr>
        <p:spPr>
          <a:xfrm>
            <a:off x="791368" y="-171847"/>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start with - Why?</a:t>
            </a:r>
          </a:p>
        </p:txBody>
      </p:sp>
      <p:sp>
        <p:nvSpPr>
          <p:cNvPr id="265" name="typical chip (my perspective)"/>
          <p:cNvSpPr txBox="1"/>
          <p:nvPr/>
        </p:nvSpPr>
        <p:spPr>
          <a:xfrm>
            <a:off x="3355181" y="1078567"/>
            <a:ext cx="2983187"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typical chip (my perspective)</a:t>
            </a:r>
          </a:p>
        </p:txBody>
      </p:sp>
      <p:sp>
        <p:nvSpPr>
          <p:cNvPr id="266" name="left side…"/>
          <p:cNvSpPr txBox="1"/>
          <p:nvPr/>
        </p:nvSpPr>
        <p:spPr>
          <a:xfrm>
            <a:off x="320297" y="1726614"/>
            <a:ext cx="1218281"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ctr" defTabSz="410765">
              <a:defRPr sz="2400">
                <a:solidFill>
                  <a:srgbClr val="858585"/>
                </a:solidFill>
                <a:latin typeface="Marker Felt"/>
                <a:ea typeface="Marker Felt"/>
                <a:cs typeface="Marker Felt"/>
                <a:sym typeface="Marker Felt"/>
              </a:defRPr>
            </a:pPr>
            <a:r>
              <a:rPr>
                <a:latin typeface="Arial"/>
                <a:cs typeface="Arial"/>
              </a:rPr>
              <a:t>left side </a:t>
            </a:r>
          </a:p>
          <a:p>
            <a:pPr algn="ctr" defTabSz="410765">
              <a:defRPr sz="2400">
                <a:solidFill>
                  <a:srgbClr val="858585"/>
                </a:solidFill>
                <a:latin typeface="Marker Felt"/>
                <a:ea typeface="Marker Felt"/>
                <a:cs typeface="Marker Felt"/>
                <a:sym typeface="Marker Felt"/>
              </a:defRPr>
            </a:pPr>
            <a:r>
              <a:rPr>
                <a:latin typeface="Arial"/>
                <a:cs typeface="Arial"/>
              </a:rPr>
              <a:t>SOC</a:t>
            </a:r>
          </a:p>
        </p:txBody>
      </p:sp>
      <p:sp>
        <p:nvSpPr>
          <p:cNvPr id="267" name="Mipi, Camera, Display, Modem…"/>
          <p:cNvSpPr txBox="1"/>
          <p:nvPr/>
        </p:nvSpPr>
        <p:spPr>
          <a:xfrm>
            <a:off x="4889103" y="4888090"/>
            <a:ext cx="3658052" cy="5953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l" defTabSz="410765">
              <a:defRPr sz="1700">
                <a:solidFill>
                  <a:srgbClr val="858585"/>
                </a:solidFill>
                <a:latin typeface="Marker Felt"/>
                <a:ea typeface="Marker Felt"/>
                <a:cs typeface="Marker Felt"/>
                <a:sym typeface="Marker Felt"/>
              </a:defRPr>
            </a:pPr>
            <a:r>
              <a:rPr>
                <a:latin typeface="Arial"/>
                <a:cs typeface="Arial"/>
              </a:rPr>
              <a:t>Mipi, Camera, Display, Modem</a:t>
            </a:r>
          </a:p>
          <a:p>
            <a:pPr algn="l" defTabSz="410765">
              <a:defRPr sz="1700">
                <a:solidFill>
                  <a:srgbClr val="858585"/>
                </a:solidFill>
                <a:latin typeface="Marker Felt"/>
                <a:ea typeface="Marker Felt"/>
                <a:cs typeface="Marker Felt"/>
                <a:sym typeface="Marker Felt"/>
              </a:defRPr>
            </a:pPr>
            <a:r>
              <a:rPr>
                <a:latin typeface="Arial"/>
                <a:cs typeface="Arial"/>
              </a:rPr>
              <a:t>in-house developed, sewn by “hand”.</a:t>
            </a:r>
          </a:p>
        </p:txBody>
      </p:sp>
      <p:sp>
        <p:nvSpPr>
          <p:cNvPr id="268" name="mostly of the shelf modules , assembled by NOC"/>
          <p:cNvSpPr txBox="1"/>
          <p:nvPr/>
        </p:nvSpPr>
        <p:spPr>
          <a:xfrm>
            <a:off x="364450" y="4875743"/>
            <a:ext cx="3478518" cy="6569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900">
                <a:solidFill>
                  <a:srgbClr val="858585"/>
                </a:solidFill>
                <a:latin typeface="Marker Felt"/>
                <a:ea typeface="Marker Felt"/>
                <a:cs typeface="Marker Felt"/>
                <a:sym typeface="Marker Felt"/>
              </a:defRPr>
            </a:lvl1pPr>
          </a:lstStyle>
          <a:p>
            <a:r>
              <a:rPr>
                <a:latin typeface="Arial"/>
                <a:cs typeface="Arial"/>
              </a:rPr>
              <a:t>mostly of the shelf modules , assembled by NOC</a:t>
            </a:r>
          </a:p>
        </p:txBody>
      </p:sp>
      <p:sp>
        <p:nvSpPr>
          <p:cNvPr id="269" name="right side…"/>
          <p:cNvSpPr txBox="1"/>
          <p:nvPr/>
        </p:nvSpPr>
        <p:spPr>
          <a:xfrm>
            <a:off x="7463738" y="1548814"/>
            <a:ext cx="1322476"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p>
            <a:pPr algn="ctr" defTabSz="410765">
              <a:defRPr sz="2400">
                <a:solidFill>
                  <a:srgbClr val="858585"/>
                </a:solidFill>
                <a:latin typeface="Marker Felt"/>
                <a:ea typeface="Marker Felt"/>
                <a:cs typeface="Marker Felt"/>
                <a:sym typeface="Marker Felt"/>
              </a:defRPr>
            </a:pPr>
            <a:r>
              <a:rPr>
                <a:latin typeface="Arial"/>
                <a:cs typeface="Arial"/>
              </a:rPr>
              <a:t>right side</a:t>
            </a:r>
          </a:p>
          <a:p>
            <a:pPr algn="ctr" defTabSz="410765">
              <a:defRPr sz="2400">
                <a:solidFill>
                  <a:srgbClr val="858585"/>
                </a:solidFill>
                <a:latin typeface="Marker Felt"/>
                <a:ea typeface="Marker Felt"/>
                <a:cs typeface="Marker Felt"/>
                <a:sym typeface="Marker Felt"/>
              </a:defRPr>
            </a:pPr>
            <a:r>
              <a:rPr>
                <a:latin typeface="Arial"/>
                <a:cs typeface="Arial"/>
              </a:rPr>
              <a:t>Specific </a:t>
            </a:r>
          </a:p>
        </p:txBody>
      </p:sp>
      <p:sp>
        <p:nvSpPr>
          <p:cNvPr id="270" name="What is wrong with this? What can be made simpler?"/>
          <p:cNvSpPr txBox="1"/>
          <p:nvPr/>
        </p:nvSpPr>
        <p:spPr>
          <a:xfrm>
            <a:off x="1794224" y="5554062"/>
            <a:ext cx="6394377" cy="395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100">
                <a:solidFill>
                  <a:srgbClr val="386B1A"/>
                </a:solidFill>
                <a:latin typeface="Marker Felt"/>
                <a:ea typeface="Marker Felt"/>
                <a:cs typeface="Marker Felt"/>
                <a:sym typeface="Marker Felt"/>
              </a:defRPr>
            </a:lvl1pPr>
          </a:lstStyle>
          <a:p>
            <a:r>
              <a:rPr>
                <a:latin typeface="Arial"/>
                <a:cs typeface="Arial"/>
              </a:rPr>
              <a:t>What is wrong with this? What can be made simpler?</a:t>
            </a:r>
          </a:p>
        </p:txBody>
      </p:sp>
      <p:pic>
        <p:nvPicPr>
          <p:cNvPr id="271" name="Image" descr="Image"/>
          <p:cNvPicPr>
            <a:picLocks noChangeAspect="1"/>
          </p:cNvPicPr>
          <p:nvPr/>
        </p:nvPicPr>
        <p:blipFill>
          <a:blip r:embed="rId3"/>
          <a:stretch>
            <a:fillRect/>
          </a:stretch>
        </p:blipFill>
        <p:spPr>
          <a:xfrm>
            <a:off x="1715592" y="1497607"/>
            <a:ext cx="5697142" cy="330398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91" name="NOC ip and axi4"/>
          <p:cNvSpPr txBox="1">
            <a:spLocks noGrp="1"/>
          </p:cNvSpPr>
          <p:nvPr>
            <p:ph type="title" idx="4294967295"/>
          </p:nvPr>
        </p:nvSpPr>
        <p:spPr>
          <a:xfrm>
            <a:off x="804068" y="31899"/>
            <a:ext cx="7358064" cy="1714501"/>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NOC ip and axi4</a:t>
            </a:r>
          </a:p>
        </p:txBody>
      </p:sp>
      <p:sp>
        <p:nvSpPr>
          <p:cNvPr id="292" name="commercial NOCs are black boxes: what goes in - not necessarily comes out.…"/>
          <p:cNvSpPr txBox="1">
            <a:spLocks noGrp="1"/>
          </p:cNvSpPr>
          <p:nvPr>
            <p:ph type="body" idx="4294967295"/>
          </p:nvPr>
        </p:nvSpPr>
        <p:spPr>
          <a:xfrm>
            <a:off x="633751" y="1514871"/>
            <a:ext cx="7876497" cy="4018361"/>
          </a:xfrm>
          <a:prstGeom prst="rect">
            <a:avLst/>
          </a:prstGeom>
        </p:spPr>
        <p:txBody>
          <a:bodyPr lIns="35718" tIns="35718" rIns="35718" bIns="35718" anchor="ctr">
            <a:noAutofit/>
          </a:bodyPr>
          <a:lstStyle/>
          <a:p>
            <a:pPr marL="269240" indent="-269240" defTabSz="250567">
              <a:spcBef>
                <a:spcPts val="1800"/>
              </a:spcBef>
              <a:buSzPct val="47000"/>
              <a:buFontTx/>
              <a:buBlip>
                <a:blip r:embed="rId2"/>
              </a:buBlip>
              <a:defRPr sz="1952">
                <a:solidFill>
                  <a:srgbClr val="858585"/>
                </a:solidFill>
                <a:latin typeface="Marker Felt"/>
                <a:ea typeface="Marker Felt"/>
                <a:cs typeface="Marker Felt"/>
                <a:sym typeface="Marker Felt"/>
              </a:defRPr>
            </a:pPr>
            <a:r>
              <a:rPr sz="1600" dirty="0">
                <a:latin typeface="Arial"/>
                <a:cs typeface="Arial"/>
              </a:rPr>
              <a:t>commercial NOCs are black boxes: what goes in - not necessarily comes out.</a:t>
            </a:r>
            <a:endParaRPr lang="en-US" sz="1600"/>
          </a:p>
          <a:p>
            <a:pPr marL="269240" indent="-269240" defTabSz="250567">
              <a:spcBef>
                <a:spcPts val="1800"/>
              </a:spcBef>
              <a:buSzPct val="47000"/>
              <a:buFontTx/>
              <a:buBlip>
                <a:blip r:embed="rId2"/>
              </a:buBlip>
              <a:defRPr sz="1952">
                <a:solidFill>
                  <a:srgbClr val="858585"/>
                </a:solidFill>
                <a:latin typeface="Marker Felt"/>
                <a:ea typeface="Marker Felt"/>
                <a:cs typeface="Marker Felt"/>
                <a:sym typeface="Marker Felt"/>
              </a:defRPr>
            </a:pPr>
            <a:r>
              <a:rPr sz="1600" dirty="0">
                <a:latin typeface="Arial"/>
                <a:cs typeface="Arial"/>
              </a:rPr>
              <a:t>NOCs solve partial problem: additional mechanisms are needed: especially in Specific part. no interrupts, no power, no scan, no </a:t>
            </a:r>
            <a:r>
              <a:rPr sz="1600" dirty="0" err="1">
                <a:latin typeface="Arial"/>
                <a:cs typeface="Arial"/>
              </a:rPr>
              <a:t>bist</a:t>
            </a:r>
            <a:r>
              <a:rPr sz="1600" dirty="0">
                <a:latin typeface="Arial"/>
                <a:cs typeface="Arial"/>
              </a:rPr>
              <a:t>.</a:t>
            </a:r>
          </a:p>
          <a:p>
            <a:pPr marL="269240" indent="-269240" defTabSz="250567">
              <a:spcBef>
                <a:spcPts val="1800"/>
              </a:spcBef>
              <a:buSzPct val="47000"/>
              <a:buBlip>
                <a:blip r:embed="rId2"/>
              </a:buBlip>
              <a:defRPr sz="1952">
                <a:solidFill>
                  <a:srgbClr val="858585"/>
                </a:solidFill>
                <a:latin typeface="Marker Felt"/>
                <a:ea typeface="Marker Felt"/>
                <a:cs typeface="Marker Felt"/>
                <a:sym typeface="Marker Felt"/>
              </a:defRPr>
            </a:pPr>
            <a:r>
              <a:rPr lang="en-US" sz="1600" dirty="0">
                <a:latin typeface="Arial"/>
                <a:cs typeface="Arial"/>
              </a:rPr>
              <a:t> </a:t>
            </a:r>
            <a:r>
              <a:rPr sz="1600" dirty="0">
                <a:latin typeface="Arial"/>
                <a:cs typeface="Arial"/>
              </a:rPr>
              <a:t>piling more stuff: variations like AXI4Stream , AXI4Lite.</a:t>
            </a:r>
          </a:p>
          <a:p>
            <a:pPr marL="269240" indent="-269240" defTabSz="250567">
              <a:spcBef>
                <a:spcPts val="1800"/>
              </a:spcBef>
              <a:buSzPct val="47000"/>
              <a:buBlip>
                <a:blip r:embed="rId2"/>
              </a:buBlip>
              <a:defRPr sz="1952">
                <a:solidFill>
                  <a:srgbClr val="858585"/>
                </a:solidFill>
                <a:latin typeface="Marker Felt"/>
                <a:ea typeface="Marker Felt"/>
                <a:cs typeface="Marker Felt"/>
                <a:sym typeface="Marker Felt"/>
              </a:defRPr>
            </a:pPr>
            <a:r>
              <a:rPr sz="1600" dirty="0">
                <a:latin typeface="Arial"/>
                <a:cs typeface="Arial"/>
              </a:rPr>
              <a:t>AXI4 does not specify how to turn individual modules into coherent connected system.</a:t>
            </a:r>
            <a:r>
              <a:rPr lang="en-US" sz="1600" dirty="0">
                <a:latin typeface="Arial"/>
                <a:cs typeface="Arial"/>
              </a:rPr>
              <a:t> </a:t>
            </a:r>
            <a:endParaRPr sz="1600" dirty="0">
              <a:latin typeface="Arial"/>
              <a:cs typeface="Arial"/>
            </a:endParaRPr>
          </a:p>
          <a:p>
            <a:pPr marL="269240" indent="-269240" defTabSz="250567">
              <a:spcBef>
                <a:spcPts val="1800"/>
              </a:spcBef>
              <a:buSzPct val="47000"/>
              <a:buBlip>
                <a:blip r:embed="rId2"/>
              </a:buBlip>
              <a:defRPr sz="1952">
                <a:solidFill>
                  <a:srgbClr val="858585"/>
                </a:solidFill>
                <a:latin typeface="Marker Felt"/>
                <a:ea typeface="Marker Felt"/>
                <a:cs typeface="Marker Felt"/>
                <a:sym typeface="Marker Felt"/>
              </a:defRPr>
            </a:pPr>
            <a:r>
              <a:rPr lang="en-US" sz="1600" dirty="0">
                <a:latin typeface="Arial"/>
                <a:cs typeface="Arial"/>
              </a:rPr>
              <a:t> </a:t>
            </a:r>
            <a:r>
              <a:rPr sz="1600" dirty="0">
                <a:latin typeface="Arial"/>
                <a:cs typeface="Arial"/>
              </a:rPr>
              <a:t>Is overkill for many systems. Scary for most designers.</a:t>
            </a:r>
          </a:p>
          <a:p>
            <a:pPr marL="269240" indent="-269240" defTabSz="250567">
              <a:spcBef>
                <a:spcPts val="1800"/>
              </a:spcBef>
              <a:buSzPct val="47000"/>
              <a:buBlip>
                <a:blip r:embed="rId2"/>
              </a:buBlip>
              <a:defRPr sz="1952">
                <a:solidFill>
                  <a:srgbClr val="858585"/>
                </a:solidFill>
                <a:latin typeface="Marker Felt"/>
                <a:ea typeface="Marker Felt"/>
                <a:cs typeface="Marker Felt"/>
                <a:sym typeface="Marker Felt"/>
              </a:defRPr>
            </a:pPr>
            <a:r>
              <a:rPr lang="en-US" sz="1600" dirty="0">
                <a:latin typeface="Arial"/>
                <a:cs typeface="Arial"/>
              </a:rPr>
              <a:t> </a:t>
            </a:r>
            <a:r>
              <a:rPr sz="1600" dirty="0">
                <a:latin typeface="Arial"/>
                <a:cs typeface="Arial"/>
              </a:rPr>
              <a:t>commercial NOCs disappearing = being swallowed by bigger fish.</a:t>
            </a:r>
          </a:p>
          <a:p>
            <a:pPr marL="269240" indent="-269240" defTabSz="250567">
              <a:spcBef>
                <a:spcPts val="1800"/>
              </a:spcBef>
              <a:buSzPct val="47000"/>
              <a:buBlip>
                <a:blip r:embed="rId2"/>
              </a:buBlip>
              <a:defRPr sz="1952">
                <a:solidFill>
                  <a:srgbClr val="858585"/>
                </a:solidFill>
                <a:latin typeface="Marker Felt"/>
                <a:ea typeface="Marker Felt"/>
                <a:cs typeface="Marker Felt"/>
                <a:sym typeface="Marker Felt"/>
              </a:defRPr>
            </a:pPr>
            <a:r>
              <a:rPr lang="en-US" sz="1600" dirty="0">
                <a:latin typeface="Arial"/>
                <a:cs typeface="Arial"/>
              </a:rPr>
              <a:t> </a:t>
            </a:r>
            <a:r>
              <a:rPr sz="1600" dirty="0" err="1">
                <a:latin typeface="Arial"/>
                <a:cs typeface="Arial"/>
              </a:rPr>
              <a:t>adHoc</a:t>
            </a:r>
            <a:r>
              <a:rPr sz="1600" dirty="0">
                <a:latin typeface="Arial"/>
                <a:cs typeface="Arial"/>
              </a:rPr>
              <a:t> connectivity solutions present formidable verification challenges.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 name="Image" descr="Image"/>
          <p:cNvPicPr>
            <a:picLocks noChangeAspect="1"/>
          </p:cNvPicPr>
          <p:nvPr/>
        </p:nvPicPr>
        <p:blipFill>
          <a:blip r:embed="rId3"/>
          <a:stretch>
            <a:fillRect/>
          </a:stretch>
        </p:blipFill>
        <p:spPr>
          <a:xfrm>
            <a:off x="161205" y="3791570"/>
            <a:ext cx="2672970" cy="2151295"/>
          </a:xfrm>
          <a:prstGeom prst="rect">
            <a:avLst/>
          </a:prstGeom>
          <a:ln w="12700">
            <a:miter lim="400000"/>
          </a:ln>
          <a:effectLst>
            <a:outerShdw blurRad="101600" dist="173663" dir="2589143" rotWithShape="0">
              <a:srgbClr val="000000">
                <a:alpha val="38345"/>
              </a:srgbClr>
            </a:outerShdw>
          </a:effectLst>
        </p:spPr>
      </p:pic>
      <p:pic>
        <p:nvPicPr>
          <p:cNvPr id="276" name="Image" descr="Image"/>
          <p:cNvPicPr>
            <a:picLocks noChangeAspect="1"/>
          </p:cNvPicPr>
          <p:nvPr/>
        </p:nvPicPr>
        <p:blipFill>
          <a:blip r:embed="rId4">
            <a:alphaModFix amt="23741"/>
          </a:blip>
          <a:srcRect l="1142" t="791" r="4547" b="2041"/>
          <a:stretch>
            <a:fillRect/>
          </a:stretch>
        </p:blipFill>
        <p:spPr>
          <a:xfrm>
            <a:off x="2698165" y="2351512"/>
            <a:ext cx="2111844" cy="2113959"/>
          </a:xfrm>
          <a:custGeom>
            <a:avLst/>
            <a:gdLst/>
            <a:ahLst/>
            <a:cxnLst>
              <a:cxn ang="0">
                <a:pos x="wd2" y="hd2"/>
              </a:cxn>
              <a:cxn ang="5400000">
                <a:pos x="wd2" y="hd2"/>
              </a:cxn>
              <a:cxn ang="10800000">
                <a:pos x="wd2" y="hd2"/>
              </a:cxn>
              <a:cxn ang="16200000">
                <a:pos x="wd2" y="hd2"/>
              </a:cxn>
            </a:cxnLst>
            <a:rect l="0" t="0" r="r" b="b"/>
            <a:pathLst>
              <a:path w="21529" h="21569" extrusionOk="0">
                <a:moveTo>
                  <a:pt x="15157" y="0"/>
                </a:moveTo>
                <a:cubicBezTo>
                  <a:pt x="15120" y="2"/>
                  <a:pt x="15158" y="44"/>
                  <a:pt x="15242" y="93"/>
                </a:cubicBezTo>
                <a:cubicBezTo>
                  <a:pt x="15332" y="146"/>
                  <a:pt x="15365" y="223"/>
                  <a:pt x="15327" y="284"/>
                </a:cubicBezTo>
                <a:cubicBezTo>
                  <a:pt x="15291" y="340"/>
                  <a:pt x="15263" y="522"/>
                  <a:pt x="15262" y="689"/>
                </a:cubicBezTo>
                <a:lnTo>
                  <a:pt x="15262" y="988"/>
                </a:lnTo>
                <a:lnTo>
                  <a:pt x="14829" y="968"/>
                </a:lnTo>
                <a:cubicBezTo>
                  <a:pt x="13614" y="912"/>
                  <a:pt x="12877" y="913"/>
                  <a:pt x="12398" y="968"/>
                </a:cubicBezTo>
                <a:cubicBezTo>
                  <a:pt x="11755" y="1042"/>
                  <a:pt x="11630" y="958"/>
                  <a:pt x="11758" y="511"/>
                </a:cubicBezTo>
                <a:cubicBezTo>
                  <a:pt x="11876" y="99"/>
                  <a:pt x="11877" y="100"/>
                  <a:pt x="11544" y="110"/>
                </a:cubicBezTo>
                <a:cubicBezTo>
                  <a:pt x="11324" y="116"/>
                  <a:pt x="11271" y="144"/>
                  <a:pt x="11333" y="219"/>
                </a:cubicBezTo>
                <a:cubicBezTo>
                  <a:pt x="11386" y="282"/>
                  <a:pt x="11386" y="400"/>
                  <a:pt x="11338" y="527"/>
                </a:cubicBezTo>
                <a:cubicBezTo>
                  <a:pt x="11273" y="696"/>
                  <a:pt x="11202" y="729"/>
                  <a:pt x="10925" y="721"/>
                </a:cubicBezTo>
                <a:cubicBezTo>
                  <a:pt x="10218" y="702"/>
                  <a:pt x="10196" y="696"/>
                  <a:pt x="10108" y="442"/>
                </a:cubicBezTo>
                <a:cubicBezTo>
                  <a:pt x="10060" y="306"/>
                  <a:pt x="9925" y="150"/>
                  <a:pt x="9808" y="97"/>
                </a:cubicBezTo>
                <a:cubicBezTo>
                  <a:pt x="9603" y="4"/>
                  <a:pt x="9502" y="101"/>
                  <a:pt x="9687" y="215"/>
                </a:cubicBezTo>
                <a:cubicBezTo>
                  <a:pt x="9748" y="252"/>
                  <a:pt x="9736" y="339"/>
                  <a:pt x="9650" y="470"/>
                </a:cubicBezTo>
                <a:cubicBezTo>
                  <a:pt x="9554" y="616"/>
                  <a:pt x="9549" y="688"/>
                  <a:pt x="9622" y="762"/>
                </a:cubicBezTo>
                <a:cubicBezTo>
                  <a:pt x="9824" y="963"/>
                  <a:pt x="9555" y="1017"/>
                  <a:pt x="8732" y="940"/>
                </a:cubicBezTo>
                <a:cubicBezTo>
                  <a:pt x="8279" y="897"/>
                  <a:pt x="7657" y="892"/>
                  <a:pt x="7348" y="928"/>
                </a:cubicBezTo>
                <a:cubicBezTo>
                  <a:pt x="7040" y="963"/>
                  <a:pt x="6649" y="988"/>
                  <a:pt x="6482" y="988"/>
                </a:cubicBezTo>
                <a:cubicBezTo>
                  <a:pt x="6215" y="988"/>
                  <a:pt x="6180" y="964"/>
                  <a:pt x="6187" y="774"/>
                </a:cubicBezTo>
                <a:cubicBezTo>
                  <a:pt x="6191" y="655"/>
                  <a:pt x="6228" y="453"/>
                  <a:pt x="6264" y="324"/>
                </a:cubicBezTo>
                <a:cubicBezTo>
                  <a:pt x="6325" y="104"/>
                  <a:pt x="6310" y="92"/>
                  <a:pt x="6070" y="110"/>
                </a:cubicBezTo>
                <a:cubicBezTo>
                  <a:pt x="5925" y="120"/>
                  <a:pt x="5831" y="170"/>
                  <a:pt x="5851" y="223"/>
                </a:cubicBezTo>
                <a:cubicBezTo>
                  <a:pt x="5903" y="359"/>
                  <a:pt x="5321" y="774"/>
                  <a:pt x="5078" y="774"/>
                </a:cubicBezTo>
                <a:cubicBezTo>
                  <a:pt x="4891" y="774"/>
                  <a:pt x="4438" y="525"/>
                  <a:pt x="4613" y="519"/>
                </a:cubicBezTo>
                <a:cubicBezTo>
                  <a:pt x="4655" y="517"/>
                  <a:pt x="4642" y="458"/>
                  <a:pt x="4585" y="389"/>
                </a:cubicBezTo>
                <a:cubicBezTo>
                  <a:pt x="4527" y="320"/>
                  <a:pt x="4504" y="228"/>
                  <a:pt x="4532" y="182"/>
                </a:cubicBezTo>
                <a:cubicBezTo>
                  <a:pt x="4589" y="90"/>
                  <a:pt x="4421" y="97"/>
                  <a:pt x="4265" y="195"/>
                </a:cubicBezTo>
                <a:cubicBezTo>
                  <a:pt x="4192" y="240"/>
                  <a:pt x="4187" y="341"/>
                  <a:pt x="4249" y="567"/>
                </a:cubicBezTo>
                <a:cubicBezTo>
                  <a:pt x="4296" y="739"/>
                  <a:pt x="4305" y="911"/>
                  <a:pt x="4265" y="948"/>
                </a:cubicBezTo>
                <a:cubicBezTo>
                  <a:pt x="4226" y="985"/>
                  <a:pt x="3917" y="1031"/>
                  <a:pt x="3581" y="1049"/>
                </a:cubicBezTo>
                <a:cubicBezTo>
                  <a:pt x="2714" y="1095"/>
                  <a:pt x="2122" y="1415"/>
                  <a:pt x="1712" y="2061"/>
                </a:cubicBezTo>
                <a:cubicBezTo>
                  <a:pt x="1544" y="2326"/>
                  <a:pt x="1382" y="2615"/>
                  <a:pt x="1352" y="2701"/>
                </a:cubicBezTo>
                <a:cubicBezTo>
                  <a:pt x="1322" y="2787"/>
                  <a:pt x="1259" y="2838"/>
                  <a:pt x="1215" y="2811"/>
                </a:cubicBezTo>
                <a:cubicBezTo>
                  <a:pt x="1170" y="2783"/>
                  <a:pt x="1111" y="2799"/>
                  <a:pt x="1081" y="2847"/>
                </a:cubicBezTo>
                <a:cubicBezTo>
                  <a:pt x="1048" y="2900"/>
                  <a:pt x="915" y="2847"/>
                  <a:pt x="745" y="2717"/>
                </a:cubicBezTo>
                <a:cubicBezTo>
                  <a:pt x="535" y="2557"/>
                  <a:pt x="438" y="2531"/>
                  <a:pt x="365" y="2604"/>
                </a:cubicBezTo>
                <a:cubicBezTo>
                  <a:pt x="245" y="2724"/>
                  <a:pt x="361" y="2972"/>
                  <a:pt x="672" y="3264"/>
                </a:cubicBezTo>
                <a:cubicBezTo>
                  <a:pt x="844" y="3425"/>
                  <a:pt x="870" y="3517"/>
                  <a:pt x="826" y="3738"/>
                </a:cubicBezTo>
                <a:cubicBezTo>
                  <a:pt x="744" y="4151"/>
                  <a:pt x="485" y="4608"/>
                  <a:pt x="280" y="4702"/>
                </a:cubicBezTo>
                <a:cubicBezTo>
                  <a:pt x="179" y="4747"/>
                  <a:pt x="76" y="4856"/>
                  <a:pt x="53" y="4941"/>
                </a:cubicBezTo>
                <a:cubicBezTo>
                  <a:pt x="19" y="5072"/>
                  <a:pt x="56" y="5085"/>
                  <a:pt x="288" y="5042"/>
                </a:cubicBezTo>
                <a:cubicBezTo>
                  <a:pt x="438" y="5014"/>
                  <a:pt x="601" y="4982"/>
                  <a:pt x="648" y="4973"/>
                </a:cubicBezTo>
                <a:cubicBezTo>
                  <a:pt x="696" y="4964"/>
                  <a:pt x="783" y="4929"/>
                  <a:pt x="842" y="4892"/>
                </a:cubicBezTo>
                <a:cubicBezTo>
                  <a:pt x="1034" y="4772"/>
                  <a:pt x="1065" y="5084"/>
                  <a:pt x="952" y="5973"/>
                </a:cubicBezTo>
                <a:cubicBezTo>
                  <a:pt x="891" y="6446"/>
                  <a:pt x="866" y="7014"/>
                  <a:pt x="895" y="7237"/>
                </a:cubicBezTo>
                <a:cubicBezTo>
                  <a:pt x="1100" y="8826"/>
                  <a:pt x="1106" y="8815"/>
                  <a:pt x="223" y="8358"/>
                </a:cubicBezTo>
                <a:cubicBezTo>
                  <a:pt x="76" y="8282"/>
                  <a:pt x="64" y="8299"/>
                  <a:pt x="110" y="8528"/>
                </a:cubicBezTo>
                <a:cubicBezTo>
                  <a:pt x="140" y="8676"/>
                  <a:pt x="117" y="8830"/>
                  <a:pt x="57" y="8897"/>
                </a:cubicBezTo>
                <a:cubicBezTo>
                  <a:pt x="15" y="8945"/>
                  <a:pt x="-4" y="8972"/>
                  <a:pt x="1" y="8974"/>
                </a:cubicBezTo>
                <a:cubicBezTo>
                  <a:pt x="6" y="8976"/>
                  <a:pt x="35" y="8954"/>
                  <a:pt x="90" y="8913"/>
                </a:cubicBezTo>
                <a:cubicBezTo>
                  <a:pt x="315" y="8745"/>
                  <a:pt x="712" y="8903"/>
                  <a:pt x="741" y="9172"/>
                </a:cubicBezTo>
                <a:cubicBezTo>
                  <a:pt x="755" y="9298"/>
                  <a:pt x="708" y="9448"/>
                  <a:pt x="640" y="9504"/>
                </a:cubicBezTo>
                <a:cubicBezTo>
                  <a:pt x="533" y="9593"/>
                  <a:pt x="536" y="9624"/>
                  <a:pt x="660" y="9715"/>
                </a:cubicBezTo>
                <a:cubicBezTo>
                  <a:pt x="862" y="9862"/>
                  <a:pt x="755" y="10070"/>
                  <a:pt x="446" y="10132"/>
                </a:cubicBezTo>
                <a:cubicBezTo>
                  <a:pt x="285" y="10164"/>
                  <a:pt x="162" y="10254"/>
                  <a:pt x="126" y="10367"/>
                </a:cubicBezTo>
                <a:cubicBezTo>
                  <a:pt x="45" y="10622"/>
                  <a:pt x="103" y="10647"/>
                  <a:pt x="511" y="10537"/>
                </a:cubicBezTo>
                <a:cubicBezTo>
                  <a:pt x="1096" y="10380"/>
                  <a:pt x="1086" y="10345"/>
                  <a:pt x="899" y="11926"/>
                </a:cubicBezTo>
                <a:cubicBezTo>
                  <a:pt x="867" y="12193"/>
                  <a:pt x="889" y="12746"/>
                  <a:pt x="948" y="13157"/>
                </a:cubicBezTo>
                <a:cubicBezTo>
                  <a:pt x="1061" y="13958"/>
                  <a:pt x="1018" y="14309"/>
                  <a:pt x="834" y="14076"/>
                </a:cubicBezTo>
                <a:cubicBezTo>
                  <a:pt x="776" y="14002"/>
                  <a:pt x="595" y="13947"/>
                  <a:pt x="409" y="13947"/>
                </a:cubicBezTo>
                <a:cubicBezTo>
                  <a:pt x="92" y="13947"/>
                  <a:pt x="86" y="13954"/>
                  <a:pt x="86" y="14271"/>
                </a:cubicBezTo>
                <a:cubicBezTo>
                  <a:pt x="86" y="14572"/>
                  <a:pt x="102" y="14594"/>
                  <a:pt x="341" y="14594"/>
                </a:cubicBezTo>
                <a:cubicBezTo>
                  <a:pt x="684" y="14594"/>
                  <a:pt x="856" y="14883"/>
                  <a:pt x="648" y="15113"/>
                </a:cubicBezTo>
                <a:cubicBezTo>
                  <a:pt x="569" y="15200"/>
                  <a:pt x="515" y="15362"/>
                  <a:pt x="531" y="15473"/>
                </a:cubicBezTo>
                <a:cubicBezTo>
                  <a:pt x="554" y="15639"/>
                  <a:pt x="522" y="15673"/>
                  <a:pt x="345" y="15672"/>
                </a:cubicBezTo>
                <a:cubicBezTo>
                  <a:pt x="162" y="15670"/>
                  <a:pt x="124" y="15717"/>
                  <a:pt x="106" y="15955"/>
                </a:cubicBezTo>
                <a:cubicBezTo>
                  <a:pt x="85" y="16230"/>
                  <a:pt x="190" y="16330"/>
                  <a:pt x="304" y="16145"/>
                </a:cubicBezTo>
                <a:cubicBezTo>
                  <a:pt x="335" y="16095"/>
                  <a:pt x="445" y="16063"/>
                  <a:pt x="547" y="16077"/>
                </a:cubicBezTo>
                <a:cubicBezTo>
                  <a:pt x="649" y="16090"/>
                  <a:pt x="783" y="16069"/>
                  <a:pt x="842" y="16032"/>
                </a:cubicBezTo>
                <a:cubicBezTo>
                  <a:pt x="1026" y="15918"/>
                  <a:pt x="1068" y="16209"/>
                  <a:pt x="972" y="16955"/>
                </a:cubicBezTo>
                <a:cubicBezTo>
                  <a:pt x="839" y="17983"/>
                  <a:pt x="878" y="18283"/>
                  <a:pt x="1239" y="18846"/>
                </a:cubicBezTo>
                <a:cubicBezTo>
                  <a:pt x="1411" y="19115"/>
                  <a:pt x="1593" y="19358"/>
                  <a:pt x="1643" y="19389"/>
                </a:cubicBezTo>
                <a:cubicBezTo>
                  <a:pt x="1707" y="19428"/>
                  <a:pt x="1705" y="19487"/>
                  <a:pt x="1635" y="19571"/>
                </a:cubicBezTo>
                <a:cubicBezTo>
                  <a:pt x="1580" y="19638"/>
                  <a:pt x="1566" y="19691"/>
                  <a:pt x="1607" y="19693"/>
                </a:cubicBezTo>
                <a:cubicBezTo>
                  <a:pt x="1781" y="19699"/>
                  <a:pt x="1331" y="19952"/>
                  <a:pt x="1146" y="19952"/>
                </a:cubicBezTo>
                <a:cubicBezTo>
                  <a:pt x="972" y="19952"/>
                  <a:pt x="956" y="19975"/>
                  <a:pt x="1033" y="20118"/>
                </a:cubicBezTo>
                <a:cubicBezTo>
                  <a:pt x="1166" y="20367"/>
                  <a:pt x="1432" y="20412"/>
                  <a:pt x="1724" y="20239"/>
                </a:cubicBezTo>
                <a:cubicBezTo>
                  <a:pt x="1971" y="20094"/>
                  <a:pt x="1989" y="20095"/>
                  <a:pt x="2157" y="20248"/>
                </a:cubicBezTo>
                <a:cubicBezTo>
                  <a:pt x="2275" y="20354"/>
                  <a:pt x="2305" y="20440"/>
                  <a:pt x="2250" y="20507"/>
                </a:cubicBezTo>
                <a:cubicBezTo>
                  <a:pt x="2191" y="20578"/>
                  <a:pt x="2257" y="20613"/>
                  <a:pt x="2485" y="20628"/>
                </a:cubicBezTo>
                <a:cubicBezTo>
                  <a:pt x="2824" y="20651"/>
                  <a:pt x="3124" y="20852"/>
                  <a:pt x="3064" y="21017"/>
                </a:cubicBezTo>
                <a:cubicBezTo>
                  <a:pt x="3004" y="21179"/>
                  <a:pt x="3163" y="21351"/>
                  <a:pt x="3339" y="21317"/>
                </a:cubicBezTo>
                <a:cubicBezTo>
                  <a:pt x="3465" y="21292"/>
                  <a:pt x="3501" y="21207"/>
                  <a:pt x="3501" y="20940"/>
                </a:cubicBezTo>
                <a:cubicBezTo>
                  <a:pt x="3501" y="20612"/>
                  <a:pt x="3511" y="20597"/>
                  <a:pt x="3759" y="20616"/>
                </a:cubicBezTo>
                <a:cubicBezTo>
                  <a:pt x="5178" y="20723"/>
                  <a:pt x="6272" y="20736"/>
                  <a:pt x="6620" y="20648"/>
                </a:cubicBezTo>
                <a:cubicBezTo>
                  <a:pt x="7133" y="20519"/>
                  <a:pt x="7284" y="20618"/>
                  <a:pt x="7170" y="21013"/>
                </a:cubicBezTo>
                <a:cubicBezTo>
                  <a:pt x="7127" y="21164"/>
                  <a:pt x="7089" y="21362"/>
                  <a:pt x="7089" y="21450"/>
                </a:cubicBezTo>
                <a:cubicBezTo>
                  <a:pt x="7089" y="21570"/>
                  <a:pt x="7127" y="21594"/>
                  <a:pt x="7239" y="21547"/>
                </a:cubicBezTo>
                <a:cubicBezTo>
                  <a:pt x="7322" y="21513"/>
                  <a:pt x="7440" y="21481"/>
                  <a:pt x="7498" y="21479"/>
                </a:cubicBezTo>
                <a:cubicBezTo>
                  <a:pt x="7564" y="21476"/>
                  <a:pt x="7585" y="21405"/>
                  <a:pt x="7555" y="21284"/>
                </a:cubicBezTo>
                <a:cubicBezTo>
                  <a:pt x="7486" y="21013"/>
                  <a:pt x="7714" y="20903"/>
                  <a:pt x="8149" y="21001"/>
                </a:cubicBezTo>
                <a:cubicBezTo>
                  <a:pt x="8340" y="21043"/>
                  <a:pt x="8517" y="21058"/>
                  <a:pt x="8542" y="21033"/>
                </a:cubicBezTo>
                <a:cubicBezTo>
                  <a:pt x="8619" y="20956"/>
                  <a:pt x="8817" y="21173"/>
                  <a:pt x="8817" y="21333"/>
                </a:cubicBezTo>
                <a:cubicBezTo>
                  <a:pt x="8817" y="21437"/>
                  <a:pt x="8885" y="21483"/>
                  <a:pt x="9035" y="21483"/>
                </a:cubicBezTo>
                <a:cubicBezTo>
                  <a:pt x="9195" y="21483"/>
                  <a:pt x="9245" y="21443"/>
                  <a:pt x="9217" y="21341"/>
                </a:cubicBezTo>
                <a:cubicBezTo>
                  <a:pt x="9030" y="20642"/>
                  <a:pt x="9132" y="20506"/>
                  <a:pt x="9731" y="20644"/>
                </a:cubicBezTo>
                <a:cubicBezTo>
                  <a:pt x="10153" y="20742"/>
                  <a:pt x="11672" y="20745"/>
                  <a:pt x="12171" y="20648"/>
                </a:cubicBezTo>
                <a:cubicBezTo>
                  <a:pt x="12481" y="20588"/>
                  <a:pt x="12557" y="20599"/>
                  <a:pt x="12624" y="20725"/>
                </a:cubicBezTo>
                <a:cubicBezTo>
                  <a:pt x="12704" y="20875"/>
                  <a:pt x="12692" y="21071"/>
                  <a:pt x="12584" y="21345"/>
                </a:cubicBezTo>
                <a:cubicBezTo>
                  <a:pt x="12553" y="21423"/>
                  <a:pt x="12561" y="21511"/>
                  <a:pt x="12608" y="21539"/>
                </a:cubicBezTo>
                <a:cubicBezTo>
                  <a:pt x="12645" y="21562"/>
                  <a:pt x="12686" y="21571"/>
                  <a:pt x="12725" y="21568"/>
                </a:cubicBezTo>
                <a:cubicBezTo>
                  <a:pt x="12845" y="21558"/>
                  <a:pt x="12971" y="21436"/>
                  <a:pt x="13065" y="21223"/>
                </a:cubicBezTo>
                <a:cubicBezTo>
                  <a:pt x="13183" y="20959"/>
                  <a:pt x="13205" y="20946"/>
                  <a:pt x="13704" y="20944"/>
                </a:cubicBezTo>
                <a:cubicBezTo>
                  <a:pt x="14216" y="20942"/>
                  <a:pt x="14225" y="20945"/>
                  <a:pt x="14307" y="21223"/>
                </a:cubicBezTo>
                <a:cubicBezTo>
                  <a:pt x="14395" y="21521"/>
                  <a:pt x="14499" y="21545"/>
                  <a:pt x="14651" y="21304"/>
                </a:cubicBezTo>
                <a:cubicBezTo>
                  <a:pt x="14719" y="21198"/>
                  <a:pt x="14709" y="21110"/>
                  <a:pt x="14623" y="20972"/>
                </a:cubicBezTo>
                <a:cubicBezTo>
                  <a:pt x="14519" y="20807"/>
                  <a:pt x="14525" y="20769"/>
                  <a:pt x="14667" y="20665"/>
                </a:cubicBezTo>
                <a:cubicBezTo>
                  <a:pt x="14765" y="20592"/>
                  <a:pt x="14913" y="20566"/>
                  <a:pt x="15044" y="20600"/>
                </a:cubicBezTo>
                <a:cubicBezTo>
                  <a:pt x="15163" y="20631"/>
                  <a:pt x="15748" y="20678"/>
                  <a:pt x="16342" y="20701"/>
                </a:cubicBezTo>
                <a:cubicBezTo>
                  <a:pt x="17152" y="20733"/>
                  <a:pt x="17512" y="20710"/>
                  <a:pt x="17783" y="20616"/>
                </a:cubicBezTo>
                <a:cubicBezTo>
                  <a:pt x="18256" y="20452"/>
                  <a:pt x="18370" y="20536"/>
                  <a:pt x="18341" y="21013"/>
                </a:cubicBezTo>
                <a:cubicBezTo>
                  <a:pt x="18322" y="21322"/>
                  <a:pt x="18348" y="21401"/>
                  <a:pt x="18475" y="21434"/>
                </a:cubicBezTo>
                <a:cubicBezTo>
                  <a:pt x="18748" y="21505"/>
                  <a:pt x="18806" y="21427"/>
                  <a:pt x="18774" y="21029"/>
                </a:cubicBezTo>
                <a:cubicBezTo>
                  <a:pt x="18746" y="20676"/>
                  <a:pt x="18766" y="20635"/>
                  <a:pt x="18976" y="20555"/>
                </a:cubicBezTo>
                <a:cubicBezTo>
                  <a:pt x="19103" y="20507"/>
                  <a:pt x="19343" y="20364"/>
                  <a:pt x="19506" y="20239"/>
                </a:cubicBezTo>
                <a:cubicBezTo>
                  <a:pt x="19756" y="20049"/>
                  <a:pt x="19857" y="20023"/>
                  <a:pt x="20146" y="20069"/>
                </a:cubicBezTo>
                <a:cubicBezTo>
                  <a:pt x="20441" y="20117"/>
                  <a:pt x="20494" y="20102"/>
                  <a:pt x="20494" y="19968"/>
                </a:cubicBezTo>
                <a:cubicBezTo>
                  <a:pt x="20493" y="19882"/>
                  <a:pt x="20531" y="19766"/>
                  <a:pt x="20578" y="19709"/>
                </a:cubicBezTo>
                <a:cubicBezTo>
                  <a:pt x="20638" y="19637"/>
                  <a:pt x="20635" y="19628"/>
                  <a:pt x="20570" y="19681"/>
                </a:cubicBezTo>
                <a:cubicBezTo>
                  <a:pt x="20514" y="19726"/>
                  <a:pt x="20377" y="19707"/>
                  <a:pt x="20226" y="19632"/>
                </a:cubicBezTo>
                <a:cubicBezTo>
                  <a:pt x="19983" y="19511"/>
                  <a:pt x="19977" y="19499"/>
                  <a:pt x="20101" y="19259"/>
                </a:cubicBezTo>
                <a:cubicBezTo>
                  <a:pt x="20172" y="19123"/>
                  <a:pt x="20267" y="18987"/>
                  <a:pt x="20311" y="18960"/>
                </a:cubicBezTo>
                <a:cubicBezTo>
                  <a:pt x="20356" y="18933"/>
                  <a:pt x="20477" y="18652"/>
                  <a:pt x="20583" y="18336"/>
                </a:cubicBezTo>
                <a:cubicBezTo>
                  <a:pt x="20773" y="17764"/>
                  <a:pt x="20782" y="17231"/>
                  <a:pt x="20615" y="16251"/>
                </a:cubicBezTo>
                <a:cubicBezTo>
                  <a:pt x="20540" y="15809"/>
                  <a:pt x="20687" y="15694"/>
                  <a:pt x="21108" y="15862"/>
                </a:cubicBezTo>
                <a:cubicBezTo>
                  <a:pt x="21297" y="15937"/>
                  <a:pt x="21471" y="15977"/>
                  <a:pt x="21497" y="15951"/>
                </a:cubicBezTo>
                <a:cubicBezTo>
                  <a:pt x="21594" y="15854"/>
                  <a:pt x="21436" y="15579"/>
                  <a:pt x="21202" y="15441"/>
                </a:cubicBezTo>
                <a:cubicBezTo>
                  <a:pt x="20990" y="15316"/>
                  <a:pt x="20960" y="15248"/>
                  <a:pt x="20975" y="14922"/>
                </a:cubicBezTo>
                <a:cubicBezTo>
                  <a:pt x="20984" y="14718"/>
                  <a:pt x="21001" y="14533"/>
                  <a:pt x="21011" y="14509"/>
                </a:cubicBezTo>
                <a:cubicBezTo>
                  <a:pt x="21022" y="14486"/>
                  <a:pt x="21025" y="14437"/>
                  <a:pt x="21019" y="14400"/>
                </a:cubicBezTo>
                <a:cubicBezTo>
                  <a:pt x="21014" y="14364"/>
                  <a:pt x="21107" y="14288"/>
                  <a:pt x="21226" y="14234"/>
                </a:cubicBezTo>
                <a:cubicBezTo>
                  <a:pt x="21345" y="14180"/>
                  <a:pt x="21444" y="14084"/>
                  <a:pt x="21444" y="14024"/>
                </a:cubicBezTo>
                <a:cubicBezTo>
                  <a:pt x="21444" y="13865"/>
                  <a:pt x="21114" y="13784"/>
                  <a:pt x="20967" y="13906"/>
                </a:cubicBezTo>
                <a:cubicBezTo>
                  <a:pt x="20898" y="13963"/>
                  <a:pt x="20782" y="13986"/>
                  <a:pt x="20712" y="13959"/>
                </a:cubicBezTo>
                <a:cubicBezTo>
                  <a:pt x="20608" y="13919"/>
                  <a:pt x="20597" y="13798"/>
                  <a:pt x="20643" y="13323"/>
                </a:cubicBezTo>
                <a:cubicBezTo>
                  <a:pt x="20723" y="12502"/>
                  <a:pt x="20719" y="11445"/>
                  <a:pt x="20639" y="10873"/>
                </a:cubicBezTo>
                <a:cubicBezTo>
                  <a:pt x="20552" y="10251"/>
                  <a:pt x="20661" y="10139"/>
                  <a:pt x="21121" y="10363"/>
                </a:cubicBezTo>
                <a:cubicBezTo>
                  <a:pt x="21301" y="10451"/>
                  <a:pt x="21465" y="10484"/>
                  <a:pt x="21493" y="10440"/>
                </a:cubicBezTo>
                <a:cubicBezTo>
                  <a:pt x="21596" y="10273"/>
                  <a:pt x="21425" y="10017"/>
                  <a:pt x="21165" y="9950"/>
                </a:cubicBezTo>
                <a:cubicBezTo>
                  <a:pt x="20874" y="9874"/>
                  <a:pt x="20772" y="9575"/>
                  <a:pt x="20979" y="9403"/>
                </a:cubicBezTo>
                <a:cubicBezTo>
                  <a:pt x="21063" y="9333"/>
                  <a:pt x="21068" y="9272"/>
                  <a:pt x="20995" y="9156"/>
                </a:cubicBezTo>
                <a:cubicBezTo>
                  <a:pt x="20867" y="8951"/>
                  <a:pt x="20963" y="8719"/>
                  <a:pt x="21177" y="8719"/>
                </a:cubicBezTo>
                <a:cubicBezTo>
                  <a:pt x="21322" y="8719"/>
                  <a:pt x="21529" y="8501"/>
                  <a:pt x="21529" y="8346"/>
                </a:cubicBezTo>
                <a:cubicBezTo>
                  <a:pt x="21529" y="8323"/>
                  <a:pt x="21357" y="8310"/>
                  <a:pt x="21145" y="8318"/>
                </a:cubicBezTo>
                <a:cubicBezTo>
                  <a:pt x="20933" y="8326"/>
                  <a:pt x="20719" y="8293"/>
                  <a:pt x="20672" y="8245"/>
                </a:cubicBezTo>
                <a:cubicBezTo>
                  <a:pt x="20613" y="8187"/>
                  <a:pt x="20618" y="7881"/>
                  <a:pt x="20684" y="7318"/>
                </a:cubicBezTo>
                <a:cubicBezTo>
                  <a:pt x="20761" y="6658"/>
                  <a:pt x="20757" y="6303"/>
                  <a:pt x="20667" y="5653"/>
                </a:cubicBezTo>
                <a:cubicBezTo>
                  <a:pt x="20585" y="5055"/>
                  <a:pt x="20583" y="4798"/>
                  <a:pt x="20651" y="4730"/>
                </a:cubicBezTo>
                <a:cubicBezTo>
                  <a:pt x="20717" y="4664"/>
                  <a:pt x="20780" y="4663"/>
                  <a:pt x="20858" y="4726"/>
                </a:cubicBezTo>
                <a:cubicBezTo>
                  <a:pt x="21023" y="4859"/>
                  <a:pt x="21529" y="4950"/>
                  <a:pt x="21529" y="4847"/>
                </a:cubicBezTo>
                <a:cubicBezTo>
                  <a:pt x="21529" y="4697"/>
                  <a:pt x="21429" y="4491"/>
                  <a:pt x="21355" y="4491"/>
                </a:cubicBezTo>
                <a:cubicBezTo>
                  <a:pt x="21316" y="4491"/>
                  <a:pt x="21179" y="4453"/>
                  <a:pt x="21056" y="4406"/>
                </a:cubicBezTo>
                <a:cubicBezTo>
                  <a:pt x="20859" y="4331"/>
                  <a:pt x="20848" y="4299"/>
                  <a:pt x="20943" y="4147"/>
                </a:cubicBezTo>
                <a:cubicBezTo>
                  <a:pt x="21028" y="4011"/>
                  <a:pt x="21026" y="3951"/>
                  <a:pt x="20943" y="3867"/>
                </a:cubicBezTo>
                <a:cubicBezTo>
                  <a:pt x="20771" y="3697"/>
                  <a:pt x="20816" y="3185"/>
                  <a:pt x="21019" y="2969"/>
                </a:cubicBezTo>
                <a:cubicBezTo>
                  <a:pt x="21120" y="2862"/>
                  <a:pt x="21251" y="2792"/>
                  <a:pt x="21311" y="2815"/>
                </a:cubicBezTo>
                <a:cubicBezTo>
                  <a:pt x="21371" y="2838"/>
                  <a:pt x="21441" y="2801"/>
                  <a:pt x="21469" y="2730"/>
                </a:cubicBezTo>
                <a:cubicBezTo>
                  <a:pt x="21502" y="2643"/>
                  <a:pt x="21482" y="2614"/>
                  <a:pt x="21404" y="2645"/>
                </a:cubicBezTo>
                <a:cubicBezTo>
                  <a:pt x="21339" y="2670"/>
                  <a:pt x="21199" y="2643"/>
                  <a:pt x="21096" y="2588"/>
                </a:cubicBezTo>
                <a:cubicBezTo>
                  <a:pt x="20946" y="2507"/>
                  <a:pt x="20879" y="2514"/>
                  <a:pt x="20752" y="2628"/>
                </a:cubicBezTo>
                <a:cubicBezTo>
                  <a:pt x="20654" y="2717"/>
                  <a:pt x="20576" y="2740"/>
                  <a:pt x="20542" y="2685"/>
                </a:cubicBezTo>
                <a:cubicBezTo>
                  <a:pt x="20512" y="2637"/>
                  <a:pt x="20434" y="2615"/>
                  <a:pt x="20368" y="2641"/>
                </a:cubicBezTo>
                <a:cubicBezTo>
                  <a:pt x="20242" y="2689"/>
                  <a:pt x="20100" y="2493"/>
                  <a:pt x="20048" y="2199"/>
                </a:cubicBezTo>
                <a:cubicBezTo>
                  <a:pt x="20032" y="2104"/>
                  <a:pt x="19927" y="1955"/>
                  <a:pt x="19818" y="1867"/>
                </a:cubicBezTo>
                <a:cubicBezTo>
                  <a:pt x="19665" y="1744"/>
                  <a:pt x="19642" y="1682"/>
                  <a:pt x="19717" y="1592"/>
                </a:cubicBezTo>
                <a:cubicBezTo>
                  <a:pt x="19857" y="1423"/>
                  <a:pt x="19738" y="1271"/>
                  <a:pt x="19547" y="1373"/>
                </a:cubicBezTo>
                <a:cubicBezTo>
                  <a:pt x="19432" y="1434"/>
                  <a:pt x="19282" y="1398"/>
                  <a:pt x="18968" y="1227"/>
                </a:cubicBezTo>
                <a:cubicBezTo>
                  <a:pt x="18618" y="1037"/>
                  <a:pt x="18436" y="995"/>
                  <a:pt x="17900" y="992"/>
                </a:cubicBezTo>
                <a:cubicBezTo>
                  <a:pt x="17289" y="990"/>
                  <a:pt x="17247" y="978"/>
                  <a:pt x="17220" y="790"/>
                </a:cubicBezTo>
                <a:cubicBezTo>
                  <a:pt x="17205" y="680"/>
                  <a:pt x="17255" y="499"/>
                  <a:pt x="17330" y="385"/>
                </a:cubicBezTo>
                <a:cubicBezTo>
                  <a:pt x="17414" y="257"/>
                  <a:pt x="17432" y="159"/>
                  <a:pt x="17378" y="126"/>
                </a:cubicBezTo>
                <a:cubicBezTo>
                  <a:pt x="17207" y="20"/>
                  <a:pt x="16969" y="180"/>
                  <a:pt x="16889" y="454"/>
                </a:cubicBezTo>
                <a:cubicBezTo>
                  <a:pt x="16809" y="726"/>
                  <a:pt x="16798" y="730"/>
                  <a:pt x="16346" y="713"/>
                </a:cubicBezTo>
                <a:cubicBezTo>
                  <a:pt x="15764" y="691"/>
                  <a:pt x="15651" y="648"/>
                  <a:pt x="15651" y="442"/>
                </a:cubicBezTo>
                <a:cubicBezTo>
                  <a:pt x="15651" y="290"/>
                  <a:pt x="15319" y="-6"/>
                  <a:pt x="15157" y="0"/>
                </a:cubicBezTo>
                <a:close/>
                <a:moveTo>
                  <a:pt x="17297" y="1393"/>
                </a:moveTo>
                <a:cubicBezTo>
                  <a:pt x="17386" y="1385"/>
                  <a:pt x="17495" y="1390"/>
                  <a:pt x="17629" y="1405"/>
                </a:cubicBezTo>
                <a:cubicBezTo>
                  <a:pt x="18518" y="1511"/>
                  <a:pt x="19972" y="2458"/>
                  <a:pt x="19972" y="2932"/>
                </a:cubicBezTo>
                <a:cubicBezTo>
                  <a:pt x="19972" y="2985"/>
                  <a:pt x="19810" y="3103"/>
                  <a:pt x="19607" y="3195"/>
                </a:cubicBezTo>
                <a:lnTo>
                  <a:pt x="19239" y="3361"/>
                </a:lnTo>
                <a:lnTo>
                  <a:pt x="19555" y="3313"/>
                </a:lnTo>
                <a:cubicBezTo>
                  <a:pt x="19927" y="3255"/>
                  <a:pt x="20061" y="3416"/>
                  <a:pt x="20061" y="3924"/>
                </a:cubicBezTo>
                <a:cubicBezTo>
                  <a:pt x="20061" y="4193"/>
                  <a:pt x="20020" y="4252"/>
                  <a:pt x="19757" y="4378"/>
                </a:cubicBezTo>
                <a:cubicBezTo>
                  <a:pt x="19417" y="4540"/>
                  <a:pt x="19517" y="4700"/>
                  <a:pt x="19874" y="4564"/>
                </a:cubicBezTo>
                <a:cubicBezTo>
                  <a:pt x="20267" y="4415"/>
                  <a:pt x="20291" y="4546"/>
                  <a:pt x="20186" y="6042"/>
                </a:cubicBezTo>
                <a:cubicBezTo>
                  <a:pt x="20147" y="6599"/>
                  <a:pt x="20161" y="7183"/>
                  <a:pt x="20218" y="7548"/>
                </a:cubicBezTo>
                <a:cubicBezTo>
                  <a:pt x="20339" y="8318"/>
                  <a:pt x="20257" y="8502"/>
                  <a:pt x="19834" y="8423"/>
                </a:cubicBezTo>
                <a:cubicBezTo>
                  <a:pt x="19397" y="8341"/>
                  <a:pt x="19270" y="8472"/>
                  <a:pt x="19676" y="8585"/>
                </a:cubicBezTo>
                <a:lnTo>
                  <a:pt x="20016" y="8682"/>
                </a:lnTo>
                <a:lnTo>
                  <a:pt x="20040" y="9221"/>
                </a:lnTo>
                <a:lnTo>
                  <a:pt x="20069" y="9755"/>
                </a:lnTo>
                <a:lnTo>
                  <a:pt x="19761" y="9905"/>
                </a:lnTo>
                <a:cubicBezTo>
                  <a:pt x="19418" y="10069"/>
                  <a:pt x="19515" y="10228"/>
                  <a:pt x="19874" y="10092"/>
                </a:cubicBezTo>
                <a:cubicBezTo>
                  <a:pt x="20281" y="9937"/>
                  <a:pt x="20300" y="10031"/>
                  <a:pt x="20194" y="11614"/>
                </a:cubicBezTo>
                <a:cubicBezTo>
                  <a:pt x="20155" y="12198"/>
                  <a:pt x="20166" y="12778"/>
                  <a:pt x="20222" y="13116"/>
                </a:cubicBezTo>
                <a:cubicBezTo>
                  <a:pt x="20343" y="13839"/>
                  <a:pt x="20253" y="14029"/>
                  <a:pt x="19834" y="13951"/>
                </a:cubicBezTo>
                <a:cubicBezTo>
                  <a:pt x="19397" y="13869"/>
                  <a:pt x="19270" y="14003"/>
                  <a:pt x="19676" y="14117"/>
                </a:cubicBezTo>
                <a:lnTo>
                  <a:pt x="20016" y="14210"/>
                </a:lnTo>
                <a:lnTo>
                  <a:pt x="20016" y="14769"/>
                </a:lnTo>
                <a:cubicBezTo>
                  <a:pt x="20016" y="15319"/>
                  <a:pt x="20013" y="15327"/>
                  <a:pt x="19721" y="15465"/>
                </a:cubicBezTo>
                <a:cubicBezTo>
                  <a:pt x="19391" y="15621"/>
                  <a:pt x="19531" y="15753"/>
                  <a:pt x="19866" y="15603"/>
                </a:cubicBezTo>
                <a:cubicBezTo>
                  <a:pt x="20252" y="15430"/>
                  <a:pt x="20291" y="15605"/>
                  <a:pt x="20194" y="17101"/>
                </a:cubicBezTo>
                <a:cubicBezTo>
                  <a:pt x="20119" y="18257"/>
                  <a:pt x="19998" y="18819"/>
                  <a:pt x="19773" y="19065"/>
                </a:cubicBezTo>
                <a:lnTo>
                  <a:pt x="19595" y="19264"/>
                </a:lnTo>
                <a:lnTo>
                  <a:pt x="19348" y="18992"/>
                </a:lnTo>
                <a:cubicBezTo>
                  <a:pt x="19212" y="18843"/>
                  <a:pt x="19078" y="18745"/>
                  <a:pt x="19049" y="18774"/>
                </a:cubicBezTo>
                <a:cubicBezTo>
                  <a:pt x="19020" y="18803"/>
                  <a:pt x="19059" y="18897"/>
                  <a:pt x="19138" y="18984"/>
                </a:cubicBezTo>
                <a:cubicBezTo>
                  <a:pt x="19347" y="19214"/>
                  <a:pt x="19319" y="19302"/>
                  <a:pt x="18948" y="19596"/>
                </a:cubicBezTo>
                <a:lnTo>
                  <a:pt x="18616" y="19859"/>
                </a:lnTo>
                <a:lnTo>
                  <a:pt x="18414" y="19644"/>
                </a:lnTo>
                <a:cubicBezTo>
                  <a:pt x="18168" y="19383"/>
                  <a:pt x="18084" y="19436"/>
                  <a:pt x="18276" y="19729"/>
                </a:cubicBezTo>
                <a:cubicBezTo>
                  <a:pt x="18458" y="20007"/>
                  <a:pt x="18457" y="20012"/>
                  <a:pt x="18199" y="20146"/>
                </a:cubicBezTo>
                <a:cubicBezTo>
                  <a:pt x="18031" y="20235"/>
                  <a:pt x="17809" y="20241"/>
                  <a:pt x="17224" y="20179"/>
                </a:cubicBezTo>
                <a:cubicBezTo>
                  <a:pt x="16718" y="20124"/>
                  <a:pt x="16205" y="20127"/>
                  <a:pt x="15659" y="20191"/>
                </a:cubicBezTo>
                <a:cubicBezTo>
                  <a:pt x="14644" y="20309"/>
                  <a:pt x="14524" y="20263"/>
                  <a:pt x="14590" y="19766"/>
                </a:cubicBezTo>
                <a:cubicBezTo>
                  <a:pt x="14625" y="19506"/>
                  <a:pt x="14610" y="19422"/>
                  <a:pt x="14538" y="19466"/>
                </a:cubicBezTo>
                <a:cubicBezTo>
                  <a:pt x="14483" y="19500"/>
                  <a:pt x="14441" y="19594"/>
                  <a:pt x="14441" y="19677"/>
                </a:cubicBezTo>
                <a:cubicBezTo>
                  <a:pt x="14441" y="19938"/>
                  <a:pt x="14249" y="20037"/>
                  <a:pt x="13725" y="20037"/>
                </a:cubicBezTo>
                <a:cubicBezTo>
                  <a:pt x="13238" y="20037"/>
                  <a:pt x="13211" y="20025"/>
                  <a:pt x="13118" y="19778"/>
                </a:cubicBezTo>
                <a:cubicBezTo>
                  <a:pt x="12984" y="19424"/>
                  <a:pt x="12851" y="19448"/>
                  <a:pt x="12919" y="19814"/>
                </a:cubicBezTo>
                <a:cubicBezTo>
                  <a:pt x="13002" y="20252"/>
                  <a:pt x="12842" y="20307"/>
                  <a:pt x="11774" y="20191"/>
                </a:cubicBezTo>
                <a:cubicBezTo>
                  <a:pt x="11128" y="20121"/>
                  <a:pt x="10685" y="20119"/>
                  <a:pt x="10104" y="20191"/>
                </a:cubicBezTo>
                <a:cubicBezTo>
                  <a:pt x="9099" y="20314"/>
                  <a:pt x="8999" y="20269"/>
                  <a:pt x="9043" y="19713"/>
                </a:cubicBezTo>
                <a:cubicBezTo>
                  <a:pt x="9075" y="19325"/>
                  <a:pt x="9075" y="19316"/>
                  <a:pt x="8983" y="19559"/>
                </a:cubicBezTo>
                <a:cubicBezTo>
                  <a:pt x="8820" y="19989"/>
                  <a:pt x="8742" y="20037"/>
                  <a:pt x="8198" y="20037"/>
                </a:cubicBezTo>
                <a:cubicBezTo>
                  <a:pt x="7706" y="20037"/>
                  <a:pt x="7682" y="20026"/>
                  <a:pt x="7595" y="19778"/>
                </a:cubicBezTo>
                <a:cubicBezTo>
                  <a:pt x="7469" y="19417"/>
                  <a:pt x="7315" y="19443"/>
                  <a:pt x="7385" y="19814"/>
                </a:cubicBezTo>
                <a:cubicBezTo>
                  <a:pt x="7466" y="20246"/>
                  <a:pt x="7283" y="20320"/>
                  <a:pt x="6426" y="20199"/>
                </a:cubicBezTo>
                <a:cubicBezTo>
                  <a:pt x="6049" y="20146"/>
                  <a:pt x="5403" y="20128"/>
                  <a:pt x="4969" y="20158"/>
                </a:cubicBezTo>
                <a:cubicBezTo>
                  <a:pt x="4541" y="20188"/>
                  <a:pt x="4114" y="20234"/>
                  <a:pt x="4018" y="20260"/>
                </a:cubicBezTo>
                <a:cubicBezTo>
                  <a:pt x="3923" y="20285"/>
                  <a:pt x="3776" y="20252"/>
                  <a:pt x="3687" y="20187"/>
                </a:cubicBezTo>
                <a:cubicBezTo>
                  <a:pt x="3554" y="20089"/>
                  <a:pt x="3538" y="20032"/>
                  <a:pt x="3618" y="19883"/>
                </a:cubicBezTo>
                <a:cubicBezTo>
                  <a:pt x="3671" y="19783"/>
                  <a:pt x="3715" y="19633"/>
                  <a:pt x="3715" y="19547"/>
                </a:cubicBezTo>
                <a:cubicBezTo>
                  <a:pt x="3715" y="19437"/>
                  <a:pt x="3665" y="19472"/>
                  <a:pt x="3545" y="19668"/>
                </a:cubicBezTo>
                <a:cubicBezTo>
                  <a:pt x="3394" y="19915"/>
                  <a:pt x="3349" y="19936"/>
                  <a:pt x="3157" y="19863"/>
                </a:cubicBezTo>
                <a:cubicBezTo>
                  <a:pt x="3037" y="19817"/>
                  <a:pt x="2842" y="19718"/>
                  <a:pt x="2724" y="19640"/>
                </a:cubicBezTo>
                <a:cubicBezTo>
                  <a:pt x="2553" y="19528"/>
                  <a:pt x="2527" y="19470"/>
                  <a:pt x="2594" y="19344"/>
                </a:cubicBezTo>
                <a:cubicBezTo>
                  <a:pt x="2756" y="19042"/>
                  <a:pt x="2680" y="18957"/>
                  <a:pt x="2473" y="19215"/>
                </a:cubicBezTo>
                <a:lnTo>
                  <a:pt x="2262" y="19474"/>
                </a:lnTo>
                <a:lnTo>
                  <a:pt x="2036" y="19264"/>
                </a:lnTo>
                <a:cubicBezTo>
                  <a:pt x="1744" y="18991"/>
                  <a:pt x="1593" y="18429"/>
                  <a:pt x="1469" y="17162"/>
                </a:cubicBezTo>
                <a:cubicBezTo>
                  <a:pt x="1353" y="15967"/>
                  <a:pt x="1380" y="15890"/>
                  <a:pt x="1927" y="15943"/>
                </a:cubicBezTo>
                <a:lnTo>
                  <a:pt x="2291" y="15979"/>
                </a:lnTo>
                <a:lnTo>
                  <a:pt x="2008" y="15846"/>
                </a:lnTo>
                <a:cubicBezTo>
                  <a:pt x="1679" y="15694"/>
                  <a:pt x="1599" y="15530"/>
                  <a:pt x="1603" y="15012"/>
                </a:cubicBezTo>
                <a:cubicBezTo>
                  <a:pt x="1606" y="14679"/>
                  <a:pt x="1636" y="14625"/>
                  <a:pt x="1882" y="14509"/>
                </a:cubicBezTo>
                <a:cubicBezTo>
                  <a:pt x="2244" y="14340"/>
                  <a:pt x="2237" y="14214"/>
                  <a:pt x="1870" y="14283"/>
                </a:cubicBezTo>
                <a:cubicBezTo>
                  <a:pt x="1397" y="14371"/>
                  <a:pt x="1342" y="14227"/>
                  <a:pt x="1457" y="13210"/>
                </a:cubicBezTo>
                <a:cubicBezTo>
                  <a:pt x="1529" y="12578"/>
                  <a:pt x="1531" y="12116"/>
                  <a:pt x="1461" y="11480"/>
                </a:cubicBezTo>
                <a:cubicBezTo>
                  <a:pt x="1349" y="10447"/>
                  <a:pt x="1388" y="10357"/>
                  <a:pt x="1919" y="10428"/>
                </a:cubicBezTo>
                <a:cubicBezTo>
                  <a:pt x="2175" y="10462"/>
                  <a:pt x="2258" y="10447"/>
                  <a:pt x="2214" y="10375"/>
                </a:cubicBezTo>
                <a:cubicBezTo>
                  <a:pt x="2180" y="10320"/>
                  <a:pt x="2078" y="10274"/>
                  <a:pt x="1991" y="10274"/>
                </a:cubicBezTo>
                <a:cubicBezTo>
                  <a:pt x="1742" y="10274"/>
                  <a:pt x="1625" y="10056"/>
                  <a:pt x="1611" y="9565"/>
                </a:cubicBezTo>
                <a:cubicBezTo>
                  <a:pt x="1599" y="9131"/>
                  <a:pt x="1612" y="9101"/>
                  <a:pt x="1878" y="8978"/>
                </a:cubicBezTo>
                <a:cubicBezTo>
                  <a:pt x="2243" y="8809"/>
                  <a:pt x="2238" y="8686"/>
                  <a:pt x="1870" y="8755"/>
                </a:cubicBezTo>
                <a:cubicBezTo>
                  <a:pt x="1397" y="8844"/>
                  <a:pt x="1342" y="8699"/>
                  <a:pt x="1457" y="7682"/>
                </a:cubicBezTo>
                <a:cubicBezTo>
                  <a:pt x="1530" y="7048"/>
                  <a:pt x="1527" y="6591"/>
                  <a:pt x="1457" y="5949"/>
                </a:cubicBezTo>
                <a:cubicBezTo>
                  <a:pt x="1377" y="5215"/>
                  <a:pt x="1382" y="5057"/>
                  <a:pt x="1486" y="4953"/>
                </a:cubicBezTo>
                <a:cubicBezTo>
                  <a:pt x="1577" y="4861"/>
                  <a:pt x="1669" y="4847"/>
                  <a:pt x="1830" y="4908"/>
                </a:cubicBezTo>
                <a:cubicBezTo>
                  <a:pt x="1953" y="4955"/>
                  <a:pt x="2097" y="4958"/>
                  <a:pt x="2165" y="4916"/>
                </a:cubicBezTo>
                <a:cubicBezTo>
                  <a:pt x="2290" y="4839"/>
                  <a:pt x="2292" y="4843"/>
                  <a:pt x="1854" y="4706"/>
                </a:cubicBezTo>
                <a:cubicBezTo>
                  <a:pt x="1664" y="4646"/>
                  <a:pt x="1584" y="4353"/>
                  <a:pt x="1639" y="3940"/>
                </a:cubicBezTo>
                <a:cubicBezTo>
                  <a:pt x="1684" y="3610"/>
                  <a:pt x="1709" y="3576"/>
                  <a:pt x="1987" y="3527"/>
                </a:cubicBezTo>
                <a:cubicBezTo>
                  <a:pt x="2288" y="3474"/>
                  <a:pt x="2290" y="3474"/>
                  <a:pt x="2028" y="3463"/>
                </a:cubicBezTo>
                <a:cubicBezTo>
                  <a:pt x="1733" y="3450"/>
                  <a:pt x="1554" y="3315"/>
                  <a:pt x="1554" y="3102"/>
                </a:cubicBezTo>
                <a:cubicBezTo>
                  <a:pt x="1554" y="3024"/>
                  <a:pt x="1802" y="2729"/>
                  <a:pt x="2101" y="2442"/>
                </a:cubicBezTo>
                <a:cubicBezTo>
                  <a:pt x="2736" y="1833"/>
                  <a:pt x="3601" y="1358"/>
                  <a:pt x="4006" y="1397"/>
                </a:cubicBezTo>
                <a:cubicBezTo>
                  <a:pt x="4270" y="1423"/>
                  <a:pt x="4279" y="1434"/>
                  <a:pt x="4257" y="1782"/>
                </a:cubicBezTo>
                <a:cubicBezTo>
                  <a:pt x="4231" y="2207"/>
                  <a:pt x="4371" y="2356"/>
                  <a:pt x="4451" y="1989"/>
                </a:cubicBezTo>
                <a:cubicBezTo>
                  <a:pt x="4528" y="1641"/>
                  <a:pt x="4638" y="1581"/>
                  <a:pt x="5188" y="1588"/>
                </a:cubicBezTo>
                <a:cubicBezTo>
                  <a:pt x="5641" y="1593"/>
                  <a:pt x="5666" y="1607"/>
                  <a:pt x="5799" y="1887"/>
                </a:cubicBezTo>
                <a:cubicBezTo>
                  <a:pt x="5953" y="2215"/>
                  <a:pt x="6099" y="2125"/>
                  <a:pt x="5969" y="1782"/>
                </a:cubicBezTo>
                <a:cubicBezTo>
                  <a:pt x="5911" y="1630"/>
                  <a:pt x="5916" y="1543"/>
                  <a:pt x="5989" y="1490"/>
                </a:cubicBezTo>
                <a:cubicBezTo>
                  <a:pt x="6046" y="1449"/>
                  <a:pt x="6933" y="1417"/>
                  <a:pt x="7955" y="1422"/>
                </a:cubicBezTo>
                <a:lnTo>
                  <a:pt x="9812" y="1430"/>
                </a:lnTo>
                <a:lnTo>
                  <a:pt x="9792" y="1786"/>
                </a:lnTo>
                <a:cubicBezTo>
                  <a:pt x="9780" y="1983"/>
                  <a:pt x="9809" y="2169"/>
                  <a:pt x="9857" y="2199"/>
                </a:cubicBezTo>
                <a:cubicBezTo>
                  <a:pt x="9905" y="2229"/>
                  <a:pt x="9942" y="2179"/>
                  <a:pt x="9942" y="2090"/>
                </a:cubicBezTo>
                <a:cubicBezTo>
                  <a:pt x="9942" y="1761"/>
                  <a:pt x="10146" y="1625"/>
                  <a:pt x="10666" y="1596"/>
                </a:cubicBezTo>
                <a:cubicBezTo>
                  <a:pt x="11157" y="1568"/>
                  <a:pt x="11166" y="1571"/>
                  <a:pt x="11305" y="1863"/>
                </a:cubicBezTo>
                <a:cubicBezTo>
                  <a:pt x="11460" y="2187"/>
                  <a:pt x="11624" y="2099"/>
                  <a:pt x="11495" y="1762"/>
                </a:cubicBezTo>
                <a:cubicBezTo>
                  <a:pt x="11446" y="1633"/>
                  <a:pt x="11455" y="1540"/>
                  <a:pt x="11524" y="1490"/>
                </a:cubicBezTo>
                <a:cubicBezTo>
                  <a:pt x="11581" y="1449"/>
                  <a:pt x="12463" y="1418"/>
                  <a:pt x="13486" y="1422"/>
                </a:cubicBezTo>
                <a:lnTo>
                  <a:pt x="15347" y="1430"/>
                </a:lnTo>
                <a:lnTo>
                  <a:pt x="15327" y="1729"/>
                </a:lnTo>
                <a:cubicBezTo>
                  <a:pt x="15297" y="2212"/>
                  <a:pt x="15397" y="2332"/>
                  <a:pt x="15509" y="1948"/>
                </a:cubicBezTo>
                <a:lnTo>
                  <a:pt x="15610" y="1608"/>
                </a:lnTo>
                <a:lnTo>
                  <a:pt x="16156" y="1592"/>
                </a:lnTo>
                <a:cubicBezTo>
                  <a:pt x="16703" y="1576"/>
                  <a:pt x="16707" y="1573"/>
                  <a:pt x="16828" y="1863"/>
                </a:cubicBezTo>
                <a:cubicBezTo>
                  <a:pt x="16985" y="2238"/>
                  <a:pt x="17067" y="2237"/>
                  <a:pt x="17006" y="1859"/>
                </a:cubicBezTo>
                <a:cubicBezTo>
                  <a:pt x="16956" y="1555"/>
                  <a:pt x="17032" y="1417"/>
                  <a:pt x="17297" y="1393"/>
                </a:cubicBezTo>
                <a:close/>
              </a:path>
            </a:pathLst>
          </a:custGeom>
          <a:ln w="12700">
            <a:miter lim="400000"/>
          </a:ln>
          <a:effectLst>
            <a:outerShdw blurRad="101600" dist="173663" dir="2589143" rotWithShape="0">
              <a:srgbClr val="000000">
                <a:alpha val="80282"/>
              </a:srgbClr>
            </a:outerShdw>
          </a:effectLst>
        </p:spPr>
      </p:pic>
      <p:sp>
        <p:nvSpPr>
          <p:cNvPr id="277"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78" name="The approach…"/>
          <p:cNvSpPr txBox="1">
            <a:spLocks noGrp="1"/>
          </p:cNvSpPr>
          <p:nvPr>
            <p:ph type="title" idx="4294967295"/>
          </p:nvPr>
        </p:nvSpPr>
        <p:spPr>
          <a:xfrm>
            <a:off x="305013" y="-376635"/>
            <a:ext cx="7358064" cy="1714501"/>
          </a:xfrm>
          <a:prstGeom prst="rect">
            <a:avLst/>
          </a:prstGeom>
        </p:spPr>
        <p:txBody>
          <a:bodyPr lIns="35718" tIns="35718" rIns="35718" bIns="35718"/>
          <a:lstStyle>
            <a:lvl1pPr defTabSz="410765">
              <a:defRPr sz="4800">
                <a:solidFill>
                  <a:srgbClr val="45A7DE"/>
                </a:solidFill>
                <a:latin typeface="Marker Felt"/>
                <a:ea typeface="Marker Felt"/>
                <a:cs typeface="Marker Felt"/>
                <a:sym typeface="Marker Felt"/>
              </a:defRPr>
            </a:lvl1pPr>
          </a:lstStyle>
          <a:p>
            <a:r>
              <a:rPr>
                <a:latin typeface="Arial"/>
                <a:cs typeface="Arial"/>
              </a:rPr>
              <a:t>The approach…</a:t>
            </a:r>
          </a:p>
        </p:txBody>
      </p:sp>
      <p:sp>
        <p:nvSpPr>
          <p:cNvPr id="279" name="First define the network, protocols, layers and ingredients. Network will shuffle messages.…"/>
          <p:cNvSpPr txBox="1"/>
          <p:nvPr/>
        </p:nvSpPr>
        <p:spPr>
          <a:xfrm>
            <a:off x="305169" y="860234"/>
            <a:ext cx="7275620" cy="1087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2200">
                <a:solidFill>
                  <a:schemeClr val="accent3">
                    <a:satOff val="-6373"/>
                    <a:lumOff val="-10823"/>
                  </a:schemeClr>
                </a:solidFill>
                <a:latin typeface="Marker Felt"/>
                <a:ea typeface="Marker Felt"/>
                <a:cs typeface="Marker Felt"/>
                <a:sym typeface="Marker Felt"/>
              </a:defRPr>
            </a:pPr>
            <a:r>
              <a:rPr>
                <a:latin typeface="Arial"/>
                <a:cs typeface="Arial"/>
              </a:rPr>
              <a:t>First define the network, protocols, layers and ingredients. Network will shuffle messages.</a:t>
            </a:r>
          </a:p>
          <a:p>
            <a:pPr algn="l" defTabSz="410765">
              <a:defRPr sz="2200">
                <a:solidFill>
                  <a:schemeClr val="accent3">
                    <a:satOff val="-6373"/>
                    <a:lumOff val="-10823"/>
                  </a:schemeClr>
                </a:solidFill>
                <a:latin typeface="Marker Felt"/>
                <a:ea typeface="Marker Felt"/>
                <a:cs typeface="Marker Felt"/>
                <a:sym typeface="Marker Felt"/>
              </a:defRPr>
            </a:pPr>
            <a:r>
              <a:rPr>
                <a:latin typeface="Arial"/>
                <a:cs typeface="Arial"/>
              </a:rPr>
              <a:t>and finally interface to modules.</a:t>
            </a:r>
          </a:p>
        </p:txBody>
      </p:sp>
      <p:sp>
        <p:nvSpPr>
          <p:cNvPr id="280" name="usual NOC approach is to define AXI4 /APB/AHB/AXI4lite / AXI4Stream first and then build NOC around it."/>
          <p:cNvSpPr txBox="1"/>
          <p:nvPr/>
        </p:nvSpPr>
        <p:spPr>
          <a:xfrm>
            <a:off x="4650704" y="5165175"/>
            <a:ext cx="4362261" cy="7184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a:latin typeface="Arial"/>
                <a:cs typeface="Arial"/>
              </a:rPr>
              <a:t>usual NOC approach is to define AXI4 /APB/AHB/AXI4lite / AXI4Stream first and then build NOC around it.</a:t>
            </a:r>
          </a:p>
        </p:txBody>
      </p:sp>
      <p:sp>
        <p:nvSpPr>
          <p:cNvPr id="281" name="Make the network carry ALL the traffic in the design, including video frames, dsp pipes, interrupts, errors, validation, clocking, power, scan, bist.…"/>
          <p:cNvSpPr txBox="1"/>
          <p:nvPr/>
        </p:nvSpPr>
        <p:spPr>
          <a:xfrm>
            <a:off x="5850801" y="3571051"/>
            <a:ext cx="3165169" cy="1795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600">
                <a:solidFill>
                  <a:srgbClr val="858585"/>
                </a:solidFill>
                <a:latin typeface="Marker Felt"/>
                <a:ea typeface="Marker Felt"/>
                <a:cs typeface="Marker Felt"/>
                <a:sym typeface="Marker Felt"/>
              </a:defRPr>
            </a:pPr>
            <a:r>
              <a:rPr>
                <a:latin typeface="Arial"/>
                <a:cs typeface="Arial"/>
              </a:rPr>
              <a:t>Make the network carry ALL the traffic in the design, including video frames, dsp pipes, interrupts, errors, validation, clocking, power, scan, bist.</a:t>
            </a:r>
          </a:p>
          <a:p>
            <a:pPr algn="l" defTabSz="410765">
              <a:defRPr sz="1600">
                <a:solidFill>
                  <a:srgbClr val="858585"/>
                </a:solidFill>
                <a:latin typeface="Marker Felt"/>
                <a:ea typeface="Marker Felt"/>
                <a:cs typeface="Marker Felt"/>
                <a:sym typeface="Marker Felt"/>
              </a:defRPr>
            </a:pPr>
            <a:r>
              <a:rPr>
                <a:latin typeface="Arial"/>
                <a:cs typeface="Arial"/>
              </a:rPr>
              <a:t>Ideally no wire between modules besides the net</a:t>
            </a:r>
          </a:p>
        </p:txBody>
      </p:sp>
      <p:sp>
        <p:nvSpPr>
          <p:cNvPr id="282" name="Network is assembled in “LEGO” -like fashion. From standard building blocks."/>
          <p:cNvSpPr txBox="1"/>
          <p:nvPr/>
        </p:nvSpPr>
        <p:spPr>
          <a:xfrm>
            <a:off x="6248568" y="1215439"/>
            <a:ext cx="2776035"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600">
                <a:solidFill>
                  <a:srgbClr val="858585"/>
                </a:solidFill>
                <a:latin typeface="Marker Felt"/>
                <a:ea typeface="Marker Felt"/>
                <a:cs typeface="Marker Felt"/>
                <a:sym typeface="Marker Felt"/>
              </a:defRPr>
            </a:lvl1pPr>
          </a:lstStyle>
          <a:p>
            <a:r>
              <a:rPr>
                <a:latin typeface="Arial"/>
                <a:cs typeface="Arial"/>
              </a:rPr>
              <a:t>Network is assembled in “LEGO” -like fashion. From standard building blocks.</a:t>
            </a:r>
          </a:p>
        </p:txBody>
      </p:sp>
      <p:sp>
        <p:nvSpPr>
          <p:cNvPr id="283" name="Special module “NIF” is embedded into every “ANT” - working functional module."/>
          <p:cNvSpPr txBox="1"/>
          <p:nvPr/>
        </p:nvSpPr>
        <p:spPr>
          <a:xfrm>
            <a:off x="6435275" y="2086168"/>
            <a:ext cx="2618639" cy="764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500">
                <a:solidFill>
                  <a:srgbClr val="858585"/>
                </a:solidFill>
                <a:latin typeface="Marker Felt"/>
                <a:ea typeface="Marker Felt"/>
                <a:cs typeface="Marker Felt"/>
                <a:sym typeface="Marker Felt"/>
              </a:defRPr>
            </a:lvl1pPr>
          </a:lstStyle>
          <a:p>
            <a:r>
              <a:rPr>
                <a:latin typeface="Arial"/>
                <a:cs typeface="Arial"/>
              </a:rPr>
              <a:t>Special module “NIF” is embedded into every “ANT” - working functional module.</a:t>
            </a:r>
          </a:p>
        </p:txBody>
      </p:sp>
      <p:sp>
        <p:nvSpPr>
          <p:cNvPr id="284" name="One node on the network becomes the manager and monitor."/>
          <p:cNvSpPr txBox="1"/>
          <p:nvPr/>
        </p:nvSpPr>
        <p:spPr>
          <a:xfrm>
            <a:off x="6735237" y="2914764"/>
            <a:ext cx="2497546" cy="7646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500">
                <a:solidFill>
                  <a:srgbClr val="858585"/>
                </a:solidFill>
                <a:latin typeface="Marker Felt"/>
                <a:ea typeface="Marker Felt"/>
                <a:cs typeface="Marker Felt"/>
                <a:sym typeface="Marker Felt"/>
              </a:defRPr>
            </a:lvl1pPr>
          </a:lstStyle>
          <a:p>
            <a:r>
              <a:rPr>
                <a:latin typeface="Arial"/>
                <a:cs typeface="Arial"/>
              </a:rPr>
              <a:t>One node on the network becomes the manager and monitor.</a:t>
            </a:r>
          </a:p>
        </p:txBody>
      </p:sp>
      <p:pic>
        <p:nvPicPr>
          <p:cNvPr id="285" name="Image" descr="Image"/>
          <p:cNvPicPr>
            <a:picLocks noChangeAspect="1"/>
          </p:cNvPicPr>
          <p:nvPr/>
        </p:nvPicPr>
        <p:blipFill>
          <a:blip r:embed="rId5"/>
          <a:stretch>
            <a:fillRect/>
          </a:stretch>
        </p:blipFill>
        <p:spPr>
          <a:xfrm>
            <a:off x="1925417" y="2245940"/>
            <a:ext cx="3810000" cy="1803401"/>
          </a:xfrm>
          <a:prstGeom prst="rect">
            <a:avLst/>
          </a:prstGeom>
          <a:ln w="12700">
            <a:miter lim="400000"/>
          </a:ln>
        </p:spPr>
      </p:pic>
      <p:sp>
        <p:nvSpPr>
          <p:cNvPr id="286" name="FFT - Ant"/>
          <p:cNvSpPr txBox="1"/>
          <p:nvPr/>
        </p:nvSpPr>
        <p:spPr>
          <a:xfrm>
            <a:off x="3440584" y="4044908"/>
            <a:ext cx="1066958"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Marker Felt"/>
                <a:ea typeface="Marker Felt"/>
                <a:cs typeface="Marker Felt"/>
                <a:sym typeface="Marker Felt"/>
              </a:defRPr>
            </a:lvl1pPr>
          </a:lstStyle>
          <a:p>
            <a:r>
              <a:rPr>
                <a:latin typeface="Arial"/>
                <a:cs typeface="Arial"/>
              </a:rPr>
              <a:t>FFT - Ant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95" name="Challenges to meet"/>
          <p:cNvSpPr txBox="1">
            <a:spLocks noGrp="1"/>
          </p:cNvSpPr>
          <p:nvPr>
            <p:ph type="title" idx="4294967295"/>
          </p:nvPr>
        </p:nvSpPr>
        <p:spPr>
          <a:xfrm>
            <a:off x="892968" y="-29970"/>
            <a:ext cx="7358064" cy="914401"/>
          </a:xfrm>
          <a:prstGeom prst="rect">
            <a:avLst/>
          </a:prstGeom>
        </p:spPr>
        <p:txBody>
          <a:bodyPr lIns="35718" tIns="35718" rIns="35718" bIns="35718">
            <a:normAutofit/>
          </a:bodyPr>
          <a:lstStyle>
            <a:lvl1pPr defTabSz="410765">
              <a:defRPr sz="5600">
                <a:solidFill>
                  <a:srgbClr val="45A7DE"/>
                </a:solidFill>
                <a:latin typeface="Marker Felt"/>
                <a:ea typeface="Marker Felt"/>
                <a:cs typeface="Marker Felt"/>
                <a:sym typeface="Marker Felt"/>
              </a:defRPr>
            </a:lvl1pPr>
          </a:lstStyle>
          <a:p>
            <a:r>
              <a:rPr sz="4400" dirty="0">
                <a:latin typeface="Arial"/>
                <a:cs typeface="Arial"/>
              </a:rPr>
              <a:t>Challenges to meet</a:t>
            </a:r>
            <a:endParaRPr lang="en-US" sz="4400" dirty="0">
              <a:latin typeface="Arial"/>
              <a:cs typeface="Arial"/>
            </a:endParaRPr>
          </a:p>
        </p:txBody>
      </p:sp>
      <p:sp>
        <p:nvSpPr>
          <p:cNvPr id="296" name="deadlocks"/>
          <p:cNvSpPr/>
          <p:nvPr/>
        </p:nvSpPr>
        <p:spPr>
          <a:xfrm>
            <a:off x="2877244" y="734799"/>
            <a:ext cx="1548427" cy="1529295"/>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570828"/>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a:solidFill>
                  <a:srgbClr val="FFFFFF"/>
                </a:solidFill>
                <a:latin typeface="Marker Felt"/>
                <a:ea typeface="Marker Felt"/>
                <a:cs typeface="Marker Felt"/>
                <a:sym typeface="Marker Felt"/>
              </a:defRPr>
            </a:lvl1pPr>
          </a:lstStyle>
          <a:p>
            <a:r>
              <a:rPr>
                <a:latin typeface="Arial"/>
                <a:cs typeface="Arial"/>
              </a:rPr>
              <a:t>deadlocks</a:t>
            </a:r>
          </a:p>
        </p:txBody>
      </p:sp>
      <p:sp>
        <p:nvSpPr>
          <p:cNvPr id="297" name="performance…"/>
          <p:cNvSpPr/>
          <p:nvPr/>
        </p:nvSpPr>
        <p:spPr>
          <a:xfrm>
            <a:off x="5872034" y="880359"/>
            <a:ext cx="3006639" cy="1545302"/>
          </a:xfrm>
          <a:custGeom>
            <a:avLst/>
            <a:gdLst/>
            <a:ahLst/>
            <a:cxnLst>
              <a:cxn ang="0">
                <a:pos x="wd2" y="hd2"/>
              </a:cxn>
              <a:cxn ang="5400000">
                <a:pos x="wd2" y="hd2"/>
              </a:cxn>
              <a:cxn ang="10800000">
                <a:pos x="wd2" y="hd2"/>
              </a:cxn>
              <a:cxn ang="16200000">
                <a:pos x="wd2" y="hd2"/>
              </a:cxn>
            </a:cxnLst>
            <a:rect l="0" t="0" r="r" b="b"/>
            <a:pathLst>
              <a:path w="21296" h="21074" extrusionOk="0">
                <a:moveTo>
                  <a:pt x="13218" y="9"/>
                </a:moveTo>
                <a:cubicBezTo>
                  <a:pt x="12471" y="-78"/>
                  <a:pt x="11952" y="532"/>
                  <a:pt x="11556" y="727"/>
                </a:cubicBezTo>
                <a:cubicBezTo>
                  <a:pt x="10568" y="1215"/>
                  <a:pt x="8739" y="-302"/>
                  <a:pt x="6247" y="1034"/>
                </a:cubicBezTo>
                <a:cubicBezTo>
                  <a:pt x="3246" y="2643"/>
                  <a:pt x="2201" y="6886"/>
                  <a:pt x="1783" y="10361"/>
                </a:cubicBezTo>
                <a:cubicBezTo>
                  <a:pt x="1590" y="11961"/>
                  <a:pt x="396" y="15519"/>
                  <a:pt x="73" y="16872"/>
                </a:cubicBezTo>
                <a:cubicBezTo>
                  <a:pt x="-250" y="18225"/>
                  <a:pt x="586" y="20933"/>
                  <a:pt x="871" y="21010"/>
                </a:cubicBezTo>
                <a:cubicBezTo>
                  <a:pt x="2073" y="21075"/>
                  <a:pt x="2086" y="20842"/>
                  <a:pt x="2086" y="20420"/>
                </a:cubicBezTo>
                <a:cubicBezTo>
                  <a:pt x="2086" y="20163"/>
                  <a:pt x="1764" y="20239"/>
                  <a:pt x="1650" y="19874"/>
                </a:cubicBezTo>
                <a:cubicBezTo>
                  <a:pt x="1536" y="19508"/>
                  <a:pt x="1650" y="19031"/>
                  <a:pt x="1650" y="19031"/>
                </a:cubicBezTo>
                <a:lnTo>
                  <a:pt x="4594" y="14384"/>
                </a:lnTo>
                <a:cubicBezTo>
                  <a:pt x="4594" y="14384"/>
                  <a:pt x="4703" y="17015"/>
                  <a:pt x="5349" y="18002"/>
                </a:cubicBezTo>
                <a:cubicBezTo>
                  <a:pt x="5994" y="18990"/>
                  <a:pt x="6014" y="21039"/>
                  <a:pt x="6014" y="21039"/>
                </a:cubicBezTo>
                <a:cubicBezTo>
                  <a:pt x="6014" y="21039"/>
                  <a:pt x="8272" y="21074"/>
                  <a:pt x="8861" y="21074"/>
                </a:cubicBezTo>
                <a:cubicBezTo>
                  <a:pt x="9256" y="21074"/>
                  <a:pt x="9281" y="20486"/>
                  <a:pt x="9039" y="20273"/>
                </a:cubicBezTo>
                <a:cubicBezTo>
                  <a:pt x="8836" y="20094"/>
                  <a:pt x="8576" y="19997"/>
                  <a:pt x="8281" y="19720"/>
                </a:cubicBezTo>
                <a:cubicBezTo>
                  <a:pt x="7705" y="19181"/>
                  <a:pt x="7557" y="15945"/>
                  <a:pt x="7576" y="13714"/>
                </a:cubicBezTo>
                <a:cubicBezTo>
                  <a:pt x="8610" y="13902"/>
                  <a:pt x="9735" y="13698"/>
                  <a:pt x="10856" y="13296"/>
                </a:cubicBezTo>
                <a:cubicBezTo>
                  <a:pt x="10552" y="14868"/>
                  <a:pt x="10705" y="17276"/>
                  <a:pt x="10946" y="18085"/>
                </a:cubicBezTo>
                <a:cubicBezTo>
                  <a:pt x="11233" y="19051"/>
                  <a:pt x="11440" y="21010"/>
                  <a:pt x="11440" y="21010"/>
                </a:cubicBezTo>
                <a:cubicBezTo>
                  <a:pt x="11611" y="21010"/>
                  <a:pt x="13078" y="21010"/>
                  <a:pt x="13458" y="21010"/>
                </a:cubicBezTo>
                <a:cubicBezTo>
                  <a:pt x="13838" y="21010"/>
                  <a:pt x="13944" y="20402"/>
                  <a:pt x="13629" y="20170"/>
                </a:cubicBezTo>
                <a:cubicBezTo>
                  <a:pt x="13326" y="19947"/>
                  <a:pt x="12957" y="19696"/>
                  <a:pt x="12805" y="19513"/>
                </a:cubicBezTo>
                <a:cubicBezTo>
                  <a:pt x="12653" y="19330"/>
                  <a:pt x="12755" y="18817"/>
                  <a:pt x="12793" y="18414"/>
                </a:cubicBezTo>
                <a:cubicBezTo>
                  <a:pt x="12831" y="18012"/>
                  <a:pt x="13219" y="16543"/>
                  <a:pt x="13732" y="14605"/>
                </a:cubicBezTo>
                <a:cubicBezTo>
                  <a:pt x="14929" y="17970"/>
                  <a:pt x="15727" y="18411"/>
                  <a:pt x="16601" y="18813"/>
                </a:cubicBezTo>
                <a:cubicBezTo>
                  <a:pt x="17475" y="19216"/>
                  <a:pt x="17874" y="20640"/>
                  <a:pt x="18444" y="20969"/>
                </a:cubicBezTo>
                <a:cubicBezTo>
                  <a:pt x="19014" y="21298"/>
                  <a:pt x="20320" y="19891"/>
                  <a:pt x="20210" y="19251"/>
                </a:cubicBezTo>
                <a:cubicBezTo>
                  <a:pt x="20091" y="18559"/>
                  <a:pt x="18966" y="19230"/>
                  <a:pt x="18814" y="18791"/>
                </a:cubicBezTo>
                <a:cubicBezTo>
                  <a:pt x="18627" y="18083"/>
                  <a:pt x="18082" y="16582"/>
                  <a:pt x="17341" y="15119"/>
                </a:cubicBezTo>
                <a:cubicBezTo>
                  <a:pt x="16600" y="13656"/>
                  <a:pt x="16715" y="12922"/>
                  <a:pt x="16810" y="10910"/>
                </a:cubicBezTo>
                <a:cubicBezTo>
                  <a:pt x="17418" y="10727"/>
                  <a:pt x="19032" y="11204"/>
                  <a:pt x="19585" y="11686"/>
                </a:cubicBezTo>
                <a:cubicBezTo>
                  <a:pt x="20137" y="12169"/>
                  <a:pt x="20096" y="11385"/>
                  <a:pt x="20305" y="11642"/>
                </a:cubicBezTo>
                <a:cubicBezTo>
                  <a:pt x="20514" y="11897"/>
                  <a:pt x="21350" y="10946"/>
                  <a:pt x="21293" y="10763"/>
                </a:cubicBezTo>
                <a:cubicBezTo>
                  <a:pt x="21236" y="10580"/>
                  <a:pt x="20837" y="9155"/>
                  <a:pt x="20381" y="7692"/>
                </a:cubicBezTo>
                <a:cubicBezTo>
                  <a:pt x="20400" y="6558"/>
                  <a:pt x="20343" y="6227"/>
                  <a:pt x="19678" y="4581"/>
                </a:cubicBezTo>
                <a:cubicBezTo>
                  <a:pt x="19565" y="4302"/>
                  <a:pt x="19455" y="4100"/>
                  <a:pt x="19344" y="3949"/>
                </a:cubicBezTo>
                <a:cubicBezTo>
                  <a:pt x="19291" y="3481"/>
                  <a:pt x="19229" y="3022"/>
                  <a:pt x="19173" y="2771"/>
                </a:cubicBezTo>
                <a:cubicBezTo>
                  <a:pt x="19086" y="2374"/>
                  <a:pt x="18185" y="2683"/>
                  <a:pt x="18258" y="3352"/>
                </a:cubicBezTo>
                <a:cubicBezTo>
                  <a:pt x="18270" y="3462"/>
                  <a:pt x="18276" y="3581"/>
                  <a:pt x="18278" y="3703"/>
                </a:cubicBezTo>
                <a:cubicBezTo>
                  <a:pt x="18137" y="3760"/>
                  <a:pt x="18001" y="3815"/>
                  <a:pt x="17873" y="3815"/>
                </a:cubicBezTo>
                <a:cubicBezTo>
                  <a:pt x="17873" y="3815"/>
                  <a:pt x="16715" y="2388"/>
                  <a:pt x="15822" y="2059"/>
                </a:cubicBezTo>
                <a:cubicBezTo>
                  <a:pt x="14929" y="1730"/>
                  <a:pt x="14448" y="432"/>
                  <a:pt x="13553" y="92"/>
                </a:cubicBezTo>
                <a:cubicBezTo>
                  <a:pt x="13437" y="48"/>
                  <a:pt x="13325" y="21"/>
                  <a:pt x="13218" y="9"/>
                </a:cubicBezTo>
                <a:close/>
              </a:path>
            </a:pathLst>
          </a:custGeom>
          <a:solidFill>
            <a:srgbClr val="386B1A"/>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a:solidFill>
                  <a:srgbClr val="FFFFFF"/>
                </a:solidFill>
                <a:latin typeface="Marker Felt"/>
                <a:ea typeface="Marker Felt"/>
                <a:cs typeface="Marker Felt"/>
                <a:sym typeface="Marker Felt"/>
              </a:defRPr>
            </a:pPr>
            <a:r>
              <a:rPr>
                <a:latin typeface="Arial"/>
                <a:cs typeface="Arial"/>
              </a:rPr>
              <a:t>performance</a:t>
            </a:r>
          </a:p>
          <a:p>
            <a:pPr algn="ctr" defTabSz="410765">
              <a:defRPr>
                <a:solidFill>
                  <a:srgbClr val="FFFFFF"/>
                </a:solidFill>
                <a:latin typeface="Marker Felt"/>
                <a:ea typeface="Marker Felt"/>
                <a:cs typeface="Marker Felt"/>
                <a:sym typeface="Marker Felt"/>
              </a:defRPr>
            </a:pPr>
            <a:r>
              <a:rPr>
                <a:latin typeface="Arial"/>
                <a:cs typeface="Arial"/>
              </a:rPr>
              <a:t>modelling </a:t>
            </a:r>
          </a:p>
        </p:txBody>
      </p:sp>
      <p:sp>
        <p:nvSpPr>
          <p:cNvPr id="298" name="safety"/>
          <p:cNvSpPr/>
          <p:nvPr/>
        </p:nvSpPr>
        <p:spPr>
          <a:xfrm>
            <a:off x="-94093" y="596683"/>
            <a:ext cx="2292174" cy="2498452"/>
          </a:xfrm>
          <a:custGeom>
            <a:avLst/>
            <a:gdLst/>
            <a:ahLst/>
            <a:cxnLst>
              <a:cxn ang="0">
                <a:pos x="wd2" y="hd2"/>
              </a:cxn>
              <a:cxn ang="5400000">
                <a:pos x="wd2" y="hd2"/>
              </a:cxn>
              <a:cxn ang="10800000">
                <a:pos x="wd2" y="hd2"/>
              </a:cxn>
              <a:cxn ang="16200000">
                <a:pos x="wd2" y="hd2"/>
              </a:cxn>
            </a:cxnLst>
            <a:rect l="0" t="0" r="r" b="b"/>
            <a:pathLst>
              <a:path w="21214" h="21383" extrusionOk="0">
                <a:moveTo>
                  <a:pt x="11797" y="1"/>
                </a:moveTo>
                <a:cubicBezTo>
                  <a:pt x="11153" y="-6"/>
                  <a:pt x="10536" y="119"/>
                  <a:pt x="10182" y="564"/>
                </a:cubicBezTo>
                <a:cubicBezTo>
                  <a:pt x="9725" y="1136"/>
                  <a:pt x="9228" y="2830"/>
                  <a:pt x="10904" y="4680"/>
                </a:cubicBezTo>
                <a:cubicBezTo>
                  <a:pt x="11864" y="5738"/>
                  <a:pt x="12673" y="6557"/>
                  <a:pt x="12875" y="7337"/>
                </a:cubicBezTo>
                <a:cubicBezTo>
                  <a:pt x="13112" y="8235"/>
                  <a:pt x="12247" y="9058"/>
                  <a:pt x="11264" y="8893"/>
                </a:cubicBezTo>
                <a:cubicBezTo>
                  <a:pt x="10611" y="8786"/>
                  <a:pt x="9645" y="8727"/>
                  <a:pt x="8518" y="8995"/>
                </a:cubicBezTo>
                <a:cubicBezTo>
                  <a:pt x="6732" y="9417"/>
                  <a:pt x="813" y="12923"/>
                  <a:pt x="1090" y="15307"/>
                </a:cubicBezTo>
                <a:cubicBezTo>
                  <a:pt x="1096" y="15371"/>
                  <a:pt x="1079" y="15435"/>
                  <a:pt x="1038" y="15483"/>
                </a:cubicBezTo>
                <a:cubicBezTo>
                  <a:pt x="778" y="15830"/>
                  <a:pt x="-170" y="17237"/>
                  <a:pt x="27" y="19076"/>
                </a:cubicBezTo>
                <a:cubicBezTo>
                  <a:pt x="32" y="19156"/>
                  <a:pt x="136" y="19198"/>
                  <a:pt x="211" y="19166"/>
                </a:cubicBezTo>
                <a:cubicBezTo>
                  <a:pt x="760" y="18920"/>
                  <a:pt x="2981" y="17985"/>
                  <a:pt x="4761" y="18301"/>
                </a:cubicBezTo>
                <a:cubicBezTo>
                  <a:pt x="5455" y="18424"/>
                  <a:pt x="6275" y="18445"/>
                  <a:pt x="7160" y="18349"/>
                </a:cubicBezTo>
                <a:cubicBezTo>
                  <a:pt x="7258" y="18339"/>
                  <a:pt x="7343" y="18397"/>
                  <a:pt x="7355" y="18488"/>
                </a:cubicBezTo>
                <a:cubicBezTo>
                  <a:pt x="7390" y="18718"/>
                  <a:pt x="7407" y="18941"/>
                  <a:pt x="7384" y="19144"/>
                </a:cubicBezTo>
                <a:cubicBezTo>
                  <a:pt x="7164" y="21208"/>
                  <a:pt x="6495" y="20899"/>
                  <a:pt x="6668" y="21263"/>
                </a:cubicBezTo>
                <a:cubicBezTo>
                  <a:pt x="6825" y="21594"/>
                  <a:pt x="7326" y="21085"/>
                  <a:pt x="7349" y="21117"/>
                </a:cubicBezTo>
                <a:cubicBezTo>
                  <a:pt x="7575" y="21459"/>
                  <a:pt x="7836" y="21375"/>
                  <a:pt x="8027" y="21374"/>
                </a:cubicBezTo>
                <a:cubicBezTo>
                  <a:pt x="8611" y="21374"/>
                  <a:pt x="8055" y="21375"/>
                  <a:pt x="8217" y="21369"/>
                </a:cubicBezTo>
                <a:cubicBezTo>
                  <a:pt x="8904" y="21369"/>
                  <a:pt x="9524" y="21369"/>
                  <a:pt x="9963" y="21374"/>
                </a:cubicBezTo>
                <a:cubicBezTo>
                  <a:pt x="10767" y="21385"/>
                  <a:pt x="11529" y="21380"/>
                  <a:pt x="11708" y="21374"/>
                </a:cubicBezTo>
                <a:cubicBezTo>
                  <a:pt x="11853" y="21369"/>
                  <a:pt x="11933" y="21321"/>
                  <a:pt x="11974" y="21236"/>
                </a:cubicBezTo>
                <a:cubicBezTo>
                  <a:pt x="12234" y="21252"/>
                  <a:pt x="12396" y="21374"/>
                  <a:pt x="12396" y="21374"/>
                </a:cubicBezTo>
                <a:cubicBezTo>
                  <a:pt x="12396" y="21374"/>
                  <a:pt x="12766" y="20749"/>
                  <a:pt x="10229" y="20706"/>
                </a:cubicBezTo>
                <a:cubicBezTo>
                  <a:pt x="8512" y="20680"/>
                  <a:pt x="8661" y="20198"/>
                  <a:pt x="8424" y="19001"/>
                </a:cubicBezTo>
                <a:cubicBezTo>
                  <a:pt x="8390" y="18814"/>
                  <a:pt x="8362" y="18567"/>
                  <a:pt x="8345" y="18289"/>
                </a:cubicBezTo>
                <a:cubicBezTo>
                  <a:pt x="8339" y="18209"/>
                  <a:pt x="8396" y="18140"/>
                  <a:pt x="8477" y="18119"/>
                </a:cubicBezTo>
                <a:cubicBezTo>
                  <a:pt x="11939" y="17312"/>
                  <a:pt x="15668" y="14735"/>
                  <a:pt x="15581" y="9624"/>
                </a:cubicBezTo>
                <a:cubicBezTo>
                  <a:pt x="15541" y="7411"/>
                  <a:pt x="13801" y="5235"/>
                  <a:pt x="12628" y="4017"/>
                </a:cubicBezTo>
                <a:cubicBezTo>
                  <a:pt x="12576" y="3958"/>
                  <a:pt x="12645" y="3878"/>
                  <a:pt x="12714" y="3910"/>
                </a:cubicBezTo>
                <a:cubicBezTo>
                  <a:pt x="13090" y="4091"/>
                  <a:pt x="13553" y="4230"/>
                  <a:pt x="14096" y="4230"/>
                </a:cubicBezTo>
                <a:cubicBezTo>
                  <a:pt x="15749" y="4230"/>
                  <a:pt x="16570" y="4754"/>
                  <a:pt x="17368" y="5647"/>
                </a:cubicBezTo>
                <a:cubicBezTo>
                  <a:pt x="18454" y="6860"/>
                  <a:pt x="20367" y="6454"/>
                  <a:pt x="20500" y="6422"/>
                </a:cubicBezTo>
                <a:cubicBezTo>
                  <a:pt x="20506" y="6422"/>
                  <a:pt x="20512" y="6422"/>
                  <a:pt x="20518" y="6422"/>
                </a:cubicBezTo>
                <a:cubicBezTo>
                  <a:pt x="20570" y="6433"/>
                  <a:pt x="20852" y="6498"/>
                  <a:pt x="20910" y="6781"/>
                </a:cubicBezTo>
                <a:cubicBezTo>
                  <a:pt x="20927" y="6856"/>
                  <a:pt x="21037" y="6877"/>
                  <a:pt x="21083" y="6813"/>
                </a:cubicBezTo>
                <a:cubicBezTo>
                  <a:pt x="21430" y="6391"/>
                  <a:pt x="20975" y="6065"/>
                  <a:pt x="20975" y="6065"/>
                </a:cubicBezTo>
                <a:lnTo>
                  <a:pt x="14367" y="1644"/>
                </a:lnTo>
                <a:cubicBezTo>
                  <a:pt x="14217" y="1548"/>
                  <a:pt x="14118" y="1398"/>
                  <a:pt x="14089" y="1232"/>
                </a:cubicBezTo>
                <a:cubicBezTo>
                  <a:pt x="14025" y="879"/>
                  <a:pt x="13794" y="259"/>
                  <a:pt x="12933" y="114"/>
                </a:cubicBezTo>
                <a:cubicBezTo>
                  <a:pt x="12577" y="56"/>
                  <a:pt x="12183" y="5"/>
                  <a:pt x="11797" y="1"/>
                </a:cubicBezTo>
                <a:close/>
              </a:path>
            </a:pathLst>
          </a:custGeom>
          <a:gradFill>
            <a:gsLst>
              <a:gs pos="0">
                <a:srgbClr val="67AB3C"/>
              </a:gs>
              <a:gs pos="100000">
                <a:srgbClr val="0097EB">
                  <a:alpha val="30000"/>
                </a:srgbClr>
              </a:gs>
            </a:gsLst>
            <a:lin ang="5400000"/>
          </a:gra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200">
                <a:solidFill>
                  <a:srgbClr val="FFFFFF"/>
                </a:solidFill>
                <a:latin typeface="Marker Felt"/>
                <a:ea typeface="Marker Felt"/>
                <a:cs typeface="Marker Felt"/>
                <a:sym typeface="Marker Felt"/>
              </a:defRPr>
            </a:lvl1pPr>
          </a:lstStyle>
          <a:p>
            <a:r>
              <a:rPr>
                <a:latin typeface="Arial"/>
                <a:cs typeface="Arial"/>
              </a:rPr>
              <a:t>safety</a:t>
            </a:r>
          </a:p>
        </p:txBody>
      </p:sp>
      <p:sp>
        <p:nvSpPr>
          <p:cNvPr id="299" name="verification"/>
          <p:cNvSpPr/>
          <p:nvPr/>
        </p:nvSpPr>
        <p:spPr>
          <a:xfrm>
            <a:off x="3474145" y="1601585"/>
            <a:ext cx="2195709" cy="1869860"/>
          </a:xfrm>
          <a:custGeom>
            <a:avLst/>
            <a:gdLst/>
            <a:ahLst/>
            <a:cxnLst>
              <a:cxn ang="0">
                <a:pos x="wd2" y="hd2"/>
              </a:cxn>
              <a:cxn ang="5400000">
                <a:pos x="wd2" y="hd2"/>
              </a:cxn>
              <a:cxn ang="10800000">
                <a:pos x="wd2" y="hd2"/>
              </a:cxn>
              <a:cxn ang="16200000">
                <a:pos x="wd2" y="hd2"/>
              </a:cxn>
            </a:cxnLst>
            <a:rect l="0" t="0" r="r" b="b"/>
            <a:pathLst>
              <a:path w="21241" h="21600" extrusionOk="0">
                <a:moveTo>
                  <a:pt x="16803" y="0"/>
                </a:moveTo>
                <a:cubicBezTo>
                  <a:pt x="16286" y="0"/>
                  <a:pt x="15413" y="916"/>
                  <a:pt x="14070" y="3046"/>
                </a:cubicBezTo>
                <a:cubicBezTo>
                  <a:pt x="13973" y="3199"/>
                  <a:pt x="13816" y="3277"/>
                  <a:pt x="13657" y="3254"/>
                </a:cubicBezTo>
                <a:cubicBezTo>
                  <a:pt x="12797" y="3128"/>
                  <a:pt x="11928" y="3473"/>
                  <a:pt x="11210" y="4728"/>
                </a:cubicBezTo>
                <a:cubicBezTo>
                  <a:pt x="8874" y="8819"/>
                  <a:pt x="8204" y="7339"/>
                  <a:pt x="5736" y="7538"/>
                </a:cubicBezTo>
                <a:cubicBezTo>
                  <a:pt x="2867" y="7769"/>
                  <a:pt x="1381" y="9592"/>
                  <a:pt x="1549" y="12415"/>
                </a:cubicBezTo>
                <a:cubicBezTo>
                  <a:pt x="1665" y="14376"/>
                  <a:pt x="2036" y="15319"/>
                  <a:pt x="1106" y="15780"/>
                </a:cubicBezTo>
                <a:cubicBezTo>
                  <a:pt x="176" y="16240"/>
                  <a:pt x="357" y="16701"/>
                  <a:pt x="62" y="18733"/>
                </a:cubicBezTo>
                <a:cubicBezTo>
                  <a:pt x="-291" y="21164"/>
                  <a:pt x="991" y="21578"/>
                  <a:pt x="991" y="21578"/>
                </a:cubicBezTo>
                <a:lnTo>
                  <a:pt x="3168" y="21578"/>
                </a:lnTo>
                <a:cubicBezTo>
                  <a:pt x="3266" y="21578"/>
                  <a:pt x="3354" y="21510"/>
                  <a:pt x="3396" y="21404"/>
                </a:cubicBezTo>
                <a:lnTo>
                  <a:pt x="3432" y="21313"/>
                </a:lnTo>
                <a:cubicBezTo>
                  <a:pt x="3533" y="21057"/>
                  <a:pt x="3453" y="20755"/>
                  <a:pt x="3251" y="20607"/>
                </a:cubicBezTo>
                <a:cubicBezTo>
                  <a:pt x="2969" y="20400"/>
                  <a:pt x="2658" y="20053"/>
                  <a:pt x="2840" y="19606"/>
                </a:cubicBezTo>
                <a:cubicBezTo>
                  <a:pt x="3097" y="18975"/>
                  <a:pt x="4411" y="18779"/>
                  <a:pt x="5455" y="16923"/>
                </a:cubicBezTo>
                <a:cubicBezTo>
                  <a:pt x="5592" y="17998"/>
                  <a:pt x="5344" y="19444"/>
                  <a:pt x="5434" y="20772"/>
                </a:cubicBezTo>
                <a:cubicBezTo>
                  <a:pt x="5465" y="21240"/>
                  <a:pt x="5796" y="21600"/>
                  <a:pt x="6189" y="21600"/>
                </a:cubicBezTo>
                <a:lnTo>
                  <a:pt x="8874" y="21600"/>
                </a:lnTo>
                <a:cubicBezTo>
                  <a:pt x="8978" y="21600"/>
                  <a:pt x="9072" y="21523"/>
                  <a:pt x="9110" y="21408"/>
                </a:cubicBezTo>
                <a:lnTo>
                  <a:pt x="9123" y="21366"/>
                </a:lnTo>
                <a:cubicBezTo>
                  <a:pt x="9213" y="21091"/>
                  <a:pt x="9139" y="20776"/>
                  <a:pt x="8942" y="20597"/>
                </a:cubicBezTo>
                <a:lnTo>
                  <a:pt x="8803" y="20472"/>
                </a:lnTo>
                <a:cubicBezTo>
                  <a:pt x="8467" y="20169"/>
                  <a:pt x="8457" y="19595"/>
                  <a:pt x="8577" y="19113"/>
                </a:cubicBezTo>
                <a:cubicBezTo>
                  <a:pt x="8770" y="18338"/>
                  <a:pt x="9284" y="17152"/>
                  <a:pt x="9330" y="16055"/>
                </a:cubicBezTo>
                <a:cubicBezTo>
                  <a:pt x="9825" y="16026"/>
                  <a:pt x="10293" y="15921"/>
                  <a:pt x="10718" y="15752"/>
                </a:cubicBezTo>
                <a:cubicBezTo>
                  <a:pt x="10813" y="16333"/>
                  <a:pt x="11154" y="18148"/>
                  <a:pt x="11869" y="19515"/>
                </a:cubicBezTo>
                <a:cubicBezTo>
                  <a:pt x="11916" y="19605"/>
                  <a:pt x="11891" y="19721"/>
                  <a:pt x="11816" y="19777"/>
                </a:cubicBezTo>
                <a:cubicBezTo>
                  <a:pt x="11666" y="19888"/>
                  <a:pt x="11476" y="20074"/>
                  <a:pt x="11358" y="20318"/>
                </a:cubicBezTo>
                <a:cubicBezTo>
                  <a:pt x="11477" y="19607"/>
                  <a:pt x="11103" y="19606"/>
                  <a:pt x="11103" y="19606"/>
                </a:cubicBezTo>
                <a:cubicBezTo>
                  <a:pt x="11103" y="19606"/>
                  <a:pt x="10789" y="20035"/>
                  <a:pt x="10789" y="20734"/>
                </a:cubicBezTo>
                <a:cubicBezTo>
                  <a:pt x="10789" y="21587"/>
                  <a:pt x="11166" y="21600"/>
                  <a:pt x="11166" y="21600"/>
                </a:cubicBezTo>
                <a:lnTo>
                  <a:pt x="13642" y="21600"/>
                </a:lnTo>
                <a:cubicBezTo>
                  <a:pt x="13798" y="21600"/>
                  <a:pt x="13940" y="21493"/>
                  <a:pt x="14008" y="21325"/>
                </a:cubicBezTo>
                <a:cubicBezTo>
                  <a:pt x="14246" y="20735"/>
                  <a:pt x="14746" y="19242"/>
                  <a:pt x="14659" y="17270"/>
                </a:cubicBezTo>
                <a:cubicBezTo>
                  <a:pt x="14578" y="15443"/>
                  <a:pt x="14921" y="14287"/>
                  <a:pt x="15127" y="13769"/>
                </a:cubicBezTo>
                <a:cubicBezTo>
                  <a:pt x="15855" y="15084"/>
                  <a:pt x="15576" y="16083"/>
                  <a:pt x="15748" y="17139"/>
                </a:cubicBezTo>
                <a:cubicBezTo>
                  <a:pt x="15934" y="18290"/>
                  <a:pt x="16526" y="19059"/>
                  <a:pt x="16846" y="19587"/>
                </a:cubicBezTo>
                <a:cubicBezTo>
                  <a:pt x="16897" y="19671"/>
                  <a:pt x="16884" y="19788"/>
                  <a:pt x="16813" y="19848"/>
                </a:cubicBezTo>
                <a:cubicBezTo>
                  <a:pt x="16683" y="19960"/>
                  <a:pt x="16540" y="20120"/>
                  <a:pt x="16445" y="20318"/>
                </a:cubicBezTo>
                <a:cubicBezTo>
                  <a:pt x="16564" y="19607"/>
                  <a:pt x="16189" y="19606"/>
                  <a:pt x="16189" y="19606"/>
                </a:cubicBezTo>
                <a:cubicBezTo>
                  <a:pt x="16189" y="19606"/>
                  <a:pt x="15874" y="20035"/>
                  <a:pt x="15874" y="20734"/>
                </a:cubicBezTo>
                <a:cubicBezTo>
                  <a:pt x="15874" y="21587"/>
                  <a:pt x="16250" y="21598"/>
                  <a:pt x="16250" y="21598"/>
                </a:cubicBezTo>
                <a:cubicBezTo>
                  <a:pt x="16567" y="21598"/>
                  <a:pt x="18224" y="21585"/>
                  <a:pt x="18809" y="21580"/>
                </a:cubicBezTo>
                <a:cubicBezTo>
                  <a:pt x="18947" y="21579"/>
                  <a:pt x="19074" y="21495"/>
                  <a:pt x="19148" y="21356"/>
                </a:cubicBezTo>
                <a:cubicBezTo>
                  <a:pt x="19539" y="20620"/>
                  <a:pt x="20543" y="18006"/>
                  <a:pt x="18675" y="12936"/>
                </a:cubicBezTo>
                <a:cubicBezTo>
                  <a:pt x="18284" y="11875"/>
                  <a:pt x="18507" y="10074"/>
                  <a:pt x="18708" y="8911"/>
                </a:cubicBezTo>
                <a:cubicBezTo>
                  <a:pt x="18755" y="8639"/>
                  <a:pt x="18955" y="8446"/>
                  <a:pt x="19188" y="8446"/>
                </a:cubicBezTo>
                <a:lnTo>
                  <a:pt x="19759" y="8446"/>
                </a:lnTo>
                <a:cubicBezTo>
                  <a:pt x="20011" y="8446"/>
                  <a:pt x="20253" y="8325"/>
                  <a:pt x="20431" y="8111"/>
                </a:cubicBezTo>
                <a:cubicBezTo>
                  <a:pt x="20689" y="7801"/>
                  <a:pt x="21049" y="7373"/>
                  <a:pt x="21151" y="7263"/>
                </a:cubicBezTo>
                <a:cubicBezTo>
                  <a:pt x="21309" y="7093"/>
                  <a:pt x="21226" y="6938"/>
                  <a:pt x="21158" y="6858"/>
                </a:cubicBezTo>
                <a:cubicBezTo>
                  <a:pt x="21134" y="6830"/>
                  <a:pt x="21138" y="6784"/>
                  <a:pt x="21164" y="6759"/>
                </a:cubicBezTo>
                <a:cubicBezTo>
                  <a:pt x="21218" y="6709"/>
                  <a:pt x="21272" y="6607"/>
                  <a:pt x="21176" y="6430"/>
                </a:cubicBezTo>
                <a:cubicBezTo>
                  <a:pt x="21103" y="6297"/>
                  <a:pt x="20969" y="6081"/>
                  <a:pt x="20910" y="5985"/>
                </a:cubicBezTo>
                <a:cubicBezTo>
                  <a:pt x="20896" y="5961"/>
                  <a:pt x="20901" y="5928"/>
                  <a:pt x="20920" y="5909"/>
                </a:cubicBezTo>
                <a:cubicBezTo>
                  <a:pt x="20975" y="5857"/>
                  <a:pt x="21039" y="5721"/>
                  <a:pt x="20794" y="5392"/>
                </a:cubicBezTo>
                <a:cubicBezTo>
                  <a:pt x="20747" y="5329"/>
                  <a:pt x="20705" y="5268"/>
                  <a:pt x="20676" y="5226"/>
                </a:cubicBezTo>
                <a:cubicBezTo>
                  <a:pt x="20649" y="5185"/>
                  <a:pt x="20612" y="5156"/>
                  <a:pt x="20570" y="5140"/>
                </a:cubicBezTo>
                <a:cubicBezTo>
                  <a:pt x="20435" y="5092"/>
                  <a:pt x="20125" y="4942"/>
                  <a:pt x="20125" y="4609"/>
                </a:cubicBezTo>
                <a:cubicBezTo>
                  <a:pt x="20125" y="4366"/>
                  <a:pt x="20264" y="4237"/>
                  <a:pt x="20383" y="4169"/>
                </a:cubicBezTo>
                <a:cubicBezTo>
                  <a:pt x="20482" y="4113"/>
                  <a:pt x="20541" y="3991"/>
                  <a:pt x="20532" y="3860"/>
                </a:cubicBezTo>
                <a:lnTo>
                  <a:pt x="20525" y="3775"/>
                </a:lnTo>
                <a:cubicBezTo>
                  <a:pt x="20517" y="3661"/>
                  <a:pt x="20458" y="3561"/>
                  <a:pt x="20371" y="3513"/>
                </a:cubicBezTo>
                <a:lnTo>
                  <a:pt x="20172" y="3406"/>
                </a:lnTo>
                <a:cubicBezTo>
                  <a:pt x="20101" y="3368"/>
                  <a:pt x="20056" y="3285"/>
                  <a:pt x="20056" y="3192"/>
                </a:cubicBezTo>
                <a:cubicBezTo>
                  <a:pt x="20054" y="2697"/>
                  <a:pt x="19934" y="1127"/>
                  <a:pt x="18504" y="896"/>
                </a:cubicBezTo>
                <a:cubicBezTo>
                  <a:pt x="17753" y="896"/>
                  <a:pt x="18238" y="0"/>
                  <a:pt x="16803" y="0"/>
                </a:cubicBezTo>
                <a:close/>
              </a:path>
            </a:pathLst>
          </a:custGeom>
          <a:solidFill>
            <a:srgbClr val="DE5F00">
              <a:alpha val="80000"/>
            </a:srgbClr>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verification</a:t>
            </a:r>
          </a:p>
        </p:txBody>
      </p:sp>
      <p:sp>
        <p:nvSpPr>
          <p:cNvPr id="300" name="validation"/>
          <p:cNvSpPr/>
          <p:nvPr/>
        </p:nvSpPr>
        <p:spPr>
          <a:xfrm>
            <a:off x="5970783" y="2735250"/>
            <a:ext cx="2422664" cy="1143759"/>
          </a:xfrm>
          <a:custGeom>
            <a:avLst/>
            <a:gdLst/>
            <a:ahLst/>
            <a:cxnLst>
              <a:cxn ang="0">
                <a:pos x="wd2" y="hd2"/>
              </a:cxn>
              <a:cxn ang="5400000">
                <a:pos x="wd2" y="hd2"/>
              </a:cxn>
              <a:cxn ang="10800000">
                <a:pos x="wd2" y="hd2"/>
              </a:cxn>
              <a:cxn ang="16200000">
                <a:pos x="wd2" y="hd2"/>
              </a:cxn>
            </a:cxnLst>
            <a:rect l="0" t="0" r="r" b="b"/>
            <a:pathLst>
              <a:path w="21319" h="21444" extrusionOk="0">
                <a:moveTo>
                  <a:pt x="17029" y="5"/>
                </a:moveTo>
                <a:cubicBezTo>
                  <a:pt x="16649" y="24"/>
                  <a:pt x="16234" y="102"/>
                  <a:pt x="15784" y="242"/>
                </a:cubicBezTo>
                <a:cubicBezTo>
                  <a:pt x="14871" y="525"/>
                  <a:pt x="14325" y="1194"/>
                  <a:pt x="13897" y="1034"/>
                </a:cubicBezTo>
                <a:cubicBezTo>
                  <a:pt x="13956" y="1733"/>
                  <a:pt x="14450" y="2091"/>
                  <a:pt x="14450" y="2091"/>
                </a:cubicBezTo>
                <a:cubicBezTo>
                  <a:pt x="14450" y="2091"/>
                  <a:pt x="14450" y="2093"/>
                  <a:pt x="14448" y="2098"/>
                </a:cubicBezTo>
                <a:cubicBezTo>
                  <a:pt x="14397" y="2240"/>
                  <a:pt x="13568" y="4318"/>
                  <a:pt x="9452" y="3003"/>
                </a:cubicBezTo>
                <a:cubicBezTo>
                  <a:pt x="7637" y="2423"/>
                  <a:pt x="4521" y="1112"/>
                  <a:pt x="3707" y="6004"/>
                </a:cubicBezTo>
                <a:cubicBezTo>
                  <a:pt x="3081" y="9772"/>
                  <a:pt x="2978" y="17959"/>
                  <a:pt x="1368" y="18227"/>
                </a:cubicBezTo>
                <a:cubicBezTo>
                  <a:pt x="1053" y="18227"/>
                  <a:pt x="965" y="17957"/>
                  <a:pt x="915" y="17233"/>
                </a:cubicBezTo>
                <a:cubicBezTo>
                  <a:pt x="864" y="16509"/>
                  <a:pt x="474" y="16269"/>
                  <a:pt x="311" y="16215"/>
                </a:cubicBezTo>
                <a:cubicBezTo>
                  <a:pt x="147" y="16161"/>
                  <a:pt x="-155" y="16670"/>
                  <a:pt x="97" y="17555"/>
                </a:cubicBezTo>
                <a:cubicBezTo>
                  <a:pt x="348" y="18439"/>
                  <a:pt x="801" y="18895"/>
                  <a:pt x="1354" y="18895"/>
                </a:cubicBezTo>
                <a:cubicBezTo>
                  <a:pt x="1908" y="18895"/>
                  <a:pt x="2561" y="17984"/>
                  <a:pt x="3052" y="15893"/>
                </a:cubicBezTo>
                <a:cubicBezTo>
                  <a:pt x="2866" y="18772"/>
                  <a:pt x="2272" y="19015"/>
                  <a:pt x="2272" y="19015"/>
                </a:cubicBezTo>
                <a:lnTo>
                  <a:pt x="1997" y="21444"/>
                </a:lnTo>
                <a:cubicBezTo>
                  <a:pt x="1997" y="21444"/>
                  <a:pt x="2500" y="21468"/>
                  <a:pt x="2713" y="20503"/>
                </a:cubicBezTo>
                <a:cubicBezTo>
                  <a:pt x="2940" y="20343"/>
                  <a:pt x="3317" y="20591"/>
                  <a:pt x="3468" y="19545"/>
                </a:cubicBezTo>
                <a:cubicBezTo>
                  <a:pt x="3619" y="18500"/>
                  <a:pt x="4150" y="17028"/>
                  <a:pt x="4150" y="17028"/>
                </a:cubicBezTo>
                <a:lnTo>
                  <a:pt x="5455" y="15897"/>
                </a:lnTo>
                <a:cubicBezTo>
                  <a:pt x="5499" y="17426"/>
                  <a:pt x="5222" y="18386"/>
                  <a:pt x="5222" y="18386"/>
                </a:cubicBezTo>
                <a:cubicBezTo>
                  <a:pt x="5222" y="18386"/>
                  <a:pt x="5394" y="19378"/>
                  <a:pt x="5654" y="20005"/>
                </a:cubicBezTo>
                <a:cubicBezTo>
                  <a:pt x="5893" y="20583"/>
                  <a:pt x="5982" y="20666"/>
                  <a:pt x="6309" y="20811"/>
                </a:cubicBezTo>
                <a:cubicBezTo>
                  <a:pt x="6628" y="20952"/>
                  <a:pt x="6701" y="21444"/>
                  <a:pt x="6701" y="21444"/>
                </a:cubicBezTo>
                <a:cubicBezTo>
                  <a:pt x="6801" y="21444"/>
                  <a:pt x="8307" y="21444"/>
                  <a:pt x="8307" y="21444"/>
                </a:cubicBezTo>
                <a:cubicBezTo>
                  <a:pt x="8307" y="21444"/>
                  <a:pt x="8307" y="20867"/>
                  <a:pt x="8120" y="20525"/>
                </a:cubicBezTo>
                <a:cubicBezTo>
                  <a:pt x="7955" y="20225"/>
                  <a:pt x="7610" y="20131"/>
                  <a:pt x="7421" y="20104"/>
                </a:cubicBezTo>
                <a:cubicBezTo>
                  <a:pt x="7232" y="20077"/>
                  <a:pt x="6822" y="18736"/>
                  <a:pt x="6822" y="18736"/>
                </a:cubicBezTo>
                <a:cubicBezTo>
                  <a:pt x="6822" y="18736"/>
                  <a:pt x="6822" y="18520"/>
                  <a:pt x="6822" y="17502"/>
                </a:cubicBezTo>
                <a:cubicBezTo>
                  <a:pt x="7290" y="16278"/>
                  <a:pt x="7798" y="13549"/>
                  <a:pt x="8078" y="11909"/>
                </a:cubicBezTo>
                <a:cubicBezTo>
                  <a:pt x="9167" y="13791"/>
                  <a:pt x="10711" y="14539"/>
                  <a:pt x="12115" y="14734"/>
                </a:cubicBezTo>
                <a:cubicBezTo>
                  <a:pt x="11862" y="16573"/>
                  <a:pt x="11504" y="19647"/>
                  <a:pt x="11453" y="20210"/>
                </a:cubicBezTo>
                <a:cubicBezTo>
                  <a:pt x="11403" y="20773"/>
                  <a:pt x="11645" y="21015"/>
                  <a:pt x="11808" y="21122"/>
                </a:cubicBezTo>
                <a:cubicBezTo>
                  <a:pt x="11972" y="21229"/>
                  <a:pt x="12023" y="21444"/>
                  <a:pt x="12061" y="21444"/>
                </a:cubicBezTo>
                <a:cubicBezTo>
                  <a:pt x="12098" y="21444"/>
                  <a:pt x="13496" y="21444"/>
                  <a:pt x="13496" y="21444"/>
                </a:cubicBezTo>
                <a:cubicBezTo>
                  <a:pt x="13399" y="20465"/>
                  <a:pt x="13213" y="20393"/>
                  <a:pt x="12764" y="20182"/>
                </a:cubicBezTo>
                <a:cubicBezTo>
                  <a:pt x="12764" y="20182"/>
                  <a:pt x="12752" y="19914"/>
                  <a:pt x="12583" y="19676"/>
                </a:cubicBezTo>
                <a:cubicBezTo>
                  <a:pt x="12742" y="18188"/>
                  <a:pt x="13303" y="16468"/>
                  <a:pt x="13897" y="14977"/>
                </a:cubicBezTo>
                <a:cubicBezTo>
                  <a:pt x="14572" y="14971"/>
                  <a:pt x="15329" y="14816"/>
                  <a:pt x="15802" y="14518"/>
                </a:cubicBezTo>
                <a:cubicBezTo>
                  <a:pt x="16413" y="16808"/>
                  <a:pt x="17387" y="19775"/>
                  <a:pt x="17497" y="20210"/>
                </a:cubicBezTo>
                <a:cubicBezTo>
                  <a:pt x="17638" y="20773"/>
                  <a:pt x="17770" y="20915"/>
                  <a:pt x="17973" y="20998"/>
                </a:cubicBezTo>
                <a:cubicBezTo>
                  <a:pt x="18247" y="21112"/>
                  <a:pt x="18345" y="21444"/>
                  <a:pt x="18345" y="21444"/>
                </a:cubicBezTo>
                <a:cubicBezTo>
                  <a:pt x="18382" y="21444"/>
                  <a:pt x="19569" y="21444"/>
                  <a:pt x="19569" y="21444"/>
                </a:cubicBezTo>
                <a:cubicBezTo>
                  <a:pt x="19569" y="20345"/>
                  <a:pt x="18791" y="20129"/>
                  <a:pt x="18791" y="20129"/>
                </a:cubicBezTo>
                <a:cubicBezTo>
                  <a:pt x="18791" y="20129"/>
                  <a:pt x="18783" y="19733"/>
                  <a:pt x="18489" y="19538"/>
                </a:cubicBezTo>
                <a:cubicBezTo>
                  <a:pt x="18170" y="17967"/>
                  <a:pt x="17855" y="15784"/>
                  <a:pt x="17608" y="13896"/>
                </a:cubicBezTo>
                <a:lnTo>
                  <a:pt x="18348" y="12761"/>
                </a:lnTo>
                <a:cubicBezTo>
                  <a:pt x="18348" y="12761"/>
                  <a:pt x="18468" y="13023"/>
                  <a:pt x="18462" y="13613"/>
                </a:cubicBezTo>
                <a:cubicBezTo>
                  <a:pt x="18895" y="13249"/>
                  <a:pt x="19218" y="12504"/>
                  <a:pt x="19458" y="11661"/>
                </a:cubicBezTo>
                <a:cubicBezTo>
                  <a:pt x="19575" y="11820"/>
                  <a:pt x="19711" y="11946"/>
                  <a:pt x="19873" y="12008"/>
                </a:cubicBezTo>
                <a:cubicBezTo>
                  <a:pt x="20238" y="11766"/>
                  <a:pt x="20200" y="11042"/>
                  <a:pt x="20200" y="11042"/>
                </a:cubicBezTo>
                <a:cubicBezTo>
                  <a:pt x="20200" y="11042"/>
                  <a:pt x="20263" y="11042"/>
                  <a:pt x="20540" y="11042"/>
                </a:cubicBezTo>
                <a:cubicBezTo>
                  <a:pt x="20817" y="11042"/>
                  <a:pt x="20930" y="9943"/>
                  <a:pt x="20930" y="9943"/>
                </a:cubicBezTo>
                <a:cubicBezTo>
                  <a:pt x="20930" y="9943"/>
                  <a:pt x="21118" y="9811"/>
                  <a:pt x="21282" y="9543"/>
                </a:cubicBezTo>
                <a:cubicBezTo>
                  <a:pt x="21445" y="9275"/>
                  <a:pt x="21043" y="8093"/>
                  <a:pt x="20691" y="6864"/>
                </a:cubicBezTo>
                <a:cubicBezTo>
                  <a:pt x="20914" y="6024"/>
                  <a:pt x="20379" y="4853"/>
                  <a:pt x="20137" y="4385"/>
                </a:cubicBezTo>
                <a:cubicBezTo>
                  <a:pt x="20629" y="2440"/>
                  <a:pt x="19685" y="-132"/>
                  <a:pt x="17029" y="5"/>
                </a:cubicBezTo>
                <a:close/>
                <a:moveTo>
                  <a:pt x="3998" y="9724"/>
                </a:moveTo>
                <a:cubicBezTo>
                  <a:pt x="4568" y="13369"/>
                  <a:pt x="3362" y="14734"/>
                  <a:pt x="3362" y="14734"/>
                </a:cubicBezTo>
                <a:cubicBezTo>
                  <a:pt x="3362" y="14734"/>
                  <a:pt x="3595" y="13405"/>
                  <a:pt x="3998" y="9724"/>
                </a:cubicBezTo>
                <a:close/>
              </a:path>
            </a:pathLst>
          </a:custGeom>
          <a:solidFill>
            <a:srgbClr val="86123F"/>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validation</a:t>
            </a:r>
          </a:p>
        </p:txBody>
      </p:sp>
      <p:sp>
        <p:nvSpPr>
          <p:cNvPr id="301" name="security"/>
          <p:cNvSpPr/>
          <p:nvPr/>
        </p:nvSpPr>
        <p:spPr>
          <a:xfrm>
            <a:off x="6911516" y="3996782"/>
            <a:ext cx="2195709" cy="1378275"/>
          </a:xfrm>
          <a:custGeom>
            <a:avLst/>
            <a:gdLst/>
            <a:ahLst/>
            <a:cxnLst>
              <a:cxn ang="0">
                <a:pos x="wd2" y="hd2"/>
              </a:cxn>
              <a:cxn ang="5400000">
                <a:pos x="wd2" y="hd2"/>
              </a:cxn>
              <a:cxn ang="10800000">
                <a:pos x="wd2" y="hd2"/>
              </a:cxn>
              <a:cxn ang="16200000">
                <a:pos x="wd2" y="hd2"/>
              </a:cxn>
            </a:cxnLst>
            <a:rect l="0" t="0" r="r" b="b"/>
            <a:pathLst>
              <a:path w="21163" h="21600" extrusionOk="0">
                <a:moveTo>
                  <a:pt x="12587" y="0"/>
                </a:moveTo>
                <a:cubicBezTo>
                  <a:pt x="8555" y="0"/>
                  <a:pt x="6723" y="2256"/>
                  <a:pt x="6086" y="3315"/>
                </a:cubicBezTo>
                <a:cubicBezTo>
                  <a:pt x="5935" y="3565"/>
                  <a:pt x="5683" y="3543"/>
                  <a:pt x="5548" y="3269"/>
                </a:cubicBezTo>
                <a:cubicBezTo>
                  <a:pt x="5210" y="2580"/>
                  <a:pt x="4579" y="1527"/>
                  <a:pt x="3884" y="1527"/>
                </a:cubicBezTo>
                <a:cubicBezTo>
                  <a:pt x="2850" y="1527"/>
                  <a:pt x="3652" y="4548"/>
                  <a:pt x="3652" y="4548"/>
                </a:cubicBezTo>
                <a:cubicBezTo>
                  <a:pt x="3652" y="4548"/>
                  <a:pt x="2493" y="5921"/>
                  <a:pt x="2229" y="7581"/>
                </a:cubicBezTo>
                <a:cubicBezTo>
                  <a:pt x="2033" y="8805"/>
                  <a:pt x="641" y="8562"/>
                  <a:pt x="364" y="8562"/>
                </a:cubicBezTo>
                <a:cubicBezTo>
                  <a:pt x="-65" y="8562"/>
                  <a:pt x="-90" y="9711"/>
                  <a:pt x="162" y="10817"/>
                </a:cubicBezTo>
                <a:cubicBezTo>
                  <a:pt x="414" y="11924"/>
                  <a:pt x="1121" y="12374"/>
                  <a:pt x="1121" y="12374"/>
                </a:cubicBezTo>
                <a:cubicBezTo>
                  <a:pt x="995" y="12579"/>
                  <a:pt x="940" y="12757"/>
                  <a:pt x="1397" y="13358"/>
                </a:cubicBezTo>
                <a:cubicBezTo>
                  <a:pt x="1708" y="13767"/>
                  <a:pt x="2573" y="15312"/>
                  <a:pt x="4854" y="16551"/>
                </a:cubicBezTo>
                <a:cubicBezTo>
                  <a:pt x="5082" y="16675"/>
                  <a:pt x="5218" y="17057"/>
                  <a:pt x="5167" y="17439"/>
                </a:cubicBezTo>
                <a:lnTo>
                  <a:pt x="4702" y="20912"/>
                </a:lnTo>
                <a:cubicBezTo>
                  <a:pt x="4655" y="21267"/>
                  <a:pt x="4822" y="21600"/>
                  <a:pt x="5046" y="21600"/>
                </a:cubicBezTo>
                <a:lnTo>
                  <a:pt x="6770" y="21600"/>
                </a:lnTo>
                <a:cubicBezTo>
                  <a:pt x="6952" y="21600"/>
                  <a:pt x="7117" y="21432"/>
                  <a:pt x="7195" y="21165"/>
                </a:cubicBezTo>
                <a:lnTo>
                  <a:pt x="8037" y="18272"/>
                </a:lnTo>
                <a:cubicBezTo>
                  <a:pt x="8124" y="17974"/>
                  <a:pt x="8318" y="17798"/>
                  <a:pt x="8520" y="17839"/>
                </a:cubicBezTo>
                <a:cubicBezTo>
                  <a:pt x="9682" y="18075"/>
                  <a:pt x="11029" y="18218"/>
                  <a:pt x="12587" y="18218"/>
                </a:cubicBezTo>
                <a:cubicBezTo>
                  <a:pt x="13307" y="18218"/>
                  <a:pt x="13973" y="18115"/>
                  <a:pt x="14586" y="17928"/>
                </a:cubicBezTo>
                <a:cubicBezTo>
                  <a:pt x="14785" y="17867"/>
                  <a:pt x="14987" y="18016"/>
                  <a:pt x="15087" y="18304"/>
                </a:cubicBezTo>
                <a:lnTo>
                  <a:pt x="16087" y="21210"/>
                </a:lnTo>
                <a:cubicBezTo>
                  <a:pt x="16170" y="21452"/>
                  <a:pt x="16326" y="21600"/>
                  <a:pt x="16497" y="21600"/>
                </a:cubicBezTo>
                <a:lnTo>
                  <a:pt x="18243" y="21600"/>
                </a:lnTo>
                <a:cubicBezTo>
                  <a:pt x="18466" y="21600"/>
                  <a:pt x="18632" y="21267"/>
                  <a:pt x="18585" y="20912"/>
                </a:cubicBezTo>
                <a:lnTo>
                  <a:pt x="17934" y="16027"/>
                </a:lnTo>
                <a:cubicBezTo>
                  <a:pt x="17898" y="15757"/>
                  <a:pt x="17954" y="15477"/>
                  <a:pt x="18081" y="15293"/>
                </a:cubicBezTo>
                <a:cubicBezTo>
                  <a:pt x="19709" y="12937"/>
                  <a:pt x="20209" y="9534"/>
                  <a:pt x="19579" y="6535"/>
                </a:cubicBezTo>
                <a:cubicBezTo>
                  <a:pt x="19542" y="6361"/>
                  <a:pt x="19606" y="6175"/>
                  <a:pt x="19716" y="6132"/>
                </a:cubicBezTo>
                <a:cubicBezTo>
                  <a:pt x="20422" y="5855"/>
                  <a:pt x="21510" y="5137"/>
                  <a:pt x="21057" y="3409"/>
                </a:cubicBezTo>
                <a:cubicBezTo>
                  <a:pt x="21016" y="3254"/>
                  <a:pt x="20894" y="3213"/>
                  <a:pt x="20817" y="3325"/>
                </a:cubicBezTo>
                <a:cubicBezTo>
                  <a:pt x="20744" y="3432"/>
                  <a:pt x="20690" y="3550"/>
                  <a:pt x="20648" y="3659"/>
                </a:cubicBezTo>
                <a:cubicBezTo>
                  <a:pt x="20608" y="3765"/>
                  <a:pt x="20510" y="3756"/>
                  <a:pt x="20481" y="3640"/>
                </a:cubicBezTo>
                <a:cubicBezTo>
                  <a:pt x="20393" y="3281"/>
                  <a:pt x="20178" y="2828"/>
                  <a:pt x="19658" y="2927"/>
                </a:cubicBezTo>
                <a:cubicBezTo>
                  <a:pt x="19214" y="3013"/>
                  <a:pt x="19022" y="3455"/>
                  <a:pt x="18950" y="3944"/>
                </a:cubicBezTo>
                <a:cubicBezTo>
                  <a:pt x="18926" y="4113"/>
                  <a:pt x="18794" y="4163"/>
                  <a:pt x="18727" y="4027"/>
                </a:cubicBezTo>
                <a:cubicBezTo>
                  <a:pt x="17574" y="1683"/>
                  <a:pt x="15528" y="0"/>
                  <a:pt x="12587" y="0"/>
                </a:cubicBezTo>
                <a:close/>
                <a:moveTo>
                  <a:pt x="12448" y="1027"/>
                </a:moveTo>
                <a:cubicBezTo>
                  <a:pt x="13136" y="1027"/>
                  <a:pt x="13772" y="1163"/>
                  <a:pt x="14343" y="1427"/>
                </a:cubicBezTo>
                <a:cubicBezTo>
                  <a:pt x="14395" y="1452"/>
                  <a:pt x="14423" y="1545"/>
                  <a:pt x="14402" y="1626"/>
                </a:cubicBezTo>
                <a:lnTo>
                  <a:pt x="14271" y="2126"/>
                </a:lnTo>
                <a:cubicBezTo>
                  <a:pt x="14254" y="2195"/>
                  <a:pt x="14208" y="2230"/>
                  <a:pt x="14164" y="2210"/>
                </a:cubicBezTo>
                <a:cubicBezTo>
                  <a:pt x="13649" y="1978"/>
                  <a:pt x="13073" y="1858"/>
                  <a:pt x="12448" y="1858"/>
                </a:cubicBezTo>
                <a:cubicBezTo>
                  <a:pt x="11524" y="1858"/>
                  <a:pt x="10708" y="2034"/>
                  <a:pt x="10012" y="2382"/>
                </a:cubicBezTo>
                <a:cubicBezTo>
                  <a:pt x="9968" y="2404"/>
                  <a:pt x="9920" y="2371"/>
                  <a:pt x="9902" y="2301"/>
                </a:cubicBezTo>
                <a:lnTo>
                  <a:pt x="9773" y="1801"/>
                </a:lnTo>
                <a:cubicBezTo>
                  <a:pt x="9752" y="1721"/>
                  <a:pt x="9776" y="1628"/>
                  <a:pt x="9827" y="1602"/>
                </a:cubicBezTo>
                <a:cubicBezTo>
                  <a:pt x="10483" y="1268"/>
                  <a:pt x="11341" y="1027"/>
                  <a:pt x="12448" y="1027"/>
                </a:cubicBezTo>
                <a:close/>
                <a:moveTo>
                  <a:pt x="19754" y="3828"/>
                </a:moveTo>
                <a:cubicBezTo>
                  <a:pt x="19782" y="3821"/>
                  <a:pt x="19813" y="3823"/>
                  <a:pt x="19842" y="3836"/>
                </a:cubicBezTo>
                <a:cubicBezTo>
                  <a:pt x="19958" y="3890"/>
                  <a:pt x="20023" y="4100"/>
                  <a:pt x="19987" y="4307"/>
                </a:cubicBezTo>
                <a:cubicBezTo>
                  <a:pt x="19929" y="4638"/>
                  <a:pt x="19691" y="4699"/>
                  <a:pt x="19691" y="4699"/>
                </a:cubicBezTo>
                <a:cubicBezTo>
                  <a:pt x="19691" y="4699"/>
                  <a:pt x="19502" y="4478"/>
                  <a:pt x="19565" y="4113"/>
                </a:cubicBezTo>
                <a:cubicBezTo>
                  <a:pt x="19592" y="3958"/>
                  <a:pt x="19669" y="3850"/>
                  <a:pt x="19754" y="3828"/>
                </a:cubicBezTo>
                <a:close/>
              </a:path>
            </a:pathLst>
          </a:custGeom>
          <a:solidFill>
            <a:srgbClr val="D5A530"/>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security</a:t>
            </a:r>
          </a:p>
        </p:txBody>
      </p:sp>
      <p:grpSp>
        <p:nvGrpSpPr>
          <p:cNvPr id="304" name="assembly"/>
          <p:cNvGrpSpPr/>
          <p:nvPr/>
        </p:nvGrpSpPr>
        <p:grpSpPr>
          <a:xfrm>
            <a:off x="1723539" y="2530180"/>
            <a:ext cx="1548427" cy="1553900"/>
            <a:chOff x="0" y="0"/>
            <a:chExt cx="1548425" cy="1553898"/>
          </a:xfrm>
        </p:grpSpPr>
        <p:sp>
          <p:nvSpPr>
            <p:cNvPr id="303" name="assembly"/>
            <p:cNvSpPr/>
            <p:nvPr/>
          </p:nvSpPr>
          <p:spPr>
            <a:xfrm>
              <a:off x="12699" y="12700"/>
              <a:ext cx="1523027" cy="1528499"/>
            </a:xfrm>
            <a:custGeom>
              <a:avLst/>
              <a:gdLst/>
              <a:ahLst/>
              <a:cxnLst>
                <a:cxn ang="0">
                  <a:pos x="wd2" y="hd2"/>
                </a:cxn>
                <a:cxn ang="5400000">
                  <a:pos x="wd2" y="hd2"/>
                </a:cxn>
                <a:cxn ang="10800000">
                  <a:pos x="wd2" y="hd2"/>
                </a:cxn>
                <a:cxn ang="16200000">
                  <a:pos x="wd2" y="hd2"/>
                </a:cxn>
              </a:cxnLst>
              <a:rect l="0" t="0" r="r" b="b"/>
              <a:pathLst>
                <a:path w="21600" h="21600" extrusionOk="0">
                  <a:moveTo>
                    <a:pt x="559" y="0"/>
                  </a:moveTo>
                  <a:cubicBezTo>
                    <a:pt x="251" y="0"/>
                    <a:pt x="0" y="250"/>
                    <a:pt x="0" y="557"/>
                  </a:cubicBezTo>
                  <a:lnTo>
                    <a:pt x="0" y="15411"/>
                  </a:lnTo>
                  <a:cubicBezTo>
                    <a:pt x="0" y="15717"/>
                    <a:pt x="251" y="15967"/>
                    <a:pt x="559" y="15967"/>
                  </a:cubicBezTo>
                  <a:lnTo>
                    <a:pt x="5699" y="15967"/>
                  </a:lnTo>
                  <a:cubicBezTo>
                    <a:pt x="6442" y="16247"/>
                    <a:pt x="6547" y="16971"/>
                    <a:pt x="6547" y="16971"/>
                  </a:cubicBezTo>
                  <a:cubicBezTo>
                    <a:pt x="6592" y="17343"/>
                    <a:pt x="6223" y="17890"/>
                    <a:pt x="6075" y="18092"/>
                  </a:cubicBezTo>
                  <a:cubicBezTo>
                    <a:pt x="5749" y="18463"/>
                    <a:pt x="5552" y="18940"/>
                    <a:pt x="5552" y="19460"/>
                  </a:cubicBezTo>
                  <a:cubicBezTo>
                    <a:pt x="5552" y="20642"/>
                    <a:pt x="6569" y="21600"/>
                    <a:pt x="7823" y="21600"/>
                  </a:cubicBezTo>
                  <a:cubicBezTo>
                    <a:pt x="9077" y="21600"/>
                    <a:pt x="10095" y="20642"/>
                    <a:pt x="10095" y="19460"/>
                  </a:cubicBezTo>
                  <a:cubicBezTo>
                    <a:pt x="10095" y="18976"/>
                    <a:pt x="9923" y="18530"/>
                    <a:pt x="9636" y="18172"/>
                  </a:cubicBezTo>
                  <a:lnTo>
                    <a:pt x="9634" y="18170"/>
                  </a:lnTo>
                  <a:cubicBezTo>
                    <a:pt x="9604" y="18133"/>
                    <a:pt x="9050" y="17422"/>
                    <a:pt x="9104" y="16971"/>
                  </a:cubicBezTo>
                  <a:cubicBezTo>
                    <a:pt x="9104" y="16971"/>
                    <a:pt x="9211" y="16247"/>
                    <a:pt x="9955" y="15967"/>
                  </a:cubicBezTo>
                  <a:lnTo>
                    <a:pt x="15373" y="15967"/>
                  </a:lnTo>
                  <a:cubicBezTo>
                    <a:pt x="15681" y="15967"/>
                    <a:pt x="15932" y="15717"/>
                    <a:pt x="15932" y="15411"/>
                  </a:cubicBezTo>
                  <a:lnTo>
                    <a:pt x="15932" y="9979"/>
                  </a:lnTo>
                  <a:cubicBezTo>
                    <a:pt x="16201" y="9201"/>
                    <a:pt x="16953" y="9092"/>
                    <a:pt x="16953" y="9092"/>
                  </a:cubicBezTo>
                  <a:cubicBezTo>
                    <a:pt x="17326" y="9047"/>
                    <a:pt x="17877" y="9415"/>
                    <a:pt x="18080" y="9562"/>
                  </a:cubicBezTo>
                  <a:cubicBezTo>
                    <a:pt x="18452" y="9888"/>
                    <a:pt x="18930" y="10084"/>
                    <a:pt x="19452" y="10084"/>
                  </a:cubicBezTo>
                  <a:cubicBezTo>
                    <a:pt x="20639" y="10084"/>
                    <a:pt x="21600" y="9070"/>
                    <a:pt x="21600" y="7820"/>
                  </a:cubicBezTo>
                  <a:cubicBezTo>
                    <a:pt x="21600" y="6571"/>
                    <a:pt x="20639" y="5559"/>
                    <a:pt x="19452" y="5559"/>
                  </a:cubicBezTo>
                  <a:cubicBezTo>
                    <a:pt x="18965" y="5559"/>
                    <a:pt x="18518" y="5731"/>
                    <a:pt x="18158" y="6018"/>
                  </a:cubicBezTo>
                  <a:lnTo>
                    <a:pt x="18158" y="6015"/>
                  </a:lnTo>
                  <a:cubicBezTo>
                    <a:pt x="18125" y="6041"/>
                    <a:pt x="17407" y="6598"/>
                    <a:pt x="16953" y="6544"/>
                  </a:cubicBezTo>
                  <a:cubicBezTo>
                    <a:pt x="16953" y="6544"/>
                    <a:pt x="16201" y="6436"/>
                    <a:pt x="15932" y="5658"/>
                  </a:cubicBezTo>
                  <a:lnTo>
                    <a:pt x="15932" y="5036"/>
                  </a:lnTo>
                  <a:lnTo>
                    <a:pt x="15932" y="557"/>
                  </a:lnTo>
                  <a:cubicBezTo>
                    <a:pt x="15932" y="250"/>
                    <a:pt x="15681" y="0"/>
                    <a:pt x="15373" y="0"/>
                  </a:cubicBezTo>
                  <a:lnTo>
                    <a:pt x="9592" y="0"/>
                  </a:lnTo>
                  <a:cubicBezTo>
                    <a:pt x="9174" y="329"/>
                    <a:pt x="9104" y="800"/>
                    <a:pt x="9104" y="800"/>
                  </a:cubicBezTo>
                  <a:cubicBezTo>
                    <a:pt x="9050" y="1253"/>
                    <a:pt x="9609" y="1969"/>
                    <a:pt x="9636" y="2001"/>
                  </a:cubicBezTo>
                  <a:lnTo>
                    <a:pt x="9634" y="2001"/>
                  </a:lnTo>
                  <a:cubicBezTo>
                    <a:pt x="9922" y="2360"/>
                    <a:pt x="10095" y="2804"/>
                    <a:pt x="10095" y="3289"/>
                  </a:cubicBezTo>
                  <a:cubicBezTo>
                    <a:pt x="10095" y="4471"/>
                    <a:pt x="9077" y="5431"/>
                    <a:pt x="7823" y="5431"/>
                  </a:cubicBezTo>
                  <a:cubicBezTo>
                    <a:pt x="6569" y="5431"/>
                    <a:pt x="5552" y="4471"/>
                    <a:pt x="5552" y="3289"/>
                  </a:cubicBezTo>
                  <a:cubicBezTo>
                    <a:pt x="5552" y="2769"/>
                    <a:pt x="5749" y="2294"/>
                    <a:pt x="6075" y="1924"/>
                  </a:cubicBezTo>
                  <a:cubicBezTo>
                    <a:pt x="6223" y="1721"/>
                    <a:pt x="6592" y="1172"/>
                    <a:pt x="6547" y="800"/>
                  </a:cubicBezTo>
                  <a:cubicBezTo>
                    <a:pt x="6547" y="800"/>
                    <a:pt x="6479" y="329"/>
                    <a:pt x="6061" y="0"/>
                  </a:cubicBezTo>
                  <a:lnTo>
                    <a:pt x="559" y="0"/>
                  </a:lnTo>
                  <a:close/>
                </a:path>
              </a:pathLst>
            </a:custGeom>
            <a:blipFill rotWithShape="1">
              <a:blip r:embed="rId3"/>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noAutofit/>
            </a:bodyPr>
            <a:lstStyle>
              <a:lvl1pPr algn="ctr" defTabSz="410765">
                <a:defRPr sz="2100">
                  <a:solidFill>
                    <a:srgbClr val="FFFFFF"/>
                  </a:solidFill>
                  <a:latin typeface="Marker Felt"/>
                  <a:ea typeface="Marker Felt"/>
                  <a:cs typeface="Marker Felt"/>
                  <a:sym typeface="Marker Felt"/>
                </a:defRPr>
              </a:lvl1pPr>
            </a:lstStyle>
            <a:p>
              <a:r>
                <a:t>assembly</a:t>
              </a:r>
            </a:p>
          </p:txBody>
        </p:sp>
        <p:pic>
          <p:nvPicPr>
            <p:cNvPr id="302" name="assembly" descr="assembly"/>
            <p:cNvPicPr>
              <a:picLocks/>
            </p:cNvPicPr>
            <p:nvPr/>
          </p:nvPicPr>
          <p:blipFill>
            <a:blip r:embed="rId4"/>
            <a:stretch>
              <a:fillRect/>
            </a:stretch>
          </p:blipFill>
          <p:spPr>
            <a:xfrm>
              <a:off x="-1" y="0"/>
              <a:ext cx="1548427" cy="1553899"/>
            </a:xfrm>
            <a:prstGeom prst="rect">
              <a:avLst/>
            </a:prstGeom>
            <a:effectLst/>
          </p:spPr>
        </p:pic>
      </p:grpSp>
      <p:sp>
        <p:nvSpPr>
          <p:cNvPr id="305" name="Without addressing these issues any solution is not complete"/>
          <p:cNvSpPr txBox="1"/>
          <p:nvPr/>
        </p:nvSpPr>
        <p:spPr>
          <a:xfrm>
            <a:off x="224467" y="5227436"/>
            <a:ext cx="3397094" cy="62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Without addressing these issues any solution is not complete</a:t>
            </a:r>
          </a:p>
        </p:txBody>
      </p:sp>
      <p:sp>
        <p:nvSpPr>
          <p:cNvPr id="306" name="functionality"/>
          <p:cNvSpPr/>
          <p:nvPr/>
        </p:nvSpPr>
        <p:spPr>
          <a:xfrm>
            <a:off x="3382705" y="3689154"/>
            <a:ext cx="2195710" cy="1993531"/>
          </a:xfrm>
          <a:custGeom>
            <a:avLst/>
            <a:gdLst/>
            <a:ahLst/>
            <a:cxnLst>
              <a:cxn ang="0">
                <a:pos x="wd2" y="hd2"/>
              </a:cxn>
              <a:cxn ang="5400000">
                <a:pos x="wd2" y="hd2"/>
              </a:cxn>
              <a:cxn ang="10800000">
                <a:pos x="wd2" y="hd2"/>
              </a:cxn>
              <a:cxn ang="16200000">
                <a:pos x="wd2" y="hd2"/>
              </a:cxn>
            </a:cxnLst>
            <a:rect l="0" t="0" r="r" b="b"/>
            <a:pathLst>
              <a:path w="21416" h="21507" extrusionOk="0">
                <a:moveTo>
                  <a:pt x="17425" y="7"/>
                </a:moveTo>
                <a:cubicBezTo>
                  <a:pt x="17393" y="-5"/>
                  <a:pt x="17362" y="-1"/>
                  <a:pt x="17335" y="22"/>
                </a:cubicBezTo>
                <a:cubicBezTo>
                  <a:pt x="17117" y="202"/>
                  <a:pt x="16574" y="1555"/>
                  <a:pt x="16569" y="2434"/>
                </a:cubicBezTo>
                <a:cubicBezTo>
                  <a:pt x="16563" y="2813"/>
                  <a:pt x="16629" y="3012"/>
                  <a:pt x="16640" y="3295"/>
                </a:cubicBezTo>
                <a:cubicBezTo>
                  <a:pt x="14938" y="3084"/>
                  <a:pt x="13404" y="4665"/>
                  <a:pt x="13404" y="4665"/>
                </a:cubicBezTo>
                <a:lnTo>
                  <a:pt x="13002" y="5742"/>
                </a:lnTo>
                <a:cubicBezTo>
                  <a:pt x="12996" y="5748"/>
                  <a:pt x="12990" y="5749"/>
                  <a:pt x="12985" y="5755"/>
                </a:cubicBezTo>
                <a:cubicBezTo>
                  <a:pt x="12245" y="6309"/>
                  <a:pt x="11370" y="6596"/>
                  <a:pt x="10473" y="6584"/>
                </a:cubicBezTo>
                <a:cubicBezTo>
                  <a:pt x="9809" y="6578"/>
                  <a:pt x="9027" y="6537"/>
                  <a:pt x="9027" y="6537"/>
                </a:cubicBezTo>
                <a:cubicBezTo>
                  <a:pt x="8592" y="6633"/>
                  <a:pt x="6297" y="5147"/>
                  <a:pt x="4399" y="5520"/>
                </a:cubicBezTo>
                <a:cubicBezTo>
                  <a:pt x="3404" y="5713"/>
                  <a:pt x="2267" y="6277"/>
                  <a:pt x="1576" y="7251"/>
                </a:cubicBezTo>
                <a:cubicBezTo>
                  <a:pt x="1239" y="7727"/>
                  <a:pt x="581" y="8888"/>
                  <a:pt x="598" y="10729"/>
                </a:cubicBezTo>
                <a:cubicBezTo>
                  <a:pt x="603" y="11475"/>
                  <a:pt x="788" y="11992"/>
                  <a:pt x="706" y="12738"/>
                </a:cubicBezTo>
                <a:cubicBezTo>
                  <a:pt x="668" y="13069"/>
                  <a:pt x="157" y="13056"/>
                  <a:pt x="157" y="13537"/>
                </a:cubicBezTo>
                <a:cubicBezTo>
                  <a:pt x="157" y="14018"/>
                  <a:pt x="243" y="14656"/>
                  <a:pt x="10" y="15131"/>
                </a:cubicBezTo>
                <a:cubicBezTo>
                  <a:pt x="-110" y="15324"/>
                  <a:pt x="973" y="14602"/>
                  <a:pt x="1092" y="13676"/>
                </a:cubicBezTo>
                <a:cubicBezTo>
                  <a:pt x="1206" y="12750"/>
                  <a:pt x="946" y="12877"/>
                  <a:pt x="946" y="12588"/>
                </a:cubicBezTo>
                <a:cubicBezTo>
                  <a:pt x="946" y="12341"/>
                  <a:pt x="945" y="10531"/>
                  <a:pt x="1174" y="9971"/>
                </a:cubicBezTo>
                <a:cubicBezTo>
                  <a:pt x="1418" y="11505"/>
                  <a:pt x="2055" y="11811"/>
                  <a:pt x="1898" y="12695"/>
                </a:cubicBezTo>
                <a:cubicBezTo>
                  <a:pt x="1724" y="13651"/>
                  <a:pt x="602" y="15240"/>
                  <a:pt x="717" y="15751"/>
                </a:cubicBezTo>
                <a:cubicBezTo>
                  <a:pt x="831" y="16263"/>
                  <a:pt x="956" y="19125"/>
                  <a:pt x="902" y="19733"/>
                </a:cubicBezTo>
                <a:cubicBezTo>
                  <a:pt x="842" y="20340"/>
                  <a:pt x="1554" y="20413"/>
                  <a:pt x="1554" y="20834"/>
                </a:cubicBezTo>
                <a:cubicBezTo>
                  <a:pt x="1554" y="21249"/>
                  <a:pt x="1794" y="21507"/>
                  <a:pt x="1794" y="21507"/>
                </a:cubicBezTo>
                <a:lnTo>
                  <a:pt x="3191" y="21507"/>
                </a:lnTo>
                <a:cubicBezTo>
                  <a:pt x="3191" y="21507"/>
                  <a:pt x="2902" y="20840"/>
                  <a:pt x="2788" y="20648"/>
                </a:cubicBezTo>
                <a:cubicBezTo>
                  <a:pt x="2674" y="20455"/>
                  <a:pt x="2244" y="20021"/>
                  <a:pt x="2244" y="19702"/>
                </a:cubicBezTo>
                <a:cubicBezTo>
                  <a:pt x="2244" y="19384"/>
                  <a:pt x="2179" y="18205"/>
                  <a:pt x="2190" y="17808"/>
                </a:cubicBezTo>
                <a:cubicBezTo>
                  <a:pt x="2201" y="17543"/>
                  <a:pt x="2147" y="16323"/>
                  <a:pt x="2348" y="16167"/>
                </a:cubicBezTo>
                <a:cubicBezTo>
                  <a:pt x="2353" y="16161"/>
                  <a:pt x="2369" y="16148"/>
                  <a:pt x="2380" y="16142"/>
                </a:cubicBezTo>
                <a:cubicBezTo>
                  <a:pt x="2804" y="17249"/>
                  <a:pt x="3740" y="19674"/>
                  <a:pt x="3767" y="20016"/>
                </a:cubicBezTo>
                <a:cubicBezTo>
                  <a:pt x="3794" y="20431"/>
                  <a:pt x="4517" y="20190"/>
                  <a:pt x="4556" y="20864"/>
                </a:cubicBezTo>
                <a:cubicBezTo>
                  <a:pt x="4566" y="21123"/>
                  <a:pt x="4975" y="21507"/>
                  <a:pt x="4975" y="21507"/>
                </a:cubicBezTo>
                <a:lnTo>
                  <a:pt x="6302" y="21507"/>
                </a:lnTo>
                <a:cubicBezTo>
                  <a:pt x="6090" y="21002"/>
                  <a:pt x="5970" y="20594"/>
                  <a:pt x="5692" y="20402"/>
                </a:cubicBezTo>
                <a:cubicBezTo>
                  <a:pt x="4550" y="19608"/>
                  <a:pt x="4224" y="17581"/>
                  <a:pt x="4137" y="16973"/>
                </a:cubicBezTo>
                <a:cubicBezTo>
                  <a:pt x="4050" y="16366"/>
                  <a:pt x="3702" y="16099"/>
                  <a:pt x="4311" y="14951"/>
                </a:cubicBezTo>
                <a:cubicBezTo>
                  <a:pt x="4556" y="14487"/>
                  <a:pt x="4687" y="13923"/>
                  <a:pt x="4861" y="13460"/>
                </a:cubicBezTo>
                <a:cubicBezTo>
                  <a:pt x="5014" y="13057"/>
                  <a:pt x="5219" y="12792"/>
                  <a:pt x="5371" y="12889"/>
                </a:cubicBezTo>
                <a:cubicBezTo>
                  <a:pt x="5659" y="13081"/>
                  <a:pt x="6035" y="13617"/>
                  <a:pt x="7166" y="13966"/>
                </a:cubicBezTo>
                <a:cubicBezTo>
                  <a:pt x="7797" y="14158"/>
                  <a:pt x="8809" y="14392"/>
                  <a:pt x="9897" y="14007"/>
                </a:cubicBezTo>
                <a:cubicBezTo>
                  <a:pt x="10430" y="13815"/>
                  <a:pt x="11103" y="13521"/>
                  <a:pt x="11294" y="13515"/>
                </a:cubicBezTo>
                <a:cubicBezTo>
                  <a:pt x="11386" y="13515"/>
                  <a:pt x="11462" y="13585"/>
                  <a:pt x="11484" y="13687"/>
                </a:cubicBezTo>
                <a:cubicBezTo>
                  <a:pt x="11750" y="15071"/>
                  <a:pt x="10592" y="19143"/>
                  <a:pt x="10478" y="19607"/>
                </a:cubicBezTo>
                <a:cubicBezTo>
                  <a:pt x="10342" y="20136"/>
                  <a:pt x="11164" y="19829"/>
                  <a:pt x="10930" y="20689"/>
                </a:cubicBezTo>
                <a:cubicBezTo>
                  <a:pt x="10843" y="21014"/>
                  <a:pt x="11326" y="21507"/>
                  <a:pt x="11326" y="21507"/>
                </a:cubicBezTo>
                <a:lnTo>
                  <a:pt x="12616" y="21507"/>
                </a:lnTo>
                <a:cubicBezTo>
                  <a:pt x="12605" y="20863"/>
                  <a:pt x="12333" y="20348"/>
                  <a:pt x="12131" y="20101"/>
                </a:cubicBezTo>
                <a:cubicBezTo>
                  <a:pt x="11680" y="19554"/>
                  <a:pt x="11849" y="18434"/>
                  <a:pt x="12121" y="17400"/>
                </a:cubicBezTo>
                <a:cubicBezTo>
                  <a:pt x="12121" y="17610"/>
                  <a:pt x="12126" y="17779"/>
                  <a:pt x="12137" y="17936"/>
                </a:cubicBezTo>
                <a:cubicBezTo>
                  <a:pt x="12164" y="18351"/>
                  <a:pt x="12501" y="19271"/>
                  <a:pt x="12386" y="19686"/>
                </a:cubicBezTo>
                <a:cubicBezTo>
                  <a:pt x="12272" y="20101"/>
                  <a:pt x="12822" y="20227"/>
                  <a:pt x="12789" y="20708"/>
                </a:cubicBezTo>
                <a:cubicBezTo>
                  <a:pt x="12756" y="21189"/>
                  <a:pt x="13148" y="21507"/>
                  <a:pt x="13148" y="21507"/>
                </a:cubicBezTo>
                <a:lnTo>
                  <a:pt x="14480" y="21501"/>
                </a:lnTo>
                <a:cubicBezTo>
                  <a:pt x="14480" y="21501"/>
                  <a:pt x="14192" y="20672"/>
                  <a:pt x="13991" y="20413"/>
                </a:cubicBezTo>
                <a:cubicBezTo>
                  <a:pt x="13789" y="20154"/>
                  <a:pt x="13426" y="19583"/>
                  <a:pt x="13404" y="18494"/>
                </a:cubicBezTo>
                <a:cubicBezTo>
                  <a:pt x="13393" y="17971"/>
                  <a:pt x="13360" y="15901"/>
                  <a:pt x="13501" y="15486"/>
                </a:cubicBezTo>
                <a:cubicBezTo>
                  <a:pt x="13643" y="15071"/>
                  <a:pt x="14013" y="13995"/>
                  <a:pt x="14138" y="13531"/>
                </a:cubicBezTo>
                <a:cubicBezTo>
                  <a:pt x="14307" y="12912"/>
                  <a:pt x="14889" y="12990"/>
                  <a:pt x="15629" y="11011"/>
                </a:cubicBezTo>
                <a:cubicBezTo>
                  <a:pt x="15841" y="10445"/>
                  <a:pt x="16101" y="9899"/>
                  <a:pt x="16460" y="9430"/>
                </a:cubicBezTo>
                <a:cubicBezTo>
                  <a:pt x="16873" y="8895"/>
                  <a:pt x="17043" y="8629"/>
                  <a:pt x="17043" y="8629"/>
                </a:cubicBezTo>
                <a:cubicBezTo>
                  <a:pt x="17043" y="8629"/>
                  <a:pt x="17335" y="9033"/>
                  <a:pt x="17688" y="9255"/>
                </a:cubicBezTo>
                <a:cubicBezTo>
                  <a:pt x="17949" y="9424"/>
                  <a:pt x="18669" y="9633"/>
                  <a:pt x="18973" y="9748"/>
                </a:cubicBezTo>
                <a:cubicBezTo>
                  <a:pt x="19109" y="9802"/>
                  <a:pt x="19217" y="9910"/>
                  <a:pt x="19282" y="10048"/>
                </a:cubicBezTo>
                <a:cubicBezTo>
                  <a:pt x="19592" y="10740"/>
                  <a:pt x="20039" y="10409"/>
                  <a:pt x="20039" y="10409"/>
                </a:cubicBezTo>
                <a:cubicBezTo>
                  <a:pt x="20039" y="10409"/>
                  <a:pt x="20326" y="10928"/>
                  <a:pt x="20810" y="10687"/>
                </a:cubicBezTo>
                <a:cubicBezTo>
                  <a:pt x="21300" y="10447"/>
                  <a:pt x="21349" y="9839"/>
                  <a:pt x="21408" y="9304"/>
                </a:cubicBezTo>
                <a:cubicBezTo>
                  <a:pt x="21490" y="8594"/>
                  <a:pt x="20898" y="8197"/>
                  <a:pt x="20615" y="7625"/>
                </a:cubicBezTo>
                <a:cubicBezTo>
                  <a:pt x="20408" y="7210"/>
                  <a:pt x="20321" y="6957"/>
                  <a:pt x="20212" y="6590"/>
                </a:cubicBezTo>
                <a:cubicBezTo>
                  <a:pt x="20103" y="6217"/>
                  <a:pt x="20006" y="6098"/>
                  <a:pt x="20142" y="5821"/>
                </a:cubicBezTo>
                <a:cubicBezTo>
                  <a:pt x="20278" y="5544"/>
                  <a:pt x="20217" y="5014"/>
                  <a:pt x="19320" y="4268"/>
                </a:cubicBezTo>
                <a:cubicBezTo>
                  <a:pt x="19227" y="4190"/>
                  <a:pt x="19131" y="4118"/>
                  <a:pt x="19033" y="4052"/>
                </a:cubicBezTo>
                <a:cubicBezTo>
                  <a:pt x="19484" y="3535"/>
                  <a:pt x="20017" y="2692"/>
                  <a:pt x="19848" y="1417"/>
                </a:cubicBezTo>
                <a:cubicBezTo>
                  <a:pt x="19647" y="-93"/>
                  <a:pt x="19174" y="-79"/>
                  <a:pt x="19028" y="251"/>
                </a:cubicBezTo>
                <a:cubicBezTo>
                  <a:pt x="18848" y="648"/>
                  <a:pt x="18602" y="1219"/>
                  <a:pt x="18395" y="2212"/>
                </a:cubicBezTo>
                <a:cubicBezTo>
                  <a:pt x="18308" y="2627"/>
                  <a:pt x="18184" y="3193"/>
                  <a:pt x="17923" y="3590"/>
                </a:cubicBezTo>
                <a:cubicBezTo>
                  <a:pt x="18059" y="3030"/>
                  <a:pt x="18097" y="2211"/>
                  <a:pt x="18037" y="1597"/>
                </a:cubicBezTo>
                <a:cubicBezTo>
                  <a:pt x="17975" y="966"/>
                  <a:pt x="17651" y="91"/>
                  <a:pt x="17425" y="7"/>
                </a:cubicBezTo>
                <a:close/>
              </a:path>
            </a:pathLst>
          </a:custGeom>
          <a:solidFill>
            <a:srgbClr val="A0978C"/>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a:solidFill>
                  <a:srgbClr val="FFFFFF"/>
                </a:solidFill>
                <a:latin typeface="Marker Felt"/>
                <a:ea typeface="Marker Felt"/>
                <a:cs typeface="Marker Felt"/>
                <a:sym typeface="Marker Felt"/>
              </a:defRPr>
            </a:lvl1pPr>
          </a:lstStyle>
          <a:p>
            <a:r>
              <a:rPr>
                <a:latin typeface="Arial"/>
                <a:cs typeface="Arial"/>
              </a:rPr>
              <a:t>functionality</a:t>
            </a:r>
          </a:p>
        </p:txBody>
      </p:sp>
      <p:sp>
        <p:nvSpPr>
          <p:cNvPr id="307" name="friendly…"/>
          <p:cNvSpPr/>
          <p:nvPr/>
        </p:nvSpPr>
        <p:spPr>
          <a:xfrm>
            <a:off x="5366952" y="4231643"/>
            <a:ext cx="1538901" cy="1619006"/>
          </a:xfrm>
          <a:custGeom>
            <a:avLst/>
            <a:gdLst/>
            <a:ahLst/>
            <a:cxnLst>
              <a:cxn ang="0">
                <a:pos x="wd2" y="hd2"/>
              </a:cxn>
              <a:cxn ang="5400000">
                <a:pos x="wd2" y="hd2"/>
              </a:cxn>
              <a:cxn ang="10800000">
                <a:pos x="wd2" y="hd2"/>
              </a:cxn>
              <a:cxn ang="16200000">
                <a:pos x="wd2" y="hd2"/>
              </a:cxn>
            </a:cxnLst>
            <a:rect l="0" t="0" r="r" b="b"/>
            <a:pathLst>
              <a:path w="20915" h="21208" extrusionOk="0">
                <a:moveTo>
                  <a:pt x="10210" y="0"/>
                </a:moveTo>
                <a:cubicBezTo>
                  <a:pt x="9556" y="-13"/>
                  <a:pt x="9380" y="416"/>
                  <a:pt x="9455" y="1046"/>
                </a:cubicBezTo>
                <a:cubicBezTo>
                  <a:pt x="9571" y="2017"/>
                  <a:pt x="10078" y="4648"/>
                  <a:pt x="12499" y="6197"/>
                </a:cubicBezTo>
                <a:cubicBezTo>
                  <a:pt x="12642" y="6287"/>
                  <a:pt x="12670" y="6482"/>
                  <a:pt x="12560" y="6604"/>
                </a:cubicBezTo>
                <a:cubicBezTo>
                  <a:pt x="12147" y="7071"/>
                  <a:pt x="12142" y="7803"/>
                  <a:pt x="12197" y="8355"/>
                </a:cubicBezTo>
                <a:cubicBezTo>
                  <a:pt x="12213" y="8535"/>
                  <a:pt x="12054" y="8685"/>
                  <a:pt x="11866" y="8658"/>
                </a:cubicBezTo>
                <a:cubicBezTo>
                  <a:pt x="6209" y="8000"/>
                  <a:pt x="656" y="10419"/>
                  <a:pt x="1492" y="18312"/>
                </a:cubicBezTo>
                <a:cubicBezTo>
                  <a:pt x="1509" y="18450"/>
                  <a:pt x="1421" y="18619"/>
                  <a:pt x="1277" y="18614"/>
                </a:cubicBezTo>
                <a:cubicBezTo>
                  <a:pt x="969" y="18598"/>
                  <a:pt x="464" y="18175"/>
                  <a:pt x="134" y="18657"/>
                </a:cubicBezTo>
                <a:cubicBezTo>
                  <a:pt x="-356" y="19368"/>
                  <a:pt x="568" y="21219"/>
                  <a:pt x="1845" y="21208"/>
                </a:cubicBezTo>
                <a:cubicBezTo>
                  <a:pt x="3298" y="21203"/>
                  <a:pt x="11437" y="21208"/>
                  <a:pt x="12400" y="21208"/>
                </a:cubicBezTo>
                <a:cubicBezTo>
                  <a:pt x="13363" y="21208"/>
                  <a:pt x="13033" y="20451"/>
                  <a:pt x="12510" y="20058"/>
                </a:cubicBezTo>
                <a:cubicBezTo>
                  <a:pt x="12146" y="19787"/>
                  <a:pt x="11641" y="19528"/>
                  <a:pt x="11013" y="19315"/>
                </a:cubicBezTo>
                <a:cubicBezTo>
                  <a:pt x="10755" y="19230"/>
                  <a:pt x="10755" y="18875"/>
                  <a:pt x="11013" y="18785"/>
                </a:cubicBezTo>
                <a:cubicBezTo>
                  <a:pt x="11707" y="18541"/>
                  <a:pt x="12318" y="18280"/>
                  <a:pt x="12687" y="18110"/>
                </a:cubicBezTo>
                <a:cubicBezTo>
                  <a:pt x="12868" y="18025"/>
                  <a:pt x="13083" y="18143"/>
                  <a:pt x="13100" y="18339"/>
                </a:cubicBezTo>
                <a:cubicBezTo>
                  <a:pt x="13193" y="19214"/>
                  <a:pt x="13518" y="21203"/>
                  <a:pt x="14553" y="21203"/>
                </a:cubicBezTo>
                <a:cubicBezTo>
                  <a:pt x="15356" y="21203"/>
                  <a:pt x="15581" y="21203"/>
                  <a:pt x="16225" y="21203"/>
                </a:cubicBezTo>
                <a:cubicBezTo>
                  <a:pt x="16868" y="21203"/>
                  <a:pt x="16468" y="20386"/>
                  <a:pt x="15543" y="19998"/>
                </a:cubicBezTo>
                <a:cubicBezTo>
                  <a:pt x="14712" y="19648"/>
                  <a:pt x="15504" y="17193"/>
                  <a:pt x="15674" y="16705"/>
                </a:cubicBezTo>
                <a:cubicBezTo>
                  <a:pt x="15691" y="16651"/>
                  <a:pt x="15730" y="16604"/>
                  <a:pt x="15774" y="16572"/>
                </a:cubicBezTo>
                <a:cubicBezTo>
                  <a:pt x="16082" y="16344"/>
                  <a:pt x="17349" y="15363"/>
                  <a:pt x="17910" y="14042"/>
                </a:cubicBezTo>
                <a:cubicBezTo>
                  <a:pt x="18411" y="12870"/>
                  <a:pt x="18350" y="11782"/>
                  <a:pt x="18300" y="11352"/>
                </a:cubicBezTo>
                <a:cubicBezTo>
                  <a:pt x="18284" y="11235"/>
                  <a:pt x="18350" y="11125"/>
                  <a:pt x="18460" y="11072"/>
                </a:cubicBezTo>
                <a:cubicBezTo>
                  <a:pt x="18873" y="10876"/>
                  <a:pt x="19532" y="10832"/>
                  <a:pt x="19852" y="10339"/>
                </a:cubicBezTo>
                <a:cubicBezTo>
                  <a:pt x="20374" y="9554"/>
                  <a:pt x="21244" y="8774"/>
                  <a:pt x="20787" y="8085"/>
                </a:cubicBezTo>
                <a:cubicBezTo>
                  <a:pt x="20545" y="7719"/>
                  <a:pt x="20386" y="7645"/>
                  <a:pt x="19379" y="6802"/>
                </a:cubicBezTo>
                <a:cubicBezTo>
                  <a:pt x="18592" y="6139"/>
                  <a:pt x="18663" y="5268"/>
                  <a:pt x="15586" y="4748"/>
                </a:cubicBezTo>
                <a:cubicBezTo>
                  <a:pt x="15460" y="4727"/>
                  <a:pt x="15345" y="4669"/>
                  <a:pt x="15306" y="4552"/>
                </a:cubicBezTo>
                <a:cubicBezTo>
                  <a:pt x="15301" y="4531"/>
                  <a:pt x="15301" y="4509"/>
                  <a:pt x="15301" y="4483"/>
                </a:cubicBezTo>
                <a:cubicBezTo>
                  <a:pt x="15345" y="3263"/>
                  <a:pt x="14844" y="1592"/>
                  <a:pt x="13925" y="680"/>
                </a:cubicBezTo>
                <a:cubicBezTo>
                  <a:pt x="12857" y="-381"/>
                  <a:pt x="12449" y="-68"/>
                  <a:pt x="12339" y="759"/>
                </a:cubicBezTo>
                <a:cubicBezTo>
                  <a:pt x="12213" y="685"/>
                  <a:pt x="12086" y="616"/>
                  <a:pt x="11954" y="552"/>
                </a:cubicBezTo>
                <a:cubicBezTo>
                  <a:pt x="11168" y="174"/>
                  <a:pt x="10603" y="8"/>
                  <a:pt x="10210" y="0"/>
                </a:cubicBezTo>
                <a:close/>
              </a:path>
            </a:pathLst>
          </a:custGeom>
          <a:gradFill>
            <a:gsLst>
              <a:gs pos="0">
                <a:srgbClr val="2A869F"/>
              </a:gs>
              <a:gs pos="80000">
                <a:srgbClr val="37B1D1"/>
              </a:gs>
              <a:gs pos="100000">
                <a:srgbClr val="34B3D5"/>
              </a:gs>
            </a:gsLst>
            <a:lin ang="16200000"/>
          </a:gradFill>
          <a:ln>
            <a:solidFill>
              <a:srgbClr val="46AAC4"/>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lgn="ctr">
              <a:defRPr>
                <a:solidFill>
                  <a:srgbClr val="FFFFFF"/>
                </a:solidFill>
                <a:latin typeface="Marker Felt"/>
                <a:ea typeface="Marker Felt"/>
                <a:cs typeface="Marker Felt"/>
                <a:sym typeface="Marker Felt"/>
              </a:defRPr>
            </a:pPr>
            <a:r>
              <a:rPr sz="1400" dirty="0">
                <a:latin typeface="Arial"/>
                <a:cs typeface="Arial"/>
              </a:rPr>
              <a:t>friendly</a:t>
            </a:r>
            <a:endParaRPr lang="en-US" sz="1400">
              <a:latin typeface="Arial"/>
              <a:cs typeface="Arial"/>
            </a:endParaRPr>
          </a:p>
          <a:p>
            <a:pPr algn="ctr">
              <a:defRPr>
                <a:solidFill>
                  <a:srgbClr val="FFFFFF"/>
                </a:solidFill>
                <a:latin typeface="Marker Felt"/>
                <a:ea typeface="Marker Felt"/>
                <a:cs typeface="Marker Felt"/>
                <a:sym typeface="Marker Felt"/>
              </a:defRPr>
            </a:pPr>
            <a:r>
              <a:rPr sz="1400" dirty="0">
                <a:latin typeface="Arial"/>
                <a:cs typeface="Arial"/>
              </a:rPr>
              <a:t>to tools</a:t>
            </a:r>
          </a:p>
        </p:txBody>
      </p:sp>
      <p:sp>
        <p:nvSpPr>
          <p:cNvPr id="308" name="QOS"/>
          <p:cNvSpPr/>
          <p:nvPr/>
        </p:nvSpPr>
        <p:spPr>
          <a:xfrm>
            <a:off x="321931" y="3490844"/>
            <a:ext cx="1206198" cy="1419668"/>
          </a:xfrm>
          <a:custGeom>
            <a:avLst/>
            <a:gdLst/>
            <a:ahLst/>
            <a:cxnLst>
              <a:cxn ang="0">
                <a:pos x="wd2" y="hd2"/>
              </a:cxn>
              <a:cxn ang="5400000">
                <a:pos x="wd2" y="hd2"/>
              </a:cxn>
              <a:cxn ang="10800000">
                <a:pos x="wd2" y="hd2"/>
              </a:cxn>
              <a:cxn ang="16200000">
                <a:pos x="wd2" y="hd2"/>
              </a:cxn>
            </a:cxnLst>
            <a:rect l="0" t="0" r="r" b="b"/>
            <a:pathLst>
              <a:path w="21205" h="21591" extrusionOk="0">
                <a:moveTo>
                  <a:pt x="12155" y="0"/>
                </a:moveTo>
                <a:cubicBezTo>
                  <a:pt x="12155" y="0"/>
                  <a:pt x="11634" y="546"/>
                  <a:pt x="11988" y="1070"/>
                </a:cubicBezTo>
                <a:cubicBezTo>
                  <a:pt x="11988" y="1070"/>
                  <a:pt x="12026" y="1808"/>
                  <a:pt x="12529" y="2119"/>
                </a:cubicBezTo>
                <a:cubicBezTo>
                  <a:pt x="12119" y="2596"/>
                  <a:pt x="11896" y="3118"/>
                  <a:pt x="11742" y="3566"/>
                </a:cubicBezTo>
                <a:cubicBezTo>
                  <a:pt x="11598" y="3988"/>
                  <a:pt x="11483" y="4582"/>
                  <a:pt x="11381" y="4963"/>
                </a:cubicBezTo>
                <a:cubicBezTo>
                  <a:pt x="11252" y="5449"/>
                  <a:pt x="11380" y="5834"/>
                  <a:pt x="10806" y="5983"/>
                </a:cubicBezTo>
                <a:cubicBezTo>
                  <a:pt x="6995" y="6974"/>
                  <a:pt x="4684" y="10520"/>
                  <a:pt x="4084" y="13437"/>
                </a:cubicBezTo>
                <a:cubicBezTo>
                  <a:pt x="4084" y="13437"/>
                  <a:pt x="1380" y="15573"/>
                  <a:pt x="11" y="20975"/>
                </a:cubicBezTo>
                <a:cubicBezTo>
                  <a:pt x="-147" y="21600"/>
                  <a:pt x="1388" y="20964"/>
                  <a:pt x="1388" y="20964"/>
                </a:cubicBezTo>
                <a:cubicBezTo>
                  <a:pt x="1388" y="20964"/>
                  <a:pt x="1381" y="21330"/>
                  <a:pt x="2515" y="21318"/>
                </a:cubicBezTo>
                <a:cubicBezTo>
                  <a:pt x="3117" y="21318"/>
                  <a:pt x="5098" y="21049"/>
                  <a:pt x="6621" y="20454"/>
                </a:cubicBezTo>
                <a:cubicBezTo>
                  <a:pt x="8164" y="19850"/>
                  <a:pt x="8734" y="19355"/>
                  <a:pt x="8917" y="19012"/>
                </a:cubicBezTo>
                <a:cubicBezTo>
                  <a:pt x="9492" y="19367"/>
                  <a:pt x="10184" y="19586"/>
                  <a:pt x="10401" y="19750"/>
                </a:cubicBezTo>
                <a:cubicBezTo>
                  <a:pt x="10661" y="19946"/>
                  <a:pt x="10776" y="20299"/>
                  <a:pt x="10236" y="20426"/>
                </a:cubicBezTo>
                <a:cubicBezTo>
                  <a:pt x="9696" y="20554"/>
                  <a:pt x="9601" y="20445"/>
                  <a:pt x="9314" y="20576"/>
                </a:cubicBezTo>
                <a:cubicBezTo>
                  <a:pt x="9241" y="20610"/>
                  <a:pt x="9181" y="20645"/>
                  <a:pt x="9132" y="20681"/>
                </a:cubicBezTo>
                <a:cubicBezTo>
                  <a:pt x="8839" y="20611"/>
                  <a:pt x="8370" y="20618"/>
                  <a:pt x="8039" y="21193"/>
                </a:cubicBezTo>
                <a:cubicBezTo>
                  <a:pt x="8012" y="21242"/>
                  <a:pt x="8079" y="21288"/>
                  <a:pt x="8127" y="21253"/>
                </a:cubicBezTo>
                <a:cubicBezTo>
                  <a:pt x="8352" y="21088"/>
                  <a:pt x="8727" y="20902"/>
                  <a:pt x="9057" y="21177"/>
                </a:cubicBezTo>
                <a:cubicBezTo>
                  <a:pt x="9060" y="21180"/>
                  <a:pt x="9063" y="21182"/>
                  <a:pt x="9066" y="21184"/>
                </a:cubicBezTo>
                <a:cubicBezTo>
                  <a:pt x="9177" y="21293"/>
                  <a:pt x="9361" y="21367"/>
                  <a:pt x="9558" y="21367"/>
                </a:cubicBezTo>
                <a:cubicBezTo>
                  <a:pt x="10402" y="21367"/>
                  <a:pt x="10993" y="21022"/>
                  <a:pt x="11484" y="21087"/>
                </a:cubicBezTo>
                <a:cubicBezTo>
                  <a:pt x="11975" y="21152"/>
                  <a:pt x="12378" y="21591"/>
                  <a:pt x="13299" y="21591"/>
                </a:cubicBezTo>
                <a:cubicBezTo>
                  <a:pt x="13972" y="21591"/>
                  <a:pt x="14295" y="21117"/>
                  <a:pt x="14786" y="21367"/>
                </a:cubicBezTo>
                <a:cubicBezTo>
                  <a:pt x="15156" y="21555"/>
                  <a:pt x="15820" y="21465"/>
                  <a:pt x="16107" y="21286"/>
                </a:cubicBezTo>
                <a:cubicBezTo>
                  <a:pt x="16274" y="21191"/>
                  <a:pt x="16396" y="21051"/>
                  <a:pt x="16787" y="21087"/>
                </a:cubicBezTo>
                <a:cubicBezTo>
                  <a:pt x="17474" y="21150"/>
                  <a:pt x="17609" y="21380"/>
                  <a:pt x="18345" y="21338"/>
                </a:cubicBezTo>
                <a:cubicBezTo>
                  <a:pt x="18669" y="21319"/>
                  <a:pt x="18914" y="21228"/>
                  <a:pt x="19065" y="21109"/>
                </a:cubicBezTo>
                <a:cubicBezTo>
                  <a:pt x="19250" y="21149"/>
                  <a:pt x="19385" y="21231"/>
                  <a:pt x="19472" y="21302"/>
                </a:cubicBezTo>
                <a:cubicBezTo>
                  <a:pt x="19519" y="21340"/>
                  <a:pt x="19598" y="21305"/>
                  <a:pt x="19589" y="21249"/>
                </a:cubicBezTo>
                <a:cubicBezTo>
                  <a:pt x="19558" y="21071"/>
                  <a:pt x="19460" y="20958"/>
                  <a:pt x="19334" y="20888"/>
                </a:cubicBezTo>
                <a:cubicBezTo>
                  <a:pt x="19666" y="20802"/>
                  <a:pt x="20061" y="20835"/>
                  <a:pt x="20331" y="21302"/>
                </a:cubicBezTo>
                <a:cubicBezTo>
                  <a:pt x="20349" y="21332"/>
                  <a:pt x="20401" y="21318"/>
                  <a:pt x="20396" y="21284"/>
                </a:cubicBezTo>
                <a:cubicBezTo>
                  <a:pt x="20331" y="20887"/>
                  <a:pt x="20062" y="20051"/>
                  <a:pt x="18961" y="20452"/>
                </a:cubicBezTo>
                <a:cubicBezTo>
                  <a:pt x="18626" y="20272"/>
                  <a:pt x="18294" y="20475"/>
                  <a:pt x="18086" y="20475"/>
                </a:cubicBezTo>
                <a:cubicBezTo>
                  <a:pt x="17465" y="20475"/>
                  <a:pt x="16944" y="19992"/>
                  <a:pt x="16344" y="19665"/>
                </a:cubicBezTo>
                <a:cubicBezTo>
                  <a:pt x="15687" y="19306"/>
                  <a:pt x="15450" y="18064"/>
                  <a:pt x="15366" y="17320"/>
                </a:cubicBezTo>
                <a:cubicBezTo>
                  <a:pt x="15897" y="16942"/>
                  <a:pt x="16449" y="16396"/>
                  <a:pt x="16806" y="15687"/>
                </a:cubicBezTo>
                <a:cubicBezTo>
                  <a:pt x="17916" y="13477"/>
                  <a:pt x="19270" y="12913"/>
                  <a:pt x="20417" y="11316"/>
                </a:cubicBezTo>
                <a:cubicBezTo>
                  <a:pt x="21453" y="9872"/>
                  <a:pt x="21337" y="8280"/>
                  <a:pt x="20813" y="7091"/>
                </a:cubicBezTo>
                <a:cubicBezTo>
                  <a:pt x="20720" y="6879"/>
                  <a:pt x="20568" y="6592"/>
                  <a:pt x="20653" y="6281"/>
                </a:cubicBezTo>
                <a:cubicBezTo>
                  <a:pt x="21034" y="4883"/>
                  <a:pt x="20741" y="2957"/>
                  <a:pt x="20319" y="2189"/>
                </a:cubicBezTo>
                <a:cubicBezTo>
                  <a:pt x="20830" y="1862"/>
                  <a:pt x="20867" y="1110"/>
                  <a:pt x="20867" y="1110"/>
                </a:cubicBezTo>
                <a:cubicBezTo>
                  <a:pt x="21235" y="566"/>
                  <a:pt x="20694" y="0"/>
                  <a:pt x="20694" y="0"/>
                </a:cubicBezTo>
                <a:cubicBezTo>
                  <a:pt x="20694" y="0"/>
                  <a:pt x="20517" y="392"/>
                  <a:pt x="19883" y="643"/>
                </a:cubicBezTo>
                <a:cubicBezTo>
                  <a:pt x="19382" y="840"/>
                  <a:pt x="18873" y="943"/>
                  <a:pt x="18562" y="993"/>
                </a:cubicBezTo>
                <a:cubicBezTo>
                  <a:pt x="18084" y="814"/>
                  <a:pt x="17283" y="695"/>
                  <a:pt x="16374" y="695"/>
                </a:cubicBezTo>
                <a:cubicBezTo>
                  <a:pt x="15511" y="695"/>
                  <a:pt x="14747" y="802"/>
                  <a:pt x="14262" y="966"/>
                </a:cubicBezTo>
                <a:cubicBezTo>
                  <a:pt x="13970" y="922"/>
                  <a:pt x="13449" y="821"/>
                  <a:pt x="12938" y="619"/>
                </a:cubicBezTo>
                <a:cubicBezTo>
                  <a:pt x="12326" y="378"/>
                  <a:pt x="12155" y="0"/>
                  <a:pt x="12155" y="0"/>
                </a:cubicBezTo>
                <a:close/>
                <a:moveTo>
                  <a:pt x="14333" y="2907"/>
                </a:moveTo>
                <a:cubicBezTo>
                  <a:pt x="14783" y="2983"/>
                  <a:pt x="15167" y="3221"/>
                  <a:pt x="15397" y="3548"/>
                </a:cubicBezTo>
                <a:cubicBezTo>
                  <a:pt x="15356" y="3867"/>
                  <a:pt x="15044" y="4115"/>
                  <a:pt x="14665" y="4115"/>
                </a:cubicBezTo>
                <a:cubicBezTo>
                  <a:pt x="14258" y="4115"/>
                  <a:pt x="13929" y="3830"/>
                  <a:pt x="13929" y="3478"/>
                </a:cubicBezTo>
                <a:cubicBezTo>
                  <a:pt x="13929" y="3229"/>
                  <a:pt x="14093" y="3012"/>
                  <a:pt x="14333" y="2907"/>
                </a:cubicBezTo>
                <a:close/>
                <a:moveTo>
                  <a:pt x="18523" y="2907"/>
                </a:moveTo>
                <a:cubicBezTo>
                  <a:pt x="18763" y="3012"/>
                  <a:pt x="18927" y="3229"/>
                  <a:pt x="18927" y="3478"/>
                </a:cubicBezTo>
                <a:cubicBezTo>
                  <a:pt x="18927" y="3830"/>
                  <a:pt x="18598" y="4115"/>
                  <a:pt x="18191" y="4115"/>
                </a:cubicBezTo>
                <a:cubicBezTo>
                  <a:pt x="17812" y="4115"/>
                  <a:pt x="17499" y="3867"/>
                  <a:pt x="17459" y="3548"/>
                </a:cubicBezTo>
                <a:cubicBezTo>
                  <a:pt x="17689" y="3221"/>
                  <a:pt x="18073" y="2983"/>
                  <a:pt x="18523" y="2907"/>
                </a:cubicBezTo>
                <a:close/>
                <a:moveTo>
                  <a:pt x="14665" y="3144"/>
                </a:moveTo>
                <a:cubicBezTo>
                  <a:pt x="14567" y="3144"/>
                  <a:pt x="14469" y="3176"/>
                  <a:pt x="14394" y="3241"/>
                </a:cubicBezTo>
                <a:cubicBezTo>
                  <a:pt x="14244" y="3371"/>
                  <a:pt x="14244" y="3583"/>
                  <a:pt x="14394" y="3712"/>
                </a:cubicBezTo>
                <a:cubicBezTo>
                  <a:pt x="14544" y="3842"/>
                  <a:pt x="14786" y="3842"/>
                  <a:pt x="14936" y="3712"/>
                </a:cubicBezTo>
                <a:cubicBezTo>
                  <a:pt x="15086" y="3583"/>
                  <a:pt x="15086" y="3371"/>
                  <a:pt x="14936" y="3241"/>
                </a:cubicBezTo>
                <a:cubicBezTo>
                  <a:pt x="14861" y="3176"/>
                  <a:pt x="14763" y="3144"/>
                  <a:pt x="14665" y="3144"/>
                </a:cubicBezTo>
                <a:close/>
                <a:moveTo>
                  <a:pt x="18191" y="3144"/>
                </a:moveTo>
                <a:cubicBezTo>
                  <a:pt x="18092" y="3144"/>
                  <a:pt x="17995" y="3176"/>
                  <a:pt x="17920" y="3241"/>
                </a:cubicBezTo>
                <a:cubicBezTo>
                  <a:pt x="17770" y="3371"/>
                  <a:pt x="17770" y="3583"/>
                  <a:pt x="17920" y="3712"/>
                </a:cubicBezTo>
                <a:cubicBezTo>
                  <a:pt x="18070" y="3842"/>
                  <a:pt x="18312" y="3842"/>
                  <a:pt x="18462" y="3712"/>
                </a:cubicBezTo>
                <a:cubicBezTo>
                  <a:pt x="18612" y="3583"/>
                  <a:pt x="18612" y="3371"/>
                  <a:pt x="18462" y="3241"/>
                </a:cubicBezTo>
                <a:cubicBezTo>
                  <a:pt x="18387" y="3176"/>
                  <a:pt x="18289" y="3144"/>
                  <a:pt x="18191" y="3144"/>
                </a:cubicBezTo>
                <a:close/>
                <a:moveTo>
                  <a:pt x="12579" y="19082"/>
                </a:moveTo>
                <a:cubicBezTo>
                  <a:pt x="12770" y="19225"/>
                  <a:pt x="13015" y="19316"/>
                  <a:pt x="13332" y="19345"/>
                </a:cubicBezTo>
                <a:cubicBezTo>
                  <a:pt x="13862" y="19395"/>
                  <a:pt x="14279" y="19924"/>
                  <a:pt x="14206" y="20401"/>
                </a:cubicBezTo>
                <a:cubicBezTo>
                  <a:pt x="13993" y="20496"/>
                  <a:pt x="13793" y="20569"/>
                  <a:pt x="13622" y="20569"/>
                </a:cubicBezTo>
                <a:cubicBezTo>
                  <a:pt x="13074" y="20569"/>
                  <a:pt x="12727" y="19967"/>
                  <a:pt x="12579" y="19082"/>
                </a:cubicBezTo>
                <a:close/>
              </a:path>
            </a:pathLst>
          </a:custGeom>
          <a:gradFill>
            <a:gsLst>
              <a:gs pos="0">
                <a:srgbClr val="C96D20"/>
              </a:gs>
              <a:gs pos="80000">
                <a:srgbClr val="FF9034"/>
              </a:gs>
              <a:gs pos="100000">
                <a:srgbClr val="FF9035"/>
              </a:gs>
            </a:gsLst>
            <a:path>
              <a:fillToRect l="50000" t="100894" r="49999" b="-894"/>
            </a:path>
          </a:gradFill>
          <a:ln>
            <a:solidFill>
              <a:srgbClr val="4A7EBB"/>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a:solidFill>
                  <a:srgbClr val="FFFFFF"/>
                </a:solidFill>
              </a:defRPr>
            </a:lvl1pPr>
          </a:lstStyle>
          <a:p>
            <a:r>
              <a:t>QOS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313" name="The ant"/>
          <p:cNvSpPr txBox="1">
            <a:spLocks noGrp="1"/>
          </p:cNvSpPr>
          <p:nvPr>
            <p:ph type="title" idx="4294967295"/>
          </p:nvPr>
        </p:nvSpPr>
        <p:spPr>
          <a:xfrm>
            <a:off x="468036" y="55208"/>
            <a:ext cx="7358063" cy="1037170"/>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The ant</a:t>
            </a:r>
          </a:p>
        </p:txBody>
      </p:sp>
      <p:sp>
        <p:nvSpPr>
          <p:cNvPr id="314" name="Each customer module has incoming message bus and outgoing message bus.…"/>
          <p:cNvSpPr txBox="1"/>
          <p:nvPr/>
        </p:nvSpPr>
        <p:spPr>
          <a:xfrm>
            <a:off x="188658" y="998605"/>
            <a:ext cx="8756434"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anchor="ctr">
            <a:spAutoFit/>
          </a:bodyPr>
          <a:lstStyle/>
          <a:p>
            <a:pPr algn="l" defTabSz="410765">
              <a:defRPr>
                <a:solidFill>
                  <a:srgbClr val="858585"/>
                </a:solidFill>
                <a:latin typeface="Marker Felt"/>
                <a:ea typeface="Marker Felt"/>
                <a:cs typeface="Marker Felt"/>
                <a:sym typeface="Marker Felt"/>
              </a:defRPr>
            </a:pPr>
            <a:r>
              <a:rPr sz="1600" dirty="0">
                <a:latin typeface="Arial"/>
                <a:cs typeface="Arial"/>
              </a:rPr>
              <a:t>Each customer module has incoming message bus and outgoing message bus.</a:t>
            </a:r>
            <a:r>
              <a:rPr lang="en-US" sz="1600" dirty="0">
                <a:latin typeface="Arial"/>
                <a:cs typeface="Arial"/>
              </a:rPr>
              <a:t>  </a:t>
            </a:r>
            <a:endParaRPr sz="1600">
              <a:latin typeface="Arial"/>
              <a:cs typeface="Arial"/>
            </a:endParaRPr>
          </a:p>
          <a:p>
            <a:pPr algn="l" defTabSz="410765">
              <a:defRPr>
                <a:solidFill>
                  <a:srgbClr val="858585"/>
                </a:solidFill>
                <a:latin typeface="Marker Felt"/>
                <a:ea typeface="Marker Felt"/>
                <a:cs typeface="Marker Felt"/>
                <a:sym typeface="Marker Felt"/>
              </a:defRPr>
            </a:pPr>
            <a:r>
              <a:rPr sz="1600" dirty="0">
                <a:latin typeface="Arial"/>
                <a:cs typeface="Arial"/>
              </a:rPr>
              <a:t>If incoming bus carries message not addressed to this module, it is just is sent out on</a:t>
            </a:r>
            <a:endParaRPr lang="en-US" sz="1600" dirty="0">
              <a:latin typeface="Arial"/>
              <a:cs typeface="Arial"/>
            </a:endParaRPr>
          </a:p>
          <a:p>
            <a:pPr algn="l" defTabSz="410765">
              <a:defRPr>
                <a:solidFill>
                  <a:srgbClr val="858585"/>
                </a:solidFill>
                <a:latin typeface="Marker Felt"/>
                <a:ea typeface="Marker Felt"/>
                <a:cs typeface="Marker Felt"/>
                <a:sym typeface="Marker Felt"/>
              </a:defRPr>
            </a:pPr>
            <a:r>
              <a:rPr lang="en-US" sz="1600" dirty="0">
                <a:latin typeface="Arial"/>
                <a:cs typeface="Arial"/>
              </a:rPr>
              <a:t> </a:t>
            </a:r>
            <a:r>
              <a:rPr sz="1600" dirty="0">
                <a:latin typeface="Arial"/>
                <a:cs typeface="Arial"/>
              </a:rPr>
              <a:t>outgoing bus. Otherwise the message is "consumed".</a:t>
            </a:r>
            <a:r>
              <a:rPr lang="en-US" sz="1600" dirty="0">
                <a:latin typeface="Arial"/>
                <a:cs typeface="Arial"/>
              </a:rPr>
              <a:t> </a:t>
            </a:r>
            <a:endParaRPr sz="1600"/>
          </a:p>
        </p:txBody>
      </p:sp>
      <p:sp>
        <p:nvSpPr>
          <p:cNvPr id="315" name="No masters, No slaves."/>
          <p:cNvSpPr txBox="1"/>
          <p:nvPr/>
        </p:nvSpPr>
        <p:spPr>
          <a:xfrm rot="5472537">
            <a:off x="5096924" y="2835537"/>
            <a:ext cx="2720294"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E12321"/>
                </a:solidFill>
                <a:latin typeface="Marker Felt"/>
                <a:ea typeface="Marker Felt"/>
                <a:cs typeface="Marker Felt"/>
                <a:sym typeface="Marker Felt"/>
              </a:defRPr>
            </a:lvl1pPr>
          </a:lstStyle>
          <a:p>
            <a:r>
              <a:rPr>
                <a:latin typeface="Arial"/>
                <a:cs typeface="Arial"/>
              </a:rPr>
              <a:t>No masters, No slaves.</a:t>
            </a:r>
          </a:p>
        </p:txBody>
      </p:sp>
      <p:sp>
        <p:nvSpPr>
          <p:cNvPr id="316" name="Inclusion of standard rtl into functional module enables central control and monitoring. Simple interface options."/>
          <p:cNvSpPr txBox="1"/>
          <p:nvPr/>
        </p:nvSpPr>
        <p:spPr>
          <a:xfrm>
            <a:off x="111799" y="1961260"/>
            <a:ext cx="3775468" cy="810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sz="1600">
                <a:latin typeface="Arial"/>
                <a:cs typeface="Arial"/>
              </a:rPr>
              <a:t>Inclusion of standard rtl into functional module enables central control and monitoring. Simple interface options.</a:t>
            </a:r>
          </a:p>
        </p:txBody>
      </p:sp>
      <p:sp>
        <p:nvSpPr>
          <p:cNvPr id="317" name="No DMAs in the system."/>
          <p:cNvSpPr txBox="1"/>
          <p:nvPr/>
        </p:nvSpPr>
        <p:spPr>
          <a:xfrm rot="4117053">
            <a:off x="4183072" y="2718454"/>
            <a:ext cx="2819681"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E12321"/>
                </a:solidFill>
                <a:latin typeface="Marker Felt"/>
                <a:ea typeface="Marker Felt"/>
                <a:cs typeface="Marker Felt"/>
                <a:sym typeface="Marker Felt"/>
              </a:defRPr>
            </a:lvl1pPr>
          </a:lstStyle>
          <a:p>
            <a:r>
              <a:rPr>
                <a:latin typeface="Arial"/>
                <a:cs typeface="Arial"/>
              </a:rPr>
              <a:t>No DMAs in the system.</a:t>
            </a:r>
          </a:p>
        </p:txBody>
      </p:sp>
      <p:sp>
        <p:nvSpPr>
          <p:cNvPr id="318" name="throw AXI logic to dustbin."/>
          <p:cNvSpPr txBox="1"/>
          <p:nvPr/>
        </p:nvSpPr>
        <p:spPr>
          <a:xfrm rot="3360839">
            <a:off x="3431873" y="2994503"/>
            <a:ext cx="3034483"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E12321"/>
                </a:solidFill>
                <a:latin typeface="Marker Felt"/>
                <a:ea typeface="Marker Felt"/>
                <a:cs typeface="Marker Felt"/>
                <a:sym typeface="Marker Felt"/>
              </a:defRPr>
            </a:lvl1pPr>
          </a:lstStyle>
          <a:p>
            <a:r>
              <a:rPr>
                <a:latin typeface="Arial"/>
                <a:cs typeface="Arial"/>
              </a:rPr>
              <a:t>throw AXI logic to dustbin.</a:t>
            </a:r>
          </a:p>
        </p:txBody>
      </p:sp>
      <p:pic>
        <p:nvPicPr>
          <p:cNvPr id="319" name="Image" descr="Image"/>
          <p:cNvPicPr>
            <a:picLocks noChangeAspect="1"/>
          </p:cNvPicPr>
          <p:nvPr/>
        </p:nvPicPr>
        <p:blipFill>
          <a:blip r:embed="rId3"/>
          <a:stretch>
            <a:fillRect/>
          </a:stretch>
        </p:blipFill>
        <p:spPr>
          <a:xfrm>
            <a:off x="7261971" y="2688843"/>
            <a:ext cx="1794868" cy="3982641"/>
          </a:xfrm>
          <a:prstGeom prst="rect">
            <a:avLst/>
          </a:prstGeom>
          <a:ln w="12700">
            <a:miter lim="400000"/>
          </a:ln>
          <a:effectLst>
            <a:outerShdw blurRad="25400" dist="114300" dir="2700000" rotWithShape="0">
              <a:srgbClr val="000000">
                <a:alpha val="50000"/>
              </a:srgbClr>
            </a:outerShdw>
          </a:effectLst>
        </p:spPr>
      </p:pic>
      <p:pic>
        <p:nvPicPr>
          <p:cNvPr id="320" name="Image" descr="Image"/>
          <p:cNvPicPr>
            <a:picLocks noChangeAspect="1"/>
          </p:cNvPicPr>
          <p:nvPr/>
        </p:nvPicPr>
        <p:blipFill>
          <a:blip r:embed="rId4"/>
          <a:stretch>
            <a:fillRect/>
          </a:stretch>
        </p:blipFill>
        <p:spPr>
          <a:xfrm>
            <a:off x="4975771" y="4293011"/>
            <a:ext cx="1464470" cy="1723430"/>
          </a:xfrm>
          <a:prstGeom prst="rect">
            <a:avLst/>
          </a:prstGeom>
          <a:ln w="12700">
            <a:miter lim="400000"/>
          </a:ln>
          <a:effectLst>
            <a:outerShdw blurRad="25400" dist="114300" dir="2700000" rotWithShape="0">
              <a:srgbClr val="000000">
                <a:alpha val="50000"/>
              </a:srgbClr>
            </a:outerShdw>
          </a:effectLst>
        </p:spPr>
      </p:pic>
      <p:pic>
        <p:nvPicPr>
          <p:cNvPr id="321" name="Line" descr="Line"/>
          <p:cNvPicPr>
            <a:picLocks/>
          </p:cNvPicPr>
          <p:nvPr/>
        </p:nvPicPr>
        <p:blipFill>
          <a:blip r:embed="rId5"/>
          <a:stretch>
            <a:fillRect/>
          </a:stretch>
        </p:blipFill>
        <p:spPr>
          <a:xfrm rot="7795735">
            <a:off x="6332638" y="4399927"/>
            <a:ext cx="1142002" cy="196997"/>
          </a:xfrm>
          <a:prstGeom prst="rect">
            <a:avLst/>
          </a:prstGeom>
          <a:effectLst>
            <a:outerShdw blurRad="25400" dist="114300" dir="2700000" rotWithShape="0">
              <a:srgbClr val="000000">
                <a:alpha val="50000"/>
              </a:srgbClr>
            </a:outerShdw>
          </a:effectLst>
        </p:spPr>
      </p:pic>
      <p:sp>
        <p:nvSpPr>
          <p:cNvPr id="322" name="define “high” level protocol"/>
          <p:cNvSpPr txBox="1"/>
          <p:nvPr/>
        </p:nvSpPr>
        <p:spPr>
          <a:xfrm rot="2940839">
            <a:off x="2998190" y="3310393"/>
            <a:ext cx="3079367"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1CE138"/>
                </a:solidFill>
                <a:latin typeface="Marker Felt"/>
                <a:ea typeface="Marker Felt"/>
                <a:cs typeface="Marker Felt"/>
                <a:sym typeface="Marker Felt"/>
              </a:defRPr>
            </a:lvl1pPr>
          </a:lstStyle>
          <a:p>
            <a:r>
              <a:rPr>
                <a:latin typeface="Arial"/>
                <a:cs typeface="Arial"/>
              </a:rPr>
              <a:t>define “high” level protocol</a:t>
            </a:r>
          </a:p>
        </p:txBody>
      </p:sp>
      <p:sp>
        <p:nvSpPr>
          <p:cNvPr id="323" name="Ant"/>
          <p:cNvSpPr/>
          <p:nvPr/>
        </p:nvSpPr>
        <p:spPr>
          <a:xfrm>
            <a:off x="5685883" y="350744"/>
            <a:ext cx="1077909" cy="446098"/>
          </a:xfrm>
          <a:custGeom>
            <a:avLst/>
            <a:gdLst/>
            <a:ahLst/>
            <a:cxnLst>
              <a:cxn ang="0">
                <a:pos x="wd2" y="hd2"/>
              </a:cxn>
              <a:cxn ang="5400000">
                <a:pos x="wd2" y="hd2"/>
              </a:cxn>
              <a:cxn ang="10800000">
                <a:pos x="wd2" y="hd2"/>
              </a:cxn>
              <a:cxn ang="16200000">
                <a:pos x="wd2" y="hd2"/>
              </a:cxn>
            </a:cxnLst>
            <a:rect l="0" t="0" r="r" b="b"/>
            <a:pathLst>
              <a:path w="21600" h="21461" extrusionOk="0">
                <a:moveTo>
                  <a:pt x="4804" y="6"/>
                </a:moveTo>
                <a:cubicBezTo>
                  <a:pt x="4688" y="16"/>
                  <a:pt x="4568" y="40"/>
                  <a:pt x="4446" y="75"/>
                </a:cubicBezTo>
                <a:cubicBezTo>
                  <a:pt x="1063" y="1061"/>
                  <a:pt x="275" y="9905"/>
                  <a:pt x="275" y="9905"/>
                </a:cubicBezTo>
                <a:cubicBezTo>
                  <a:pt x="675" y="10384"/>
                  <a:pt x="2079" y="11684"/>
                  <a:pt x="2739" y="12138"/>
                </a:cubicBezTo>
                <a:cubicBezTo>
                  <a:pt x="2020" y="17184"/>
                  <a:pt x="832" y="19983"/>
                  <a:pt x="0" y="21449"/>
                </a:cubicBezTo>
                <a:lnTo>
                  <a:pt x="275" y="21449"/>
                </a:lnTo>
                <a:cubicBezTo>
                  <a:pt x="275" y="21449"/>
                  <a:pt x="2452" y="18388"/>
                  <a:pt x="3360" y="12422"/>
                </a:cubicBezTo>
                <a:cubicBezTo>
                  <a:pt x="3479" y="12487"/>
                  <a:pt x="3608" y="12538"/>
                  <a:pt x="3743" y="12564"/>
                </a:cubicBezTo>
                <a:cubicBezTo>
                  <a:pt x="3257" y="16753"/>
                  <a:pt x="2371" y="19606"/>
                  <a:pt x="1587" y="21461"/>
                </a:cubicBezTo>
                <a:lnTo>
                  <a:pt x="1911" y="21461"/>
                </a:lnTo>
                <a:cubicBezTo>
                  <a:pt x="1911" y="21461"/>
                  <a:pt x="3480" y="18997"/>
                  <a:pt x="4457" y="12628"/>
                </a:cubicBezTo>
                <a:cubicBezTo>
                  <a:pt x="6538" y="12654"/>
                  <a:pt x="7141" y="11463"/>
                  <a:pt x="7746" y="9815"/>
                </a:cubicBezTo>
                <a:cubicBezTo>
                  <a:pt x="8108" y="10620"/>
                  <a:pt x="8644" y="11060"/>
                  <a:pt x="9119" y="10736"/>
                </a:cubicBezTo>
                <a:cubicBezTo>
                  <a:pt x="9022" y="11773"/>
                  <a:pt x="8277" y="12553"/>
                  <a:pt x="7699" y="12916"/>
                </a:cubicBezTo>
                <a:cubicBezTo>
                  <a:pt x="7699" y="12916"/>
                  <a:pt x="7579" y="16934"/>
                  <a:pt x="4743" y="21461"/>
                </a:cubicBezTo>
                <a:lnTo>
                  <a:pt x="5040" y="21461"/>
                </a:lnTo>
                <a:cubicBezTo>
                  <a:pt x="5040" y="21461"/>
                  <a:pt x="6910" y="19269"/>
                  <a:pt x="7736" y="15494"/>
                </a:cubicBezTo>
                <a:cubicBezTo>
                  <a:pt x="7520" y="18854"/>
                  <a:pt x="6381" y="21461"/>
                  <a:pt x="6381" y="21461"/>
                </a:cubicBezTo>
                <a:lnTo>
                  <a:pt x="6688" y="21461"/>
                </a:lnTo>
                <a:cubicBezTo>
                  <a:pt x="7985" y="18517"/>
                  <a:pt x="8374" y="16093"/>
                  <a:pt x="8412" y="13719"/>
                </a:cubicBezTo>
                <a:cubicBezTo>
                  <a:pt x="8720" y="13589"/>
                  <a:pt x="9130" y="13317"/>
                  <a:pt x="9627" y="12746"/>
                </a:cubicBezTo>
                <a:cubicBezTo>
                  <a:pt x="9930" y="12409"/>
                  <a:pt x="10168" y="12019"/>
                  <a:pt x="10352" y="11656"/>
                </a:cubicBezTo>
                <a:cubicBezTo>
                  <a:pt x="10400" y="11565"/>
                  <a:pt x="10437" y="11474"/>
                  <a:pt x="10475" y="11396"/>
                </a:cubicBezTo>
                <a:cubicBezTo>
                  <a:pt x="10513" y="11305"/>
                  <a:pt x="10546" y="11228"/>
                  <a:pt x="10578" y="11137"/>
                </a:cubicBezTo>
                <a:cubicBezTo>
                  <a:pt x="10978" y="11383"/>
                  <a:pt x="11448" y="11345"/>
                  <a:pt x="11718" y="11190"/>
                </a:cubicBezTo>
                <a:cubicBezTo>
                  <a:pt x="12269" y="13719"/>
                  <a:pt x="13524" y="14575"/>
                  <a:pt x="14453" y="14627"/>
                </a:cubicBezTo>
                <a:cubicBezTo>
                  <a:pt x="14448" y="14627"/>
                  <a:pt x="14409" y="14627"/>
                  <a:pt x="14431" y="14627"/>
                </a:cubicBezTo>
                <a:cubicBezTo>
                  <a:pt x="14885" y="19776"/>
                  <a:pt x="16688" y="21449"/>
                  <a:pt x="16688" y="21449"/>
                </a:cubicBezTo>
                <a:lnTo>
                  <a:pt x="17019" y="21449"/>
                </a:lnTo>
                <a:cubicBezTo>
                  <a:pt x="15496" y="19516"/>
                  <a:pt x="15095" y="16157"/>
                  <a:pt x="14986" y="14444"/>
                </a:cubicBezTo>
                <a:cubicBezTo>
                  <a:pt x="16289" y="20619"/>
                  <a:pt x="17835" y="21449"/>
                  <a:pt x="17835" y="21449"/>
                </a:cubicBezTo>
                <a:lnTo>
                  <a:pt x="18159" y="21449"/>
                </a:lnTo>
                <a:cubicBezTo>
                  <a:pt x="17041" y="20255"/>
                  <a:pt x="16268" y="18620"/>
                  <a:pt x="15268" y="13354"/>
                </a:cubicBezTo>
                <a:cubicBezTo>
                  <a:pt x="14728" y="13354"/>
                  <a:pt x="14301" y="13172"/>
                  <a:pt x="13977" y="12965"/>
                </a:cubicBezTo>
                <a:cubicBezTo>
                  <a:pt x="13528" y="12589"/>
                  <a:pt x="13052" y="11877"/>
                  <a:pt x="12879" y="10541"/>
                </a:cubicBezTo>
                <a:cubicBezTo>
                  <a:pt x="13312" y="10061"/>
                  <a:pt x="14075" y="9077"/>
                  <a:pt x="14237" y="6625"/>
                </a:cubicBezTo>
                <a:cubicBezTo>
                  <a:pt x="14777" y="8078"/>
                  <a:pt x="16062" y="9892"/>
                  <a:pt x="17007" y="9892"/>
                </a:cubicBezTo>
                <a:cubicBezTo>
                  <a:pt x="17148" y="9892"/>
                  <a:pt x="17278" y="9803"/>
                  <a:pt x="17278" y="9803"/>
                </a:cubicBezTo>
                <a:cubicBezTo>
                  <a:pt x="17278" y="9803"/>
                  <a:pt x="18040" y="11772"/>
                  <a:pt x="18051" y="11603"/>
                </a:cubicBezTo>
                <a:cubicBezTo>
                  <a:pt x="18245" y="8983"/>
                  <a:pt x="17862" y="6194"/>
                  <a:pt x="17105" y="3755"/>
                </a:cubicBezTo>
                <a:lnTo>
                  <a:pt x="17068" y="3626"/>
                </a:lnTo>
                <a:cubicBezTo>
                  <a:pt x="17242" y="3556"/>
                  <a:pt x="18012" y="3231"/>
                  <a:pt x="18944" y="2276"/>
                </a:cubicBezTo>
                <a:cubicBezTo>
                  <a:pt x="20386" y="6700"/>
                  <a:pt x="20903" y="12941"/>
                  <a:pt x="20903" y="12941"/>
                </a:cubicBezTo>
                <a:lnTo>
                  <a:pt x="21077" y="13123"/>
                </a:lnTo>
                <a:cubicBezTo>
                  <a:pt x="21077" y="13123"/>
                  <a:pt x="20765" y="7509"/>
                  <a:pt x="19258" y="1944"/>
                </a:cubicBezTo>
                <a:cubicBezTo>
                  <a:pt x="19425" y="1750"/>
                  <a:pt x="19590" y="1541"/>
                  <a:pt x="19753" y="1307"/>
                </a:cubicBezTo>
                <a:cubicBezTo>
                  <a:pt x="20752" y="3344"/>
                  <a:pt x="21460" y="8932"/>
                  <a:pt x="21460" y="8932"/>
                </a:cubicBezTo>
                <a:lnTo>
                  <a:pt x="21600" y="9074"/>
                </a:lnTo>
                <a:cubicBezTo>
                  <a:pt x="21600" y="9074"/>
                  <a:pt x="21109" y="3459"/>
                  <a:pt x="19758" y="294"/>
                </a:cubicBezTo>
                <a:cubicBezTo>
                  <a:pt x="19758" y="294"/>
                  <a:pt x="19536" y="762"/>
                  <a:pt x="19091" y="1356"/>
                </a:cubicBezTo>
                <a:cubicBezTo>
                  <a:pt x="19033" y="1153"/>
                  <a:pt x="18977" y="950"/>
                  <a:pt x="18915" y="748"/>
                </a:cubicBezTo>
                <a:cubicBezTo>
                  <a:pt x="18915" y="748"/>
                  <a:pt x="18105" y="2258"/>
                  <a:pt x="16842" y="2993"/>
                </a:cubicBezTo>
                <a:cubicBezTo>
                  <a:pt x="16456" y="2047"/>
                  <a:pt x="15987" y="1452"/>
                  <a:pt x="15689" y="1279"/>
                </a:cubicBezTo>
                <a:cubicBezTo>
                  <a:pt x="14554" y="617"/>
                  <a:pt x="13982" y="2666"/>
                  <a:pt x="13955" y="4015"/>
                </a:cubicBezTo>
                <a:cubicBezTo>
                  <a:pt x="13658" y="2562"/>
                  <a:pt x="12718" y="1318"/>
                  <a:pt x="11551" y="1344"/>
                </a:cubicBezTo>
                <a:cubicBezTo>
                  <a:pt x="10697" y="1344"/>
                  <a:pt x="9708" y="2473"/>
                  <a:pt x="9281" y="4315"/>
                </a:cubicBezTo>
                <a:cubicBezTo>
                  <a:pt x="9108" y="4081"/>
                  <a:pt x="8374" y="4174"/>
                  <a:pt x="8120" y="4550"/>
                </a:cubicBezTo>
                <a:cubicBezTo>
                  <a:pt x="7502" y="2446"/>
                  <a:pt x="6538" y="-139"/>
                  <a:pt x="4804" y="6"/>
                </a:cubicBezTo>
                <a:close/>
                <a:moveTo>
                  <a:pt x="18769" y="1745"/>
                </a:moveTo>
                <a:cubicBezTo>
                  <a:pt x="18769" y="1746"/>
                  <a:pt x="18770" y="1748"/>
                  <a:pt x="18770" y="1749"/>
                </a:cubicBezTo>
                <a:cubicBezTo>
                  <a:pt x="18764" y="1756"/>
                  <a:pt x="18759" y="1762"/>
                  <a:pt x="18753" y="1769"/>
                </a:cubicBezTo>
                <a:cubicBezTo>
                  <a:pt x="18758" y="1760"/>
                  <a:pt x="18764" y="1754"/>
                  <a:pt x="18769" y="1745"/>
                </a:cubicBezTo>
                <a:close/>
              </a:path>
            </a:pathLst>
          </a:custGeom>
          <a:solidFill>
            <a:srgbClr val="0097EB">
              <a:alpha val="62000"/>
            </a:srgbClr>
          </a:solidFill>
          <a:ln w="3175">
            <a:miter lim="400000"/>
          </a:ln>
        </p:spPr>
        <p:txBody>
          <a:bodyPr lIns="35718" tIns="35718" rIns="35718" bIns="35718" anchor="ctr"/>
          <a:lstStyle/>
          <a:p>
            <a:pPr algn="ctr" defTabSz="410765">
              <a:defRPr sz="2400">
                <a:solidFill>
                  <a:srgbClr val="FFFFFF"/>
                </a:solidFill>
                <a:latin typeface="Marker Felt"/>
                <a:ea typeface="Marker Felt"/>
                <a:cs typeface="Marker Felt"/>
                <a:sym typeface="Marker Felt"/>
              </a:defRPr>
            </a:pPr>
            <a:endParaRPr>
              <a:latin typeface="Arial"/>
              <a:cs typeface="Arial"/>
            </a:endParaRPr>
          </a:p>
        </p:txBody>
      </p:sp>
      <p:grpSp>
        <p:nvGrpSpPr>
          <p:cNvPr id="326" name="Image"/>
          <p:cNvGrpSpPr/>
          <p:nvPr/>
        </p:nvGrpSpPr>
        <p:grpSpPr>
          <a:xfrm>
            <a:off x="137395" y="2807409"/>
            <a:ext cx="3724276" cy="3135909"/>
            <a:chOff x="0" y="0"/>
            <a:chExt cx="3724275" cy="3135907"/>
          </a:xfrm>
        </p:grpSpPr>
        <p:pic>
          <p:nvPicPr>
            <p:cNvPr id="325" name="Image" descr="Image"/>
            <p:cNvPicPr>
              <a:picLocks noChangeAspect="1"/>
            </p:cNvPicPr>
            <p:nvPr/>
          </p:nvPicPr>
          <p:blipFill>
            <a:blip r:embed="rId6"/>
            <a:stretch>
              <a:fillRect/>
            </a:stretch>
          </p:blipFill>
          <p:spPr>
            <a:xfrm>
              <a:off x="76200" y="50800"/>
              <a:ext cx="3571875" cy="2920008"/>
            </a:xfrm>
            <a:prstGeom prst="rect">
              <a:avLst/>
            </a:prstGeom>
            <a:ln>
              <a:noFill/>
            </a:ln>
            <a:effectLst/>
          </p:spPr>
        </p:pic>
        <p:pic>
          <p:nvPicPr>
            <p:cNvPr id="324" name="Image" descr="Image"/>
            <p:cNvPicPr>
              <a:picLocks/>
            </p:cNvPicPr>
            <p:nvPr/>
          </p:nvPicPr>
          <p:blipFill>
            <a:blip r:embed="rId7"/>
            <a:stretch>
              <a:fillRect/>
            </a:stretch>
          </p:blipFill>
          <p:spPr>
            <a:xfrm>
              <a:off x="0" y="0"/>
              <a:ext cx="3724275" cy="3135908"/>
            </a:xfrm>
            <a:prstGeom prst="rect">
              <a:avLst/>
            </a:prstGeom>
            <a:effectLst/>
          </p:spPr>
        </p:pic>
      </p:grpSp>
      <p:grpSp>
        <p:nvGrpSpPr>
          <p:cNvPr id="329" name="Saw"/>
          <p:cNvGrpSpPr/>
          <p:nvPr/>
        </p:nvGrpSpPr>
        <p:grpSpPr>
          <a:xfrm rot="1383351">
            <a:off x="6540274" y="3704284"/>
            <a:ext cx="1675626" cy="560430"/>
            <a:chOff x="0" y="0"/>
            <a:chExt cx="1675624" cy="560428"/>
          </a:xfrm>
        </p:grpSpPr>
        <p:sp>
          <p:nvSpPr>
            <p:cNvPr id="328" name="Saw"/>
            <p:cNvSpPr/>
            <p:nvPr/>
          </p:nvSpPr>
          <p:spPr>
            <a:xfrm>
              <a:off x="15932" y="12700"/>
              <a:ext cx="1646932" cy="517959"/>
            </a:xfrm>
            <a:custGeom>
              <a:avLst/>
              <a:gdLst/>
              <a:ahLst/>
              <a:cxnLst>
                <a:cxn ang="0">
                  <a:pos x="wd2" y="hd2"/>
                </a:cxn>
                <a:cxn ang="5400000">
                  <a:pos x="wd2" y="hd2"/>
                </a:cxn>
                <a:cxn ang="10800000">
                  <a:pos x="wd2" y="hd2"/>
                </a:cxn>
                <a:cxn ang="16200000">
                  <a:pos x="wd2" y="hd2"/>
                </a:cxn>
              </a:cxnLst>
              <a:rect l="0" t="0" r="r" b="b"/>
              <a:pathLst>
                <a:path w="21600" h="21582" extrusionOk="0">
                  <a:moveTo>
                    <a:pt x="1812" y="1"/>
                  </a:moveTo>
                  <a:cubicBezTo>
                    <a:pt x="1339" y="21"/>
                    <a:pt x="783" y="215"/>
                    <a:pt x="286" y="791"/>
                  </a:cubicBezTo>
                  <a:cubicBezTo>
                    <a:pt x="199" y="1615"/>
                    <a:pt x="123" y="3110"/>
                    <a:pt x="123" y="3110"/>
                  </a:cubicBezTo>
                  <a:cubicBezTo>
                    <a:pt x="1178" y="3574"/>
                    <a:pt x="1286" y="5912"/>
                    <a:pt x="967" y="7734"/>
                  </a:cubicBezTo>
                  <a:cubicBezTo>
                    <a:pt x="642" y="9538"/>
                    <a:pt x="524" y="13522"/>
                    <a:pt x="713" y="15584"/>
                  </a:cubicBezTo>
                  <a:cubicBezTo>
                    <a:pt x="962" y="18265"/>
                    <a:pt x="0" y="19107"/>
                    <a:pt x="0" y="19107"/>
                  </a:cubicBezTo>
                  <a:lnTo>
                    <a:pt x="194" y="21104"/>
                  </a:lnTo>
                  <a:cubicBezTo>
                    <a:pt x="194" y="21104"/>
                    <a:pt x="1839" y="20432"/>
                    <a:pt x="3110" y="20019"/>
                  </a:cubicBezTo>
                  <a:cubicBezTo>
                    <a:pt x="3759" y="19813"/>
                    <a:pt x="4127" y="18919"/>
                    <a:pt x="4516" y="17458"/>
                  </a:cubicBezTo>
                  <a:lnTo>
                    <a:pt x="5040" y="21582"/>
                  </a:lnTo>
                  <a:lnTo>
                    <a:pt x="5359" y="19708"/>
                  </a:lnTo>
                  <a:lnTo>
                    <a:pt x="5468" y="21276"/>
                  </a:lnTo>
                  <a:lnTo>
                    <a:pt x="5787" y="19402"/>
                  </a:lnTo>
                  <a:lnTo>
                    <a:pt x="5895" y="20964"/>
                  </a:lnTo>
                  <a:lnTo>
                    <a:pt x="6213" y="19090"/>
                  </a:lnTo>
                  <a:lnTo>
                    <a:pt x="6321" y="20653"/>
                  </a:lnTo>
                  <a:lnTo>
                    <a:pt x="6641" y="18784"/>
                  </a:lnTo>
                  <a:lnTo>
                    <a:pt x="6749" y="20347"/>
                  </a:lnTo>
                  <a:lnTo>
                    <a:pt x="7068" y="18473"/>
                  </a:lnTo>
                  <a:lnTo>
                    <a:pt x="7176" y="20036"/>
                  </a:lnTo>
                  <a:lnTo>
                    <a:pt x="7496" y="18162"/>
                  </a:lnTo>
                  <a:lnTo>
                    <a:pt x="7604" y="19729"/>
                  </a:lnTo>
                  <a:lnTo>
                    <a:pt x="7923" y="17855"/>
                  </a:lnTo>
                  <a:lnTo>
                    <a:pt x="8032" y="19418"/>
                  </a:lnTo>
                  <a:lnTo>
                    <a:pt x="8349" y="17544"/>
                  </a:lnTo>
                  <a:lnTo>
                    <a:pt x="8457" y="19107"/>
                  </a:lnTo>
                  <a:lnTo>
                    <a:pt x="8777" y="17238"/>
                  </a:lnTo>
                  <a:lnTo>
                    <a:pt x="8885" y="18801"/>
                  </a:lnTo>
                  <a:lnTo>
                    <a:pt x="9205" y="16927"/>
                  </a:lnTo>
                  <a:lnTo>
                    <a:pt x="9313" y="18489"/>
                  </a:lnTo>
                  <a:lnTo>
                    <a:pt x="9632" y="16615"/>
                  </a:lnTo>
                  <a:lnTo>
                    <a:pt x="9740" y="18183"/>
                  </a:lnTo>
                  <a:lnTo>
                    <a:pt x="10060" y="16309"/>
                  </a:lnTo>
                  <a:lnTo>
                    <a:pt x="10168" y="17872"/>
                  </a:lnTo>
                  <a:lnTo>
                    <a:pt x="10486" y="15998"/>
                  </a:lnTo>
                  <a:lnTo>
                    <a:pt x="10594" y="17560"/>
                  </a:lnTo>
                  <a:lnTo>
                    <a:pt x="10913" y="15691"/>
                  </a:lnTo>
                  <a:lnTo>
                    <a:pt x="11021" y="17254"/>
                  </a:lnTo>
                  <a:lnTo>
                    <a:pt x="11341" y="15380"/>
                  </a:lnTo>
                  <a:lnTo>
                    <a:pt x="11449" y="16943"/>
                  </a:lnTo>
                  <a:lnTo>
                    <a:pt x="11768" y="15069"/>
                  </a:lnTo>
                  <a:lnTo>
                    <a:pt x="11877" y="16637"/>
                  </a:lnTo>
                  <a:lnTo>
                    <a:pt x="12196" y="14763"/>
                  </a:lnTo>
                  <a:lnTo>
                    <a:pt x="12304" y="16325"/>
                  </a:lnTo>
                  <a:lnTo>
                    <a:pt x="12622" y="14451"/>
                  </a:lnTo>
                  <a:lnTo>
                    <a:pt x="12730" y="16014"/>
                  </a:lnTo>
                  <a:lnTo>
                    <a:pt x="13050" y="14145"/>
                  </a:lnTo>
                  <a:lnTo>
                    <a:pt x="13158" y="15708"/>
                  </a:lnTo>
                  <a:lnTo>
                    <a:pt x="13477" y="13834"/>
                  </a:lnTo>
                  <a:lnTo>
                    <a:pt x="13585" y="15396"/>
                  </a:lnTo>
                  <a:lnTo>
                    <a:pt x="13905" y="13522"/>
                  </a:lnTo>
                  <a:lnTo>
                    <a:pt x="14013" y="15090"/>
                  </a:lnTo>
                  <a:lnTo>
                    <a:pt x="14332" y="13216"/>
                  </a:lnTo>
                  <a:lnTo>
                    <a:pt x="14441" y="14779"/>
                  </a:lnTo>
                  <a:lnTo>
                    <a:pt x="14758" y="12905"/>
                  </a:lnTo>
                  <a:lnTo>
                    <a:pt x="14866" y="14467"/>
                  </a:lnTo>
                  <a:lnTo>
                    <a:pt x="15186" y="12599"/>
                  </a:lnTo>
                  <a:lnTo>
                    <a:pt x="15294" y="14161"/>
                  </a:lnTo>
                  <a:lnTo>
                    <a:pt x="15614" y="12287"/>
                  </a:lnTo>
                  <a:lnTo>
                    <a:pt x="15722" y="13850"/>
                  </a:lnTo>
                  <a:lnTo>
                    <a:pt x="16041" y="11976"/>
                  </a:lnTo>
                  <a:lnTo>
                    <a:pt x="16149" y="13544"/>
                  </a:lnTo>
                  <a:lnTo>
                    <a:pt x="16469" y="11670"/>
                  </a:lnTo>
                  <a:lnTo>
                    <a:pt x="16577" y="13232"/>
                  </a:lnTo>
                  <a:lnTo>
                    <a:pt x="16895" y="11358"/>
                  </a:lnTo>
                  <a:lnTo>
                    <a:pt x="17003" y="12921"/>
                  </a:lnTo>
                  <a:lnTo>
                    <a:pt x="17322" y="11052"/>
                  </a:lnTo>
                  <a:lnTo>
                    <a:pt x="17430" y="12615"/>
                  </a:lnTo>
                  <a:lnTo>
                    <a:pt x="17750" y="10741"/>
                  </a:lnTo>
                  <a:lnTo>
                    <a:pt x="17858" y="12303"/>
                  </a:lnTo>
                  <a:lnTo>
                    <a:pt x="18177" y="10429"/>
                  </a:lnTo>
                  <a:lnTo>
                    <a:pt x="18286" y="11997"/>
                  </a:lnTo>
                  <a:lnTo>
                    <a:pt x="18605" y="10123"/>
                  </a:lnTo>
                  <a:lnTo>
                    <a:pt x="18713" y="11686"/>
                  </a:lnTo>
                  <a:lnTo>
                    <a:pt x="19031" y="9812"/>
                  </a:lnTo>
                  <a:lnTo>
                    <a:pt x="19139" y="11374"/>
                  </a:lnTo>
                  <a:lnTo>
                    <a:pt x="19459" y="9506"/>
                  </a:lnTo>
                  <a:lnTo>
                    <a:pt x="19567" y="11068"/>
                  </a:lnTo>
                  <a:lnTo>
                    <a:pt x="19886" y="9194"/>
                  </a:lnTo>
                  <a:lnTo>
                    <a:pt x="19994" y="10757"/>
                  </a:lnTo>
                  <a:lnTo>
                    <a:pt x="20314" y="8883"/>
                  </a:lnTo>
                  <a:lnTo>
                    <a:pt x="20422" y="10451"/>
                  </a:lnTo>
                  <a:lnTo>
                    <a:pt x="20741" y="8577"/>
                  </a:lnTo>
                  <a:lnTo>
                    <a:pt x="20850" y="10139"/>
                  </a:lnTo>
                  <a:lnTo>
                    <a:pt x="21167" y="8265"/>
                  </a:lnTo>
                  <a:lnTo>
                    <a:pt x="21275" y="9828"/>
                  </a:lnTo>
                  <a:lnTo>
                    <a:pt x="21563" y="8421"/>
                  </a:lnTo>
                  <a:lnTo>
                    <a:pt x="21600" y="7701"/>
                  </a:lnTo>
                  <a:lnTo>
                    <a:pt x="21568" y="5983"/>
                  </a:lnTo>
                  <a:cubicBezTo>
                    <a:pt x="21552" y="5090"/>
                    <a:pt x="21330" y="4381"/>
                    <a:pt x="21049" y="4329"/>
                  </a:cubicBezTo>
                  <a:lnTo>
                    <a:pt x="7830" y="1806"/>
                  </a:lnTo>
                  <a:cubicBezTo>
                    <a:pt x="7830" y="1806"/>
                    <a:pt x="7858" y="947"/>
                    <a:pt x="7582" y="844"/>
                  </a:cubicBezTo>
                  <a:cubicBezTo>
                    <a:pt x="7171" y="690"/>
                    <a:pt x="5434" y="327"/>
                    <a:pt x="5185" y="275"/>
                  </a:cubicBezTo>
                  <a:cubicBezTo>
                    <a:pt x="4937" y="224"/>
                    <a:pt x="4613" y="1702"/>
                    <a:pt x="4273" y="1634"/>
                  </a:cubicBezTo>
                  <a:cubicBezTo>
                    <a:pt x="3932" y="1582"/>
                    <a:pt x="3326" y="620"/>
                    <a:pt x="2845" y="259"/>
                  </a:cubicBezTo>
                  <a:cubicBezTo>
                    <a:pt x="2677" y="139"/>
                    <a:pt x="2285" y="-18"/>
                    <a:pt x="1812" y="1"/>
                  </a:cubicBezTo>
                  <a:close/>
                  <a:moveTo>
                    <a:pt x="6673" y="3320"/>
                  </a:moveTo>
                  <a:cubicBezTo>
                    <a:pt x="6830" y="3320"/>
                    <a:pt x="6955" y="3713"/>
                    <a:pt x="6955" y="4211"/>
                  </a:cubicBezTo>
                  <a:cubicBezTo>
                    <a:pt x="6955" y="4709"/>
                    <a:pt x="6824" y="5103"/>
                    <a:pt x="6673" y="5103"/>
                  </a:cubicBezTo>
                  <a:cubicBezTo>
                    <a:pt x="6516" y="5103"/>
                    <a:pt x="6392" y="4709"/>
                    <a:pt x="6392" y="4211"/>
                  </a:cubicBezTo>
                  <a:cubicBezTo>
                    <a:pt x="6392" y="3713"/>
                    <a:pt x="6516" y="3320"/>
                    <a:pt x="6673" y="3320"/>
                  </a:cubicBezTo>
                  <a:close/>
                  <a:moveTo>
                    <a:pt x="3455" y="4297"/>
                  </a:moveTo>
                  <a:cubicBezTo>
                    <a:pt x="4985" y="4400"/>
                    <a:pt x="3433" y="18165"/>
                    <a:pt x="2346" y="16824"/>
                  </a:cubicBezTo>
                  <a:cubicBezTo>
                    <a:pt x="1573" y="15862"/>
                    <a:pt x="2244" y="14162"/>
                    <a:pt x="2466" y="11052"/>
                  </a:cubicBezTo>
                  <a:cubicBezTo>
                    <a:pt x="2698" y="7736"/>
                    <a:pt x="2070" y="4211"/>
                    <a:pt x="3455" y="4297"/>
                  </a:cubicBezTo>
                  <a:close/>
                  <a:moveTo>
                    <a:pt x="5716" y="7116"/>
                  </a:moveTo>
                  <a:cubicBezTo>
                    <a:pt x="5873" y="7116"/>
                    <a:pt x="5997" y="7509"/>
                    <a:pt x="5997" y="8007"/>
                  </a:cubicBezTo>
                  <a:cubicBezTo>
                    <a:pt x="5997" y="8506"/>
                    <a:pt x="5873" y="8904"/>
                    <a:pt x="5716" y="8904"/>
                  </a:cubicBezTo>
                  <a:cubicBezTo>
                    <a:pt x="5559" y="8904"/>
                    <a:pt x="5435" y="8506"/>
                    <a:pt x="5435" y="8007"/>
                  </a:cubicBezTo>
                  <a:cubicBezTo>
                    <a:pt x="5435" y="7509"/>
                    <a:pt x="5559" y="7116"/>
                    <a:pt x="5716" y="7116"/>
                  </a:cubicBezTo>
                  <a:close/>
                  <a:moveTo>
                    <a:pt x="5435" y="12217"/>
                  </a:moveTo>
                  <a:cubicBezTo>
                    <a:pt x="5592" y="12217"/>
                    <a:pt x="5716" y="12616"/>
                    <a:pt x="5716" y="13114"/>
                  </a:cubicBezTo>
                  <a:cubicBezTo>
                    <a:pt x="5716" y="13612"/>
                    <a:pt x="5587" y="14005"/>
                    <a:pt x="5435" y="14005"/>
                  </a:cubicBezTo>
                  <a:cubicBezTo>
                    <a:pt x="5279" y="14005"/>
                    <a:pt x="5153" y="13612"/>
                    <a:pt x="5153" y="13114"/>
                  </a:cubicBezTo>
                  <a:cubicBezTo>
                    <a:pt x="5153" y="12616"/>
                    <a:pt x="5279" y="12217"/>
                    <a:pt x="5435" y="12217"/>
                  </a:cubicBezTo>
                  <a:close/>
                </a:path>
              </a:pathLst>
            </a:custGeom>
            <a:blipFill rotWithShape="1">
              <a:blip r:embed="rId8"/>
              <a:srcRect/>
              <a:tile tx="0" ty="0" sx="100000" sy="100000" flip="none" algn="tl"/>
            </a:blipFill>
            <a:ln>
              <a:noFill/>
            </a:ln>
            <a:effectLst/>
          </p:spPr>
          <p:txBody>
            <a:bodyPr wrap="square" lIns="35718" tIns="35718" rIns="35718" bIns="35718" numCol="1" anchor="ctr">
              <a:noAutofit/>
            </a:bodyPr>
            <a:lstStyle/>
            <a:p>
              <a:pPr algn="ctr" defTabSz="410765">
                <a:defRPr sz="2400">
                  <a:solidFill>
                    <a:srgbClr val="FFFFFF"/>
                  </a:solidFill>
                  <a:latin typeface="Marker Felt"/>
                  <a:ea typeface="Marker Felt"/>
                  <a:cs typeface="Marker Felt"/>
                  <a:sym typeface="Marker Felt"/>
                </a:defRPr>
              </a:pPr>
              <a:endParaRPr/>
            </a:p>
          </p:txBody>
        </p:sp>
        <p:pic>
          <p:nvPicPr>
            <p:cNvPr id="327" name="Saw" descr="Saw"/>
            <p:cNvPicPr>
              <a:picLocks/>
            </p:cNvPicPr>
            <p:nvPr/>
          </p:nvPicPr>
          <p:blipFill>
            <a:blip r:embed="rId9"/>
            <a:stretch>
              <a:fillRect/>
            </a:stretch>
          </p:blipFill>
          <p:spPr>
            <a:xfrm>
              <a:off x="-1" y="0"/>
              <a:ext cx="1675626" cy="560429"/>
            </a:xfrm>
            <a:prstGeom prst="rect">
              <a:avLst/>
            </a:prstGeom>
            <a:effectLst/>
          </p:spPr>
        </p:pic>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334" name="The network"/>
          <p:cNvSpPr txBox="1">
            <a:spLocks noGrp="1"/>
          </p:cNvSpPr>
          <p:nvPr>
            <p:ph type="title" idx="4294967295"/>
          </p:nvPr>
        </p:nvSpPr>
        <p:spPr>
          <a:xfrm>
            <a:off x="5436160" y="-92598"/>
            <a:ext cx="3364551" cy="991490"/>
          </a:xfrm>
          <a:prstGeom prst="rect">
            <a:avLst/>
          </a:prstGeom>
        </p:spPr>
        <p:txBody>
          <a:bodyPr lIns="35718" tIns="35718" rIns="35718" bIns="35718">
            <a:normAutofit/>
          </a:bodyPr>
          <a:lstStyle>
            <a:lvl1pPr defTabSz="394334">
              <a:defRPr sz="4992">
                <a:solidFill>
                  <a:srgbClr val="45A7DE"/>
                </a:solidFill>
                <a:latin typeface="Marker Felt"/>
                <a:ea typeface="Marker Felt"/>
                <a:cs typeface="Marker Felt"/>
                <a:sym typeface="Marker Felt"/>
              </a:defRPr>
            </a:lvl1pPr>
          </a:lstStyle>
          <a:p>
            <a:r>
              <a:rPr sz="4000" dirty="0">
                <a:latin typeface="Arial"/>
                <a:cs typeface="Arial"/>
              </a:rPr>
              <a:t>The network</a:t>
            </a:r>
            <a:endParaRPr lang="en-US" sz="4000" dirty="0">
              <a:latin typeface="Arial"/>
              <a:cs typeface="Arial"/>
            </a:endParaRPr>
          </a:p>
        </p:txBody>
      </p:sp>
      <p:sp>
        <p:nvSpPr>
          <p:cNvPr id="335" name="All nodes (processing modules  ants) share same connection to the network.…"/>
          <p:cNvSpPr txBox="1"/>
          <p:nvPr/>
        </p:nvSpPr>
        <p:spPr>
          <a:xfrm>
            <a:off x="5571468" y="2946634"/>
            <a:ext cx="3466837" cy="29498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200">
                <a:solidFill>
                  <a:srgbClr val="858585"/>
                </a:solidFill>
                <a:latin typeface="Marker Felt"/>
                <a:ea typeface="Marker Felt"/>
                <a:cs typeface="Marker Felt"/>
                <a:sym typeface="Marker Felt"/>
              </a:defRPr>
            </a:pPr>
            <a:r>
              <a:rPr sz="1100" dirty="0">
                <a:latin typeface="Arial"/>
                <a:cs typeface="Arial"/>
              </a:rPr>
              <a:t>All nodes (processing modules</a:t>
            </a:r>
            <a:r>
              <a:rPr lang="en-US" sz="1100" dirty="0">
                <a:latin typeface="Arial"/>
                <a:cs typeface="Arial"/>
              </a:rPr>
              <a:t> </a:t>
            </a:r>
            <a:r>
              <a:rPr sz="1100" dirty="0">
                <a:latin typeface="Arial"/>
                <a:cs typeface="Arial"/>
              </a:rPr>
              <a:t> ants) share same connection to the network.</a:t>
            </a:r>
            <a:endParaRPr lang="en-US" sz="1100" dirty="0">
              <a:latin typeface="Arial"/>
              <a:cs typeface="Arial"/>
            </a:endParaRPr>
          </a:p>
          <a:p>
            <a:pPr algn="l" defTabSz="410765">
              <a:defRPr sz="1200">
                <a:solidFill>
                  <a:srgbClr val="858585"/>
                </a:solidFill>
                <a:latin typeface="Marker Felt"/>
                <a:ea typeface="Marker Felt"/>
                <a:cs typeface="Marker Felt"/>
                <a:sym typeface="Marker Felt"/>
              </a:defRPr>
            </a:pPr>
            <a:r>
              <a:rPr sz="1100" dirty="0">
                <a:latin typeface="Arial"/>
                <a:cs typeface="Arial"/>
              </a:rPr>
              <a:t>There are neither masters nor slaves.</a:t>
            </a:r>
          </a:p>
          <a:p>
            <a:pPr algn="l" defTabSz="410765">
              <a:defRPr sz="1200">
                <a:solidFill>
                  <a:srgbClr val="858585"/>
                </a:solidFill>
                <a:latin typeface="Marker Felt"/>
                <a:ea typeface="Marker Felt"/>
                <a:cs typeface="Marker Felt"/>
                <a:sym typeface="Marker Felt"/>
              </a:defRPr>
            </a:pPr>
            <a:r>
              <a:rPr sz="1100" dirty="0">
                <a:latin typeface="Arial"/>
                <a:cs typeface="Arial"/>
              </a:rPr>
              <a:t>Some nodes are mostly talkers (like RX-</a:t>
            </a:r>
            <a:r>
              <a:rPr sz="1100" dirty="0" err="1">
                <a:latin typeface="Arial"/>
                <a:cs typeface="Arial"/>
              </a:rPr>
              <a:t>fifo</a:t>
            </a:r>
            <a:r>
              <a:rPr sz="1100" dirty="0">
                <a:latin typeface="Arial"/>
                <a:cs typeface="Arial"/>
              </a:rPr>
              <a:t> of some external interface) and some mostly listeners (TX-</a:t>
            </a:r>
            <a:r>
              <a:rPr sz="1100" dirty="0" err="1">
                <a:latin typeface="Arial"/>
                <a:cs typeface="Arial"/>
              </a:rPr>
              <a:t>fifo</a:t>
            </a:r>
            <a:r>
              <a:rPr sz="1100" dirty="0">
                <a:latin typeface="Arial"/>
                <a:cs typeface="Arial"/>
              </a:rPr>
              <a:t>).</a:t>
            </a:r>
          </a:p>
          <a:p>
            <a:pPr algn="l" defTabSz="410765">
              <a:defRPr sz="1200">
                <a:solidFill>
                  <a:srgbClr val="858585"/>
                </a:solidFill>
                <a:latin typeface="Marker Felt"/>
                <a:ea typeface="Marker Felt"/>
                <a:cs typeface="Marker Felt"/>
                <a:sym typeface="Marker Felt"/>
              </a:defRPr>
            </a:pPr>
            <a:r>
              <a:rPr sz="1100" dirty="0">
                <a:latin typeface="Arial"/>
                <a:cs typeface="Arial"/>
              </a:rPr>
              <a:t>Both examples are also listeners for setup info, and talkers for doorbells and buffer requests.</a:t>
            </a:r>
          </a:p>
          <a:p>
            <a:pPr algn="l" defTabSz="410765">
              <a:defRPr sz="1200">
                <a:solidFill>
                  <a:srgbClr val="858585"/>
                </a:solidFill>
                <a:latin typeface="Marker Felt"/>
                <a:ea typeface="Marker Felt"/>
                <a:cs typeface="Marker Felt"/>
                <a:sym typeface="Marker Felt"/>
              </a:defRPr>
            </a:pPr>
            <a:r>
              <a:rPr sz="1100" dirty="0">
                <a:latin typeface="Arial"/>
                <a:cs typeface="Arial"/>
              </a:rPr>
              <a:t>RAM connected to network is equally talker and listener. Though It talks only when addressed to.</a:t>
            </a:r>
            <a:r>
              <a:rPr lang="en-US" sz="1100" dirty="0">
                <a:latin typeface="Arial"/>
                <a:cs typeface="Arial"/>
              </a:rPr>
              <a:t> </a:t>
            </a:r>
            <a:endParaRPr sz="1100" dirty="0">
              <a:latin typeface="Arial"/>
              <a:cs typeface="Arial"/>
            </a:endParaRPr>
          </a:p>
          <a:p>
            <a:pPr algn="l" defTabSz="410765">
              <a:defRPr sz="1200">
                <a:solidFill>
                  <a:srgbClr val="858585"/>
                </a:solidFill>
                <a:latin typeface="Marker Felt"/>
                <a:ea typeface="Marker Felt"/>
                <a:cs typeface="Marker Felt"/>
                <a:sym typeface="Marker Felt"/>
              </a:defRPr>
            </a:pPr>
            <a:r>
              <a:rPr sz="1100" dirty="0">
                <a:latin typeface="Arial"/>
                <a:cs typeface="Arial"/>
              </a:rPr>
              <a:t>Switches, </a:t>
            </a:r>
            <a:r>
              <a:rPr sz="1100" dirty="0" err="1">
                <a:latin typeface="Arial"/>
                <a:cs typeface="Arial"/>
              </a:rPr>
              <a:t>DataWidth</a:t>
            </a:r>
            <a:r>
              <a:rPr sz="1100" dirty="0">
                <a:latin typeface="Arial"/>
                <a:cs typeface="Arial"/>
              </a:rPr>
              <a:t> crossers, Clock and Power domain </a:t>
            </a:r>
            <a:r>
              <a:rPr sz="1100" dirty="0" err="1">
                <a:latin typeface="Arial"/>
                <a:cs typeface="Arial"/>
              </a:rPr>
              <a:t>crossers,Off</a:t>
            </a:r>
            <a:r>
              <a:rPr sz="1100" dirty="0">
                <a:latin typeface="Arial"/>
                <a:cs typeface="Arial"/>
              </a:rPr>
              <a:t>-Chip crossers and </a:t>
            </a:r>
            <a:r>
              <a:rPr sz="1100" dirty="0" err="1">
                <a:latin typeface="Arial"/>
                <a:cs typeface="Arial"/>
              </a:rPr>
              <a:t>Serialiser</a:t>
            </a:r>
            <a:r>
              <a:rPr sz="1100" dirty="0">
                <a:latin typeface="Arial"/>
                <a:cs typeface="Arial"/>
              </a:rPr>
              <a:t>/</a:t>
            </a:r>
            <a:r>
              <a:rPr sz="1100" dirty="0" err="1">
                <a:latin typeface="Arial"/>
                <a:cs typeface="Arial"/>
              </a:rPr>
              <a:t>Deserialzer</a:t>
            </a:r>
            <a:r>
              <a:rPr sz="1100" dirty="0">
                <a:latin typeface="Arial"/>
                <a:cs typeface="Arial"/>
              </a:rPr>
              <a:t> (for moving on chip long distance in small footprint). constitute the</a:t>
            </a:r>
            <a:r>
              <a:rPr lang="en-US" sz="1100" dirty="0">
                <a:latin typeface="Arial"/>
                <a:cs typeface="Arial"/>
              </a:rPr>
              <a:t> </a:t>
            </a:r>
            <a:endParaRPr sz="1100" dirty="0">
              <a:latin typeface="Arial"/>
              <a:cs typeface="Arial"/>
            </a:endParaRPr>
          </a:p>
          <a:p>
            <a:pPr algn="l" defTabSz="410765">
              <a:defRPr sz="1200">
                <a:solidFill>
                  <a:srgbClr val="858585"/>
                </a:solidFill>
                <a:latin typeface="Marker Felt"/>
                <a:ea typeface="Marker Felt"/>
                <a:cs typeface="Marker Felt"/>
                <a:sym typeface="Marker Felt"/>
              </a:defRPr>
            </a:pPr>
            <a:r>
              <a:rPr sz="1100" dirty="0">
                <a:latin typeface="Arial"/>
                <a:cs typeface="Arial"/>
              </a:rPr>
              <a:t>"LEGO" like zoo of support.</a:t>
            </a:r>
          </a:p>
          <a:p>
            <a:pPr algn="l" defTabSz="410765">
              <a:defRPr sz="1200">
                <a:solidFill>
                  <a:srgbClr val="858585"/>
                </a:solidFill>
                <a:latin typeface="Marker Felt"/>
                <a:ea typeface="Marker Felt"/>
                <a:cs typeface="Marker Felt"/>
                <a:sym typeface="Marker Felt"/>
              </a:defRPr>
            </a:pPr>
            <a:r>
              <a:rPr sz="1100" dirty="0">
                <a:latin typeface="Arial"/>
                <a:cs typeface="Arial"/>
              </a:rPr>
              <a:t>You pick them up from a pile and they snap together.</a:t>
            </a:r>
          </a:p>
          <a:p>
            <a:pPr algn="l" defTabSz="410765">
              <a:defRPr sz="1200">
                <a:solidFill>
                  <a:srgbClr val="858585"/>
                </a:solidFill>
                <a:latin typeface="Marker Felt"/>
                <a:ea typeface="Marker Felt"/>
                <a:cs typeface="Marker Felt"/>
                <a:sym typeface="Marker Felt"/>
              </a:defRPr>
            </a:pPr>
            <a:r>
              <a:rPr sz="1100" dirty="0">
                <a:latin typeface="Arial"/>
                <a:cs typeface="Arial"/>
              </a:rPr>
              <a:t>The network is mostly self-</a:t>
            </a:r>
            <a:r>
              <a:rPr sz="1100" err="1">
                <a:latin typeface="Arial"/>
                <a:cs typeface="Arial"/>
              </a:rPr>
              <a:t>organising</a:t>
            </a:r>
            <a:r>
              <a:rPr sz="1100" dirty="0">
                <a:latin typeface="Arial"/>
                <a:cs typeface="Arial"/>
              </a:rPr>
              <a:t> in terms of addresses and routing, including inter-chip comms.</a:t>
            </a:r>
          </a:p>
        </p:txBody>
      </p:sp>
      <p:sp>
        <p:nvSpPr>
          <p:cNvPr id="336" name="host"/>
          <p:cNvSpPr/>
          <p:nvPr/>
        </p:nvSpPr>
        <p:spPr>
          <a:xfrm>
            <a:off x="4029264" y="527449"/>
            <a:ext cx="812100" cy="592973"/>
          </a:xfrm>
          <a:prstGeom prst="roundRect">
            <a:avLst>
              <a:gd name="adj" fmla="val 20543"/>
            </a:avLst>
          </a:prstGeom>
          <a:solidFill>
            <a:srgbClr val="0097EB">
              <a:alpha val="62000"/>
            </a:srgbClr>
          </a:solidFill>
          <a:ln w="3175">
            <a:miter lim="400000"/>
          </a:ln>
          <a:effectLst>
            <a:outerShdw blurRad="177800" dist="88900" dir="5400000" rotWithShape="0">
              <a:srgbClr val="000000">
                <a:alpha val="7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sz="2400">
                <a:solidFill>
                  <a:srgbClr val="FFFFFF"/>
                </a:solidFill>
                <a:latin typeface="Marker Felt"/>
                <a:ea typeface="Marker Felt"/>
                <a:cs typeface="Marker Felt"/>
                <a:sym typeface="Marker Felt"/>
              </a:defRPr>
            </a:lvl1pPr>
          </a:lstStyle>
          <a:p>
            <a:r>
              <a:rPr>
                <a:latin typeface="Arial"/>
                <a:cs typeface="Arial"/>
              </a:rPr>
              <a:t>host</a:t>
            </a:r>
          </a:p>
        </p:txBody>
      </p:sp>
      <p:sp>
        <p:nvSpPr>
          <p:cNvPr id="337" name="terminal"/>
          <p:cNvSpPr/>
          <p:nvPr/>
        </p:nvSpPr>
        <p:spPr>
          <a:xfrm>
            <a:off x="1975329" y="5085287"/>
            <a:ext cx="1191228" cy="592973"/>
          </a:xfrm>
          <a:prstGeom prst="roundRect">
            <a:avLst>
              <a:gd name="adj" fmla="val 20543"/>
            </a:avLst>
          </a:prstGeom>
          <a:solidFill>
            <a:srgbClr val="0097EB">
              <a:alpha val="62000"/>
            </a:srgbClr>
          </a:solidFill>
          <a:ln w="3175">
            <a:miter lim="400000"/>
          </a:ln>
          <a:effectLst>
            <a:outerShdw blurRad="177800" dist="88900" dir="5400000" rotWithShape="0">
              <a:srgbClr val="000000">
                <a:alpha val="7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defRPr>
                <a:solidFill>
                  <a:srgbClr val="FFFFFF"/>
                </a:solidFill>
                <a:latin typeface="Marker Felt"/>
                <a:ea typeface="Marker Felt"/>
                <a:cs typeface="Marker Felt"/>
                <a:sym typeface="Marker Felt"/>
              </a:defRPr>
            </a:lvl1pPr>
          </a:lstStyle>
          <a:p>
            <a:r>
              <a:rPr>
                <a:latin typeface="Arial"/>
                <a:cs typeface="Arial"/>
              </a:rPr>
              <a:t>terminal</a:t>
            </a:r>
          </a:p>
        </p:txBody>
      </p:sp>
      <p:sp>
        <p:nvSpPr>
          <p:cNvPr id="338" name="Line"/>
          <p:cNvSpPr/>
          <p:nvPr/>
        </p:nvSpPr>
        <p:spPr>
          <a:xfrm flipV="1">
            <a:off x="2547356" y="4725741"/>
            <a:ext cx="553955" cy="345141"/>
          </a:xfrm>
          <a:prstGeom prst="line">
            <a:avLst/>
          </a:prstGeom>
          <a:ln w="12700">
            <a:solidFill>
              <a:srgbClr val="75B1D4"/>
            </a:solidFill>
            <a:miter lim="400000"/>
            <a:tailEnd type="triangle"/>
          </a:ln>
        </p:spPr>
        <p:txBody>
          <a:bodyPr lIns="35718" tIns="35718" rIns="35718" bIns="35718" anchor="ctr"/>
          <a:lstStyle/>
          <a:p>
            <a:pPr algn="ctr" defTabSz="410765">
              <a:defRPr sz="2400">
                <a:solidFill>
                  <a:srgbClr val="858585"/>
                </a:solidFill>
                <a:latin typeface="Marker Felt"/>
                <a:ea typeface="Marker Felt"/>
                <a:cs typeface="Marker Felt"/>
                <a:sym typeface="Marker Felt"/>
              </a:defRPr>
            </a:pPr>
            <a:endParaRPr>
              <a:latin typeface="Arial"/>
              <a:cs typeface="Arial"/>
            </a:endParaRPr>
          </a:p>
        </p:txBody>
      </p:sp>
      <p:pic>
        <p:nvPicPr>
          <p:cNvPr id="339" name="Image" descr="Image"/>
          <p:cNvPicPr>
            <a:picLocks noChangeAspect="1"/>
          </p:cNvPicPr>
          <p:nvPr/>
        </p:nvPicPr>
        <p:blipFill>
          <a:blip r:embed="rId3"/>
          <a:stretch>
            <a:fillRect/>
          </a:stretch>
        </p:blipFill>
        <p:spPr>
          <a:xfrm>
            <a:off x="392719" y="985250"/>
            <a:ext cx="6000612" cy="4352189"/>
          </a:xfrm>
          <a:prstGeom prst="rect">
            <a:avLst/>
          </a:prstGeom>
          <a:ln w="12700">
            <a:miter lim="400000"/>
          </a:ln>
        </p:spPr>
      </p:pic>
      <p:sp>
        <p:nvSpPr>
          <p:cNvPr id="340" name="Ant has no idea where it sends it’s data,…"/>
          <p:cNvSpPr txBox="1"/>
          <p:nvPr/>
        </p:nvSpPr>
        <p:spPr>
          <a:xfrm>
            <a:off x="86055" y="466062"/>
            <a:ext cx="2353826"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sz="1600">
                <a:latin typeface="Marker Felt"/>
                <a:ea typeface="Marker Felt"/>
                <a:cs typeface="Marker Felt"/>
                <a:sym typeface="Marker Felt"/>
              </a:defRPr>
            </a:pPr>
            <a:r>
              <a:rPr>
                <a:latin typeface="Arial"/>
                <a:cs typeface="Arial"/>
              </a:rPr>
              <a:t>Ant has no idea where it sends it’s data,</a:t>
            </a:r>
          </a:p>
          <a:p>
            <a:pPr algn="l">
              <a:defRPr sz="1600">
                <a:latin typeface="Marker Felt"/>
                <a:ea typeface="Marker Felt"/>
                <a:cs typeface="Marker Felt"/>
                <a:sym typeface="Marker Felt"/>
              </a:defRPr>
            </a:pPr>
            <a:r>
              <a:rPr>
                <a:latin typeface="Arial"/>
                <a:cs typeface="Arial"/>
              </a:rPr>
              <a:t>all it has is a register(s) with destination address.</a:t>
            </a:r>
          </a:p>
          <a:p>
            <a:pPr algn="l">
              <a:defRPr sz="1600">
                <a:latin typeface="Marker Felt"/>
                <a:ea typeface="Marker Felt"/>
                <a:cs typeface="Marker Felt"/>
                <a:sym typeface="Marker Felt"/>
              </a:defRPr>
            </a:pPr>
            <a:r>
              <a:rPr>
                <a:latin typeface="Arial"/>
                <a:cs typeface="Arial"/>
              </a:rPr>
              <a:t>The network takes care of the rest.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345" name="Lego Zoo"/>
          <p:cNvSpPr txBox="1">
            <a:spLocks noGrp="1"/>
          </p:cNvSpPr>
          <p:nvPr>
            <p:ph type="title" idx="4294967295"/>
          </p:nvPr>
        </p:nvSpPr>
        <p:spPr>
          <a:xfrm>
            <a:off x="2613903" y="-28955"/>
            <a:ext cx="3246670" cy="1035844"/>
          </a:xfrm>
          <a:prstGeom prst="rect">
            <a:avLst/>
          </a:prstGeom>
        </p:spPr>
        <p:txBody>
          <a:bodyPr lIns="35718" tIns="35718" rIns="35718" bIns="35718"/>
          <a:lstStyle>
            <a:lvl1pPr defTabSz="410765">
              <a:defRPr sz="5600">
                <a:solidFill>
                  <a:srgbClr val="45A7DE"/>
                </a:solidFill>
                <a:latin typeface="Marker Felt"/>
                <a:ea typeface="Marker Felt"/>
                <a:cs typeface="Marker Felt"/>
                <a:sym typeface="Marker Felt"/>
              </a:defRPr>
            </a:lvl1pPr>
          </a:lstStyle>
          <a:p>
            <a:r>
              <a:rPr>
                <a:latin typeface="Arial"/>
                <a:cs typeface="Arial"/>
              </a:rPr>
              <a:t>Lego Zoo</a:t>
            </a:r>
          </a:p>
        </p:txBody>
      </p:sp>
      <p:pic>
        <p:nvPicPr>
          <p:cNvPr id="346" name="Image" descr="Image"/>
          <p:cNvPicPr>
            <a:picLocks noChangeAspect="1"/>
          </p:cNvPicPr>
          <p:nvPr/>
        </p:nvPicPr>
        <p:blipFill>
          <a:blip r:embed="rId3"/>
          <a:stretch>
            <a:fillRect/>
          </a:stretch>
        </p:blipFill>
        <p:spPr>
          <a:xfrm>
            <a:off x="62174" y="942278"/>
            <a:ext cx="1236472" cy="1368674"/>
          </a:xfrm>
          <a:prstGeom prst="rect">
            <a:avLst/>
          </a:prstGeom>
          <a:ln w="12700">
            <a:miter lim="400000"/>
          </a:ln>
        </p:spPr>
      </p:pic>
      <p:pic>
        <p:nvPicPr>
          <p:cNvPr id="347" name="Image" descr="Image"/>
          <p:cNvPicPr>
            <a:picLocks noChangeAspect="1"/>
          </p:cNvPicPr>
          <p:nvPr/>
        </p:nvPicPr>
        <p:blipFill>
          <a:blip r:embed="rId4"/>
          <a:stretch>
            <a:fillRect/>
          </a:stretch>
        </p:blipFill>
        <p:spPr>
          <a:xfrm>
            <a:off x="1106129" y="769365"/>
            <a:ext cx="1618430" cy="1714501"/>
          </a:xfrm>
          <a:prstGeom prst="rect">
            <a:avLst/>
          </a:prstGeom>
          <a:ln w="12700">
            <a:miter lim="400000"/>
          </a:ln>
        </p:spPr>
      </p:pic>
      <p:sp>
        <p:nvSpPr>
          <p:cNvPr id="348" name="Switches build the network. However for small networks, no switch is essential.…"/>
          <p:cNvSpPr txBox="1"/>
          <p:nvPr/>
        </p:nvSpPr>
        <p:spPr>
          <a:xfrm>
            <a:off x="2850703" y="902377"/>
            <a:ext cx="2233789" cy="1580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p>
            <a:pPr algn="l" defTabSz="410765">
              <a:defRPr sz="1600">
                <a:solidFill>
                  <a:srgbClr val="858585"/>
                </a:solidFill>
                <a:latin typeface="Marker Felt"/>
                <a:ea typeface="Marker Felt"/>
                <a:cs typeface="Marker Felt"/>
                <a:sym typeface="Marker Felt"/>
              </a:defRPr>
            </a:pPr>
            <a:r>
              <a:rPr sz="1400" dirty="0">
                <a:solidFill>
                  <a:srgbClr val="FF0000"/>
                </a:solidFill>
                <a:latin typeface="Arial"/>
                <a:cs typeface="Arial"/>
              </a:rPr>
              <a:t>Switches </a:t>
            </a:r>
            <a:r>
              <a:rPr sz="1400" dirty="0">
                <a:latin typeface="Arial"/>
                <a:cs typeface="Arial"/>
              </a:rPr>
              <a:t>build the network. However for small networks, no switch is essential.</a:t>
            </a:r>
            <a:endParaRPr lang="en-US" sz="1400" dirty="0">
              <a:latin typeface="Arial"/>
              <a:cs typeface="Arial"/>
            </a:endParaRPr>
          </a:p>
          <a:p>
            <a:pPr algn="l" defTabSz="410765">
              <a:defRPr sz="1600">
                <a:solidFill>
                  <a:srgbClr val="858585"/>
                </a:solidFill>
                <a:latin typeface="Marker Felt"/>
                <a:ea typeface="Marker Felt"/>
                <a:cs typeface="Marker Felt"/>
                <a:sym typeface="Marker Felt"/>
              </a:defRPr>
            </a:pPr>
            <a:r>
              <a:rPr sz="1400" dirty="0">
                <a:latin typeface="Arial"/>
                <a:cs typeface="Arial"/>
              </a:rPr>
              <a:t>They come in 54/128/256… bits data width</a:t>
            </a:r>
          </a:p>
        </p:txBody>
      </p:sp>
      <p:pic>
        <p:nvPicPr>
          <p:cNvPr id="349" name="Image" descr="Image"/>
          <p:cNvPicPr>
            <a:picLocks noChangeAspect="1"/>
          </p:cNvPicPr>
          <p:nvPr/>
        </p:nvPicPr>
        <p:blipFill>
          <a:blip r:embed="rId5"/>
          <a:stretch>
            <a:fillRect/>
          </a:stretch>
        </p:blipFill>
        <p:spPr>
          <a:xfrm>
            <a:off x="500757" y="2512230"/>
            <a:ext cx="2348508" cy="901899"/>
          </a:xfrm>
          <a:prstGeom prst="rect">
            <a:avLst/>
          </a:prstGeom>
          <a:ln w="12700">
            <a:miter lim="400000"/>
          </a:ln>
        </p:spPr>
      </p:pic>
      <p:sp>
        <p:nvSpPr>
          <p:cNvPr id="350" name="64/128/.."/>
          <p:cNvSpPr txBox="1"/>
          <p:nvPr/>
        </p:nvSpPr>
        <p:spPr>
          <a:xfrm>
            <a:off x="-28656" y="3074363"/>
            <a:ext cx="969815"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64/128/..</a:t>
            </a:r>
          </a:p>
        </p:txBody>
      </p:sp>
      <p:sp>
        <p:nvSpPr>
          <p:cNvPr id="351" name="128/64/.."/>
          <p:cNvSpPr txBox="1"/>
          <p:nvPr/>
        </p:nvSpPr>
        <p:spPr>
          <a:xfrm>
            <a:off x="2276942" y="3010457"/>
            <a:ext cx="1067599"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858585"/>
                </a:solidFill>
                <a:latin typeface="Marker Felt"/>
                <a:ea typeface="Marker Felt"/>
                <a:cs typeface="Marker Felt"/>
                <a:sym typeface="Marker Felt"/>
              </a:defRPr>
            </a:lvl1pPr>
          </a:lstStyle>
          <a:p>
            <a:r>
              <a:rPr>
                <a:latin typeface="Arial"/>
                <a:cs typeface="Arial"/>
              </a:rPr>
              <a:t>128/64/..</a:t>
            </a:r>
          </a:p>
        </p:txBody>
      </p:sp>
      <p:pic>
        <p:nvPicPr>
          <p:cNvPr id="352" name="Image" descr="Image"/>
          <p:cNvPicPr>
            <a:picLocks noChangeAspect="1"/>
          </p:cNvPicPr>
          <p:nvPr/>
        </p:nvPicPr>
        <p:blipFill>
          <a:blip r:embed="rId6"/>
          <a:stretch>
            <a:fillRect/>
          </a:stretch>
        </p:blipFill>
        <p:spPr>
          <a:xfrm>
            <a:off x="496292" y="3601652"/>
            <a:ext cx="2357438" cy="714376"/>
          </a:xfrm>
          <a:prstGeom prst="rect">
            <a:avLst/>
          </a:prstGeom>
          <a:ln w="12700">
            <a:miter lim="400000"/>
          </a:ln>
        </p:spPr>
      </p:pic>
      <p:sp>
        <p:nvSpPr>
          <p:cNvPr id="353" name="clk1"/>
          <p:cNvSpPr txBox="1"/>
          <p:nvPr/>
        </p:nvSpPr>
        <p:spPr>
          <a:xfrm>
            <a:off x="46831" y="4097276"/>
            <a:ext cx="528990"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858585"/>
                </a:solidFill>
                <a:latin typeface="Marker Felt"/>
                <a:ea typeface="Marker Felt"/>
                <a:cs typeface="Marker Felt"/>
                <a:sym typeface="Marker Felt"/>
              </a:defRPr>
            </a:lvl1pPr>
          </a:lstStyle>
          <a:p>
            <a:r>
              <a:rPr>
                <a:latin typeface="Arial"/>
                <a:cs typeface="Arial"/>
              </a:rPr>
              <a:t>clk1</a:t>
            </a:r>
          </a:p>
        </p:txBody>
      </p:sp>
      <p:sp>
        <p:nvSpPr>
          <p:cNvPr id="354" name="clk2"/>
          <p:cNvSpPr txBox="1"/>
          <p:nvPr/>
        </p:nvSpPr>
        <p:spPr>
          <a:xfrm>
            <a:off x="2354458" y="4055108"/>
            <a:ext cx="528990"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858585"/>
                </a:solidFill>
                <a:latin typeface="Marker Felt"/>
                <a:ea typeface="Marker Felt"/>
                <a:cs typeface="Marker Felt"/>
                <a:sym typeface="Marker Felt"/>
              </a:defRPr>
            </a:lvl1pPr>
          </a:lstStyle>
          <a:p>
            <a:r>
              <a:rPr>
                <a:latin typeface="Arial"/>
                <a:cs typeface="Arial"/>
              </a:rPr>
              <a:t>clk2</a:t>
            </a:r>
          </a:p>
        </p:txBody>
      </p:sp>
      <p:pic>
        <p:nvPicPr>
          <p:cNvPr id="355" name="Image" descr="Image"/>
          <p:cNvPicPr>
            <a:picLocks noChangeAspect="1"/>
          </p:cNvPicPr>
          <p:nvPr/>
        </p:nvPicPr>
        <p:blipFill>
          <a:blip r:embed="rId7"/>
          <a:stretch>
            <a:fillRect/>
          </a:stretch>
        </p:blipFill>
        <p:spPr>
          <a:xfrm>
            <a:off x="5036908" y="3913721"/>
            <a:ext cx="4107657" cy="571501"/>
          </a:xfrm>
          <a:prstGeom prst="rect">
            <a:avLst/>
          </a:prstGeom>
          <a:ln w="12700">
            <a:miter lim="400000"/>
          </a:ln>
        </p:spPr>
      </p:pic>
      <p:sp>
        <p:nvSpPr>
          <p:cNvPr id="356" name="serialisers save number of wires. They come in variety of parallel wires from 1 to 16. They optionally have fast serial clock input. They may be used for inter or intra chip connectivity."/>
          <p:cNvSpPr txBox="1"/>
          <p:nvPr/>
        </p:nvSpPr>
        <p:spPr>
          <a:xfrm>
            <a:off x="4683326" y="3012259"/>
            <a:ext cx="4215960" cy="933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dirty="0" err="1">
                <a:solidFill>
                  <a:srgbClr val="FF0000"/>
                </a:solidFill>
                <a:latin typeface="Arial"/>
                <a:cs typeface="Arial"/>
              </a:rPr>
              <a:t>serialisers</a:t>
            </a:r>
            <a:r>
              <a:rPr dirty="0">
                <a:latin typeface="Arial"/>
                <a:cs typeface="Arial"/>
              </a:rPr>
              <a:t> save number of wires. They come in variety of parallel wires from 1 to 16. They optionally have fast serial clock input. They may be used for inter or intra chip connectivity.</a:t>
            </a:r>
          </a:p>
        </p:txBody>
      </p:sp>
      <p:pic>
        <p:nvPicPr>
          <p:cNvPr id="357" name="Image" descr="Image"/>
          <p:cNvPicPr>
            <a:picLocks noChangeAspect="1"/>
          </p:cNvPicPr>
          <p:nvPr/>
        </p:nvPicPr>
        <p:blipFill>
          <a:blip r:embed="rId8"/>
          <a:stretch>
            <a:fillRect/>
          </a:stretch>
        </p:blipFill>
        <p:spPr>
          <a:xfrm>
            <a:off x="6751701" y="451643"/>
            <a:ext cx="2357439" cy="1660923"/>
          </a:xfrm>
          <a:prstGeom prst="rect">
            <a:avLst/>
          </a:prstGeom>
          <a:ln w="12700">
            <a:miter lim="400000"/>
          </a:ln>
        </p:spPr>
      </p:pic>
      <p:sp>
        <p:nvSpPr>
          <p:cNvPr id="358" name="host sw"/>
          <p:cNvSpPr txBox="1"/>
          <p:nvPr/>
        </p:nvSpPr>
        <p:spPr>
          <a:xfrm>
            <a:off x="7255329" y="2043965"/>
            <a:ext cx="854399" cy="349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a:solidFill>
                  <a:srgbClr val="858585"/>
                </a:solidFill>
                <a:latin typeface="Marker Felt"/>
                <a:ea typeface="Marker Felt"/>
                <a:cs typeface="Marker Felt"/>
                <a:sym typeface="Marker Felt"/>
              </a:defRPr>
            </a:lvl1pPr>
          </a:lstStyle>
          <a:p>
            <a:r>
              <a:rPr>
                <a:latin typeface="Arial"/>
                <a:cs typeface="Arial"/>
              </a:rPr>
              <a:t>host sw</a:t>
            </a:r>
          </a:p>
        </p:txBody>
      </p:sp>
      <p:pic>
        <p:nvPicPr>
          <p:cNvPr id="359" name="Image" descr="Image"/>
          <p:cNvPicPr>
            <a:picLocks noChangeAspect="1"/>
          </p:cNvPicPr>
          <p:nvPr/>
        </p:nvPicPr>
        <p:blipFill>
          <a:blip r:embed="rId9"/>
          <a:stretch>
            <a:fillRect/>
          </a:stretch>
        </p:blipFill>
        <p:spPr>
          <a:xfrm>
            <a:off x="674885" y="4548199"/>
            <a:ext cx="2000251" cy="901899"/>
          </a:xfrm>
          <a:prstGeom prst="rect">
            <a:avLst/>
          </a:prstGeom>
          <a:ln w="12700">
            <a:miter lim="400000"/>
          </a:ln>
        </p:spPr>
      </p:pic>
      <p:pic>
        <p:nvPicPr>
          <p:cNvPr id="360" name="Image" descr="Image"/>
          <p:cNvPicPr>
            <a:picLocks noChangeAspect="1"/>
          </p:cNvPicPr>
          <p:nvPr/>
        </p:nvPicPr>
        <p:blipFill>
          <a:blip r:embed="rId10"/>
          <a:stretch>
            <a:fillRect/>
          </a:stretch>
        </p:blipFill>
        <p:spPr>
          <a:xfrm>
            <a:off x="3311371" y="4084811"/>
            <a:ext cx="1851735" cy="1368673"/>
          </a:xfrm>
          <a:prstGeom prst="rect">
            <a:avLst/>
          </a:prstGeom>
          <a:ln w="12700">
            <a:miter lim="400000"/>
          </a:ln>
        </p:spPr>
      </p:pic>
      <p:sp>
        <p:nvSpPr>
          <p:cNvPr id="361" name="simple character sequence can send any messages. and display any message received. Can impersonate any other module."/>
          <p:cNvSpPr txBox="1"/>
          <p:nvPr/>
        </p:nvSpPr>
        <p:spPr>
          <a:xfrm>
            <a:off x="4440573" y="5078109"/>
            <a:ext cx="3246669" cy="933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algn="l" defTabSz="410765">
              <a:defRPr sz="1400">
                <a:solidFill>
                  <a:srgbClr val="858585"/>
                </a:solidFill>
                <a:latin typeface="Marker Felt"/>
                <a:ea typeface="Marker Felt"/>
                <a:cs typeface="Marker Felt"/>
                <a:sym typeface="Marker Felt"/>
              </a:defRPr>
            </a:lvl1pPr>
          </a:lstStyle>
          <a:p>
            <a:r>
              <a:rPr>
                <a:latin typeface="Arial"/>
                <a:cs typeface="Arial"/>
              </a:rPr>
              <a:t>simple character sequence can send any messages. and display any message received. Can impersonate any other module.</a:t>
            </a:r>
          </a:p>
        </p:txBody>
      </p:sp>
      <p:pic>
        <p:nvPicPr>
          <p:cNvPr id="362" name="Image" descr="Image"/>
          <p:cNvPicPr>
            <a:picLocks noChangeAspect="1"/>
          </p:cNvPicPr>
          <p:nvPr/>
        </p:nvPicPr>
        <p:blipFill>
          <a:blip r:embed="rId11"/>
          <a:srcRect t="116" r="280" b="4"/>
          <a:stretch>
            <a:fillRect/>
          </a:stretch>
        </p:blipFill>
        <p:spPr>
          <a:xfrm>
            <a:off x="2925235" y="5027140"/>
            <a:ext cx="1265239" cy="1035845"/>
          </a:xfrm>
          <a:custGeom>
            <a:avLst/>
            <a:gdLst/>
            <a:ahLst/>
            <a:cxnLst>
              <a:cxn ang="0">
                <a:pos x="wd2" y="hd2"/>
              </a:cxn>
              <a:cxn ang="5400000">
                <a:pos x="wd2" y="hd2"/>
              </a:cxn>
              <a:cxn ang="10800000">
                <a:pos x="wd2" y="hd2"/>
              </a:cxn>
              <a:cxn ang="16200000">
                <a:pos x="wd2" y="hd2"/>
              </a:cxn>
            </a:cxnLst>
            <a:rect l="0" t="0" r="r" b="b"/>
            <a:pathLst>
              <a:path w="21600" h="21600" extrusionOk="0">
                <a:moveTo>
                  <a:pt x="2344" y="0"/>
                </a:moveTo>
                <a:lnTo>
                  <a:pt x="2060" y="323"/>
                </a:lnTo>
                <a:cubicBezTo>
                  <a:pt x="1835" y="573"/>
                  <a:pt x="1656" y="662"/>
                  <a:pt x="1409" y="662"/>
                </a:cubicBezTo>
                <a:lnTo>
                  <a:pt x="1064" y="662"/>
                </a:lnTo>
                <a:lnTo>
                  <a:pt x="1003" y="3343"/>
                </a:lnTo>
                <a:cubicBezTo>
                  <a:pt x="969" y="4814"/>
                  <a:pt x="942" y="6666"/>
                  <a:pt x="942" y="7465"/>
                </a:cubicBezTo>
                <a:cubicBezTo>
                  <a:pt x="942" y="8985"/>
                  <a:pt x="1159" y="11939"/>
                  <a:pt x="1321" y="12629"/>
                </a:cubicBezTo>
                <a:cubicBezTo>
                  <a:pt x="1979" y="15429"/>
                  <a:pt x="2243" y="16720"/>
                  <a:pt x="2290" y="17363"/>
                </a:cubicBezTo>
                <a:cubicBezTo>
                  <a:pt x="2321" y="17786"/>
                  <a:pt x="2525" y="18918"/>
                  <a:pt x="2744" y="19870"/>
                </a:cubicBezTo>
                <a:lnTo>
                  <a:pt x="3144" y="21600"/>
                </a:lnTo>
                <a:lnTo>
                  <a:pt x="6078" y="21600"/>
                </a:lnTo>
                <a:cubicBezTo>
                  <a:pt x="9759" y="21600"/>
                  <a:pt x="12212" y="21559"/>
                  <a:pt x="12311" y="21492"/>
                </a:cubicBezTo>
                <a:cubicBezTo>
                  <a:pt x="12401" y="21432"/>
                  <a:pt x="13838" y="21144"/>
                  <a:pt x="15495" y="20855"/>
                </a:cubicBezTo>
                <a:cubicBezTo>
                  <a:pt x="20344" y="20009"/>
                  <a:pt x="21365" y="19803"/>
                  <a:pt x="21519" y="19647"/>
                </a:cubicBezTo>
                <a:cubicBezTo>
                  <a:pt x="21555" y="19610"/>
                  <a:pt x="21579" y="19433"/>
                  <a:pt x="21600" y="19092"/>
                </a:cubicBezTo>
                <a:cubicBezTo>
                  <a:pt x="21571" y="18931"/>
                  <a:pt x="21527" y="18790"/>
                  <a:pt x="21464" y="18654"/>
                </a:cubicBezTo>
                <a:cubicBezTo>
                  <a:pt x="21281" y="18255"/>
                  <a:pt x="19766" y="15590"/>
                  <a:pt x="19005" y="14326"/>
                </a:cubicBezTo>
                <a:cubicBezTo>
                  <a:pt x="18813" y="14007"/>
                  <a:pt x="18676" y="13703"/>
                  <a:pt x="18700" y="13655"/>
                </a:cubicBezTo>
                <a:cubicBezTo>
                  <a:pt x="18724" y="13607"/>
                  <a:pt x="18870" y="13531"/>
                  <a:pt x="19025" y="13490"/>
                </a:cubicBezTo>
                <a:cubicBezTo>
                  <a:pt x="19225" y="13436"/>
                  <a:pt x="19323" y="13326"/>
                  <a:pt x="19371" y="13109"/>
                </a:cubicBezTo>
                <a:cubicBezTo>
                  <a:pt x="19408" y="12940"/>
                  <a:pt x="19444" y="10361"/>
                  <a:pt x="19445" y="7382"/>
                </a:cubicBezTo>
                <a:cubicBezTo>
                  <a:pt x="19448" y="1291"/>
                  <a:pt x="19464" y="1445"/>
                  <a:pt x="18795" y="1225"/>
                </a:cubicBezTo>
                <a:cubicBezTo>
                  <a:pt x="18137" y="1008"/>
                  <a:pt x="16078" y="460"/>
                  <a:pt x="15617" y="381"/>
                </a:cubicBezTo>
                <a:cubicBezTo>
                  <a:pt x="15376" y="339"/>
                  <a:pt x="15131" y="232"/>
                  <a:pt x="15069" y="141"/>
                </a:cubicBezTo>
                <a:cubicBezTo>
                  <a:pt x="15004" y="46"/>
                  <a:pt x="13676" y="16"/>
                  <a:pt x="11356" y="0"/>
                </a:cubicBezTo>
                <a:cubicBezTo>
                  <a:pt x="10128" y="23"/>
                  <a:pt x="9605" y="63"/>
                  <a:pt x="9587" y="174"/>
                </a:cubicBezTo>
                <a:cubicBezTo>
                  <a:pt x="9558" y="358"/>
                  <a:pt x="9281" y="388"/>
                  <a:pt x="6308" y="497"/>
                </a:cubicBezTo>
                <a:cubicBezTo>
                  <a:pt x="4359" y="568"/>
                  <a:pt x="3011" y="576"/>
                  <a:pt x="2941" y="513"/>
                </a:cubicBezTo>
                <a:cubicBezTo>
                  <a:pt x="2876" y="456"/>
                  <a:pt x="2825" y="309"/>
                  <a:pt x="2825" y="190"/>
                </a:cubicBezTo>
                <a:cubicBezTo>
                  <a:pt x="2825" y="77"/>
                  <a:pt x="2725" y="26"/>
                  <a:pt x="2466" y="0"/>
                </a:cubicBezTo>
                <a:lnTo>
                  <a:pt x="2344" y="0"/>
                </a:lnTo>
                <a:close/>
                <a:moveTo>
                  <a:pt x="508" y="50"/>
                </a:moveTo>
                <a:cubicBezTo>
                  <a:pt x="221" y="70"/>
                  <a:pt x="57" y="100"/>
                  <a:pt x="27" y="132"/>
                </a:cubicBezTo>
                <a:cubicBezTo>
                  <a:pt x="23" y="148"/>
                  <a:pt x="15" y="155"/>
                  <a:pt x="14" y="174"/>
                </a:cubicBezTo>
                <a:cubicBezTo>
                  <a:pt x="28" y="260"/>
                  <a:pt x="89" y="305"/>
                  <a:pt x="210" y="290"/>
                </a:cubicBezTo>
                <a:cubicBezTo>
                  <a:pt x="259" y="283"/>
                  <a:pt x="287" y="302"/>
                  <a:pt x="318" y="314"/>
                </a:cubicBezTo>
                <a:cubicBezTo>
                  <a:pt x="352" y="282"/>
                  <a:pt x="391" y="255"/>
                  <a:pt x="427" y="207"/>
                </a:cubicBezTo>
                <a:cubicBezTo>
                  <a:pt x="491" y="121"/>
                  <a:pt x="500" y="83"/>
                  <a:pt x="508" y="50"/>
                </a:cubicBezTo>
                <a:close/>
                <a:moveTo>
                  <a:pt x="47" y="15790"/>
                </a:moveTo>
                <a:cubicBezTo>
                  <a:pt x="28" y="15727"/>
                  <a:pt x="11" y="17008"/>
                  <a:pt x="7" y="18637"/>
                </a:cubicBezTo>
                <a:lnTo>
                  <a:pt x="0" y="21600"/>
                </a:lnTo>
                <a:lnTo>
                  <a:pt x="860" y="21600"/>
                </a:lnTo>
                <a:lnTo>
                  <a:pt x="806" y="21228"/>
                </a:lnTo>
                <a:cubicBezTo>
                  <a:pt x="773" y="21022"/>
                  <a:pt x="704" y="20724"/>
                  <a:pt x="657" y="20566"/>
                </a:cubicBezTo>
                <a:cubicBezTo>
                  <a:pt x="610" y="20407"/>
                  <a:pt x="465" y="19293"/>
                  <a:pt x="332" y="18091"/>
                </a:cubicBezTo>
                <a:cubicBezTo>
                  <a:pt x="199" y="16889"/>
                  <a:pt x="67" y="15854"/>
                  <a:pt x="47" y="15790"/>
                </a:cubicBezTo>
                <a:close/>
              </a:path>
            </a:pathLst>
          </a:custGeom>
          <a:ln w="12700">
            <a:miter lim="400000"/>
          </a:ln>
        </p:spPr>
      </p:pic>
      <p:pic>
        <p:nvPicPr>
          <p:cNvPr id="363" name="Image" descr="Image"/>
          <p:cNvPicPr>
            <a:picLocks noChangeAspect="1"/>
          </p:cNvPicPr>
          <p:nvPr/>
        </p:nvPicPr>
        <p:blipFill>
          <a:blip r:embed="rId12"/>
          <a:stretch>
            <a:fillRect/>
          </a:stretch>
        </p:blipFill>
        <p:spPr>
          <a:xfrm>
            <a:off x="5549057" y="1394846"/>
            <a:ext cx="1571626" cy="1303736"/>
          </a:xfrm>
          <a:prstGeom prst="rect">
            <a:avLst/>
          </a:prstGeom>
          <a:ln w="12700">
            <a:miter lim="400000"/>
          </a:ln>
        </p:spPr>
      </p:pic>
      <p:sp>
        <p:nvSpPr>
          <p:cNvPr id="364" name="clk1’"/>
          <p:cNvSpPr txBox="1"/>
          <p:nvPr/>
        </p:nvSpPr>
        <p:spPr>
          <a:xfrm>
            <a:off x="2359792" y="4351112"/>
            <a:ext cx="586698" cy="379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algn="l" defTabSz="410765">
              <a:defRPr sz="2000">
                <a:solidFill>
                  <a:srgbClr val="858585"/>
                </a:solidFill>
                <a:latin typeface="Marker Felt"/>
                <a:ea typeface="Marker Felt"/>
                <a:cs typeface="Marker Felt"/>
                <a:sym typeface="Marker Felt"/>
              </a:defRPr>
            </a:lvl1pPr>
          </a:lstStyle>
          <a:p>
            <a:r>
              <a:rPr>
                <a:latin typeface="Arial"/>
                <a:cs typeface="Arial"/>
              </a:rPr>
              <a:t>clk1’</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lide Number"/>
          <p:cNvSpPr txBox="1">
            <a:spLocks noGrp="1"/>
          </p:cNvSpPr>
          <p:nvPr>
            <p:ph type="sldNum" sz="quarter" idx="2"/>
          </p:nvPr>
        </p:nvSpPr>
        <p:spPr>
          <a:xfrm>
            <a:off x="8858748" y="6318250"/>
            <a:ext cx="231278" cy="35066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369" name="The sequence"/>
          <p:cNvSpPr txBox="1">
            <a:spLocks noGrp="1"/>
          </p:cNvSpPr>
          <p:nvPr>
            <p:ph type="title" idx="4294967295"/>
          </p:nvPr>
        </p:nvSpPr>
        <p:spPr>
          <a:xfrm>
            <a:off x="2581613" y="85811"/>
            <a:ext cx="4731775" cy="991490"/>
          </a:xfrm>
          <a:prstGeom prst="rect">
            <a:avLst/>
          </a:prstGeom>
        </p:spPr>
        <p:txBody>
          <a:bodyPr lIns="35718" tIns="35718" rIns="35718" bIns="35718"/>
          <a:lstStyle>
            <a:lvl1pPr defTabSz="398442">
              <a:defRPr sz="5044">
                <a:solidFill>
                  <a:srgbClr val="45A7DE"/>
                </a:solidFill>
                <a:latin typeface="Marker Felt"/>
                <a:ea typeface="Marker Felt"/>
                <a:cs typeface="Marker Felt"/>
                <a:sym typeface="Marker Felt"/>
              </a:defRPr>
            </a:lvl1pPr>
          </a:lstStyle>
          <a:p>
            <a:r>
              <a:rPr>
                <a:latin typeface="Arial"/>
                <a:cs typeface="Arial"/>
              </a:rPr>
              <a:t>The sequence</a:t>
            </a:r>
          </a:p>
        </p:txBody>
      </p:sp>
      <p:sp>
        <p:nvSpPr>
          <p:cNvPr id="370" name="Each  module has programmed pointer where to send the results.  Bypassing  a filter , or changing their order is trivial.…"/>
          <p:cNvSpPr txBox="1"/>
          <p:nvPr/>
        </p:nvSpPr>
        <p:spPr>
          <a:xfrm>
            <a:off x="1188809" y="3938204"/>
            <a:ext cx="4959836" cy="1708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a:defRPr sz="2100">
                <a:latin typeface="Marker Felt"/>
                <a:ea typeface="Marker Felt"/>
                <a:cs typeface="Marker Felt"/>
                <a:sym typeface="Marker Felt"/>
              </a:defRPr>
            </a:pPr>
            <a:r>
              <a:rPr>
                <a:latin typeface="Arial"/>
                <a:cs typeface="Arial"/>
              </a:rPr>
              <a:t>Each  module has programmed pointer where to send the results.  Bypassing  a filter , or changing their order is trivial.</a:t>
            </a:r>
          </a:p>
          <a:p>
            <a:pPr algn="l">
              <a:defRPr sz="2100">
                <a:latin typeface="Marker Felt"/>
                <a:ea typeface="Marker Felt"/>
                <a:cs typeface="Marker Felt"/>
                <a:sym typeface="Marker Felt"/>
              </a:defRPr>
            </a:pPr>
            <a:r>
              <a:rPr>
                <a:latin typeface="Arial"/>
                <a:cs typeface="Arial"/>
              </a:rPr>
              <a:t>Also Ram can be used as temp buffer. Or not.</a:t>
            </a:r>
          </a:p>
        </p:txBody>
      </p:sp>
      <p:sp>
        <p:nvSpPr>
          <p:cNvPr id="371" name="As example, each filter is part of video frame pipeline.…"/>
          <p:cNvSpPr txBox="1"/>
          <p:nvPr/>
        </p:nvSpPr>
        <p:spPr>
          <a:xfrm>
            <a:off x="627159" y="1126483"/>
            <a:ext cx="617252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2000">
                <a:latin typeface="Marker Felt"/>
                <a:ea typeface="Marker Felt"/>
                <a:cs typeface="Marker Felt"/>
                <a:sym typeface="Marker Felt"/>
              </a:defRPr>
            </a:pPr>
            <a:r>
              <a:rPr>
                <a:latin typeface="Arial"/>
                <a:cs typeface="Arial"/>
              </a:rPr>
              <a:t>As example, each filter is part of video frame pipeline.</a:t>
            </a:r>
          </a:p>
          <a:p>
            <a:pPr algn="ctr">
              <a:defRPr sz="2000">
                <a:latin typeface="Marker Felt"/>
                <a:ea typeface="Marker Felt"/>
                <a:cs typeface="Marker Felt"/>
                <a:sym typeface="Marker Felt"/>
              </a:defRPr>
            </a:pPr>
            <a:r>
              <a:rPr>
                <a:latin typeface="Arial"/>
                <a:cs typeface="Arial"/>
              </a:rPr>
              <a:t>Or  modem’s numeric processing.</a:t>
            </a:r>
          </a:p>
        </p:txBody>
      </p:sp>
      <p:pic>
        <p:nvPicPr>
          <p:cNvPr id="372" name="Image" descr="Image"/>
          <p:cNvPicPr>
            <a:picLocks noChangeAspect="1"/>
          </p:cNvPicPr>
          <p:nvPr/>
        </p:nvPicPr>
        <p:blipFill>
          <a:blip r:embed="rId3"/>
          <a:stretch>
            <a:fillRect/>
          </a:stretch>
        </p:blipFill>
        <p:spPr>
          <a:xfrm>
            <a:off x="-1" y="1623483"/>
            <a:ext cx="9144001" cy="20193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ChipEx2011 Presentation Frame">
  <a:themeElements>
    <a:clrScheme name="ChipEx2011 Presentation Fra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hipEx2011 Presentation Frame">
      <a:majorFont>
        <a:latin typeface="Arial"/>
        <a:ea typeface="Arial"/>
        <a:cs typeface="Arial"/>
      </a:majorFont>
      <a:minorFont>
        <a:latin typeface="Helvetica"/>
        <a:ea typeface="Helvetica"/>
        <a:cs typeface="Helvetica"/>
      </a:minorFont>
    </a:fontScheme>
    <a:fmtScheme name="ChipEx2011 Presentation 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hipEx2011 Presentation Frame">
  <a:themeElements>
    <a:clrScheme name="ChipEx2011 Presentation Fra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hipEx2011 Presentation Frame">
      <a:majorFont>
        <a:latin typeface="Arial"/>
        <a:ea typeface="Arial"/>
        <a:cs typeface="Arial"/>
      </a:majorFont>
      <a:minorFont>
        <a:latin typeface="Helvetica"/>
        <a:ea typeface="Helvetica"/>
        <a:cs typeface="Helvetica"/>
      </a:minorFont>
    </a:fontScheme>
    <a:fmtScheme name="ChipEx2011 Presentation 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17</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ChipEx2011 Presentation Frame</vt:lpstr>
      <vt:lpstr>PowerPoint Presentation</vt:lpstr>
      <vt:lpstr>start with - Why?</vt:lpstr>
      <vt:lpstr>NOC ip and axi4</vt:lpstr>
      <vt:lpstr>The approach…</vt:lpstr>
      <vt:lpstr>Challenges to meet</vt:lpstr>
      <vt:lpstr>The ant</vt:lpstr>
      <vt:lpstr>The network</vt:lpstr>
      <vt:lpstr>Lego Zoo</vt:lpstr>
      <vt:lpstr>The sequence</vt:lpstr>
      <vt:lpstr>Message classes</vt:lpstr>
      <vt:lpstr>reading</vt:lpstr>
      <vt:lpstr>network wakeup</vt:lpstr>
      <vt:lpstr>Dynamic addressing</vt:lpstr>
      <vt:lpstr>Errors &amp;  Interrupts</vt:lpstr>
      <vt:lpstr>modelling</vt:lpstr>
      <vt:lpstr>verification &amp; Validation</vt:lpstr>
      <vt:lpstr>what about GDSII?</vt:lpstr>
      <vt:lpstr>Promises…</vt:lpstr>
      <vt:lpstr>not to forget…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141</cp:revision>
  <dcterms:modified xsi:type="dcterms:W3CDTF">2019-05-08T10:32:48Z</dcterms:modified>
</cp:coreProperties>
</file>