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5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2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8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3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5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2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8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2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10/23/2022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830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example.com/" TargetMode="External"/><Relationship Id="rId2" Type="http://schemas.openxmlformats.org/officeDocument/2006/relationships/hyperlink" Target="https://www.kaggle.com/datasets/nicapotato/womens-ecommerce-clothing-review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7DC03482-FF56-9FC9-C10D-CA0C37D159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78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3DCEF0A0-759C-3736-2D9B-E379CEE11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Women’s</a:t>
            </a:r>
            <a:r>
              <a:rPr lang="pl-PL" dirty="0"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pl-PL" dirty="0" err="1"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Clothing</a:t>
            </a:r>
            <a:r>
              <a:rPr lang="pl-PL" dirty="0"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pl-PL" dirty="0" err="1"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Reviews</a:t>
            </a:r>
            <a:endParaRPr lang="pl-PL" dirty="0"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F1D5620-65B6-8EA1-6140-807364F74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Analiza recenzji damskich ubrań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668B8E8-CE21-58D2-9711-1ED4245D01E4}"/>
              </a:ext>
            </a:extLst>
          </p:cNvPr>
          <p:cNvSpPr txBox="1"/>
          <p:nvPr/>
        </p:nvSpPr>
        <p:spPr>
          <a:xfrm>
            <a:off x="10068636" y="6148699"/>
            <a:ext cx="199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rgbClr val="FFFFFF"/>
                </a:solidFill>
              </a:rPr>
              <a:t>Łukasz Lepianka</a:t>
            </a:r>
          </a:p>
          <a:p>
            <a:pPr algn="ctr"/>
            <a:r>
              <a:rPr lang="pl-PL" dirty="0">
                <a:solidFill>
                  <a:srgbClr val="FFFFFF"/>
                </a:solidFill>
              </a:rPr>
              <a:t>IAD MINI PW</a:t>
            </a:r>
          </a:p>
        </p:txBody>
      </p:sp>
    </p:spTree>
    <p:extLst>
      <p:ext uri="{BB962C8B-B14F-4D97-AF65-F5344CB8AC3E}">
        <p14:creationId xmlns:p14="http://schemas.microsoft.com/office/powerpoint/2010/main" val="251480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C92057-C7A3-48F4-382D-A0075CD8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Czy długość tekstu koreluje z wiekiem lub jakością recenzji?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04CA87F-E749-BCB7-3ACE-9E71C30C69EB}"/>
              </a:ext>
            </a:extLst>
          </p:cNvPr>
          <p:cNvSpPr txBox="1"/>
          <p:nvPr/>
        </p:nvSpPr>
        <p:spPr>
          <a:xfrm>
            <a:off x="777240" y="2702560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1 – Czy recenzja była pomocna?</a:t>
            </a:r>
          </a:p>
          <a:p>
            <a:r>
              <a:rPr lang="pl-PL" dirty="0"/>
              <a:t>2 – Długość tekstu</a:t>
            </a:r>
          </a:p>
          <a:p>
            <a:r>
              <a:rPr lang="pl-PL" dirty="0"/>
              <a:t>3 – Wiek recenzentki</a:t>
            </a:r>
          </a:p>
        </p:txBody>
      </p: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F8187DCC-E9B1-177D-291D-64F71069E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160" y="1825624"/>
            <a:ext cx="4151137" cy="4844745"/>
          </a:xfrm>
        </p:spPr>
      </p:pic>
    </p:spTree>
    <p:extLst>
      <p:ext uri="{BB962C8B-B14F-4D97-AF65-F5344CB8AC3E}">
        <p14:creationId xmlns:p14="http://schemas.microsoft.com/office/powerpoint/2010/main" val="1581313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905AC9-61D8-E5ED-3B02-6BBD6CDD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Top 10 najpopularniejszych słów w pozytywnych recenzjach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174F2B4-17FC-C501-7716-2F36123B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08533"/>
            <a:ext cx="10659110" cy="4351338"/>
          </a:xfrm>
        </p:spPr>
        <p:txBody>
          <a:bodyPr/>
          <a:lstStyle/>
          <a:p>
            <a:r>
              <a:rPr lang="pl-PL" dirty="0"/>
              <a:t>Pozytywna recenzja, to taka, w której ocena &gt;= 3 i osoba rekomenduje zakup.</a:t>
            </a:r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ABE6B50-3358-0909-82FB-EF56668F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8554"/>
              </p:ext>
            </p:extLst>
          </p:nvPr>
        </p:nvGraphicFramePr>
        <p:xfrm>
          <a:off x="1664531" y="2178758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29772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638860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42725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Miejsce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Słowo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Liczba wystąpień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876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dress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724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87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286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130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77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great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75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04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11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perfect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7015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53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64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B47055-5D14-78FD-0E29-52FB1472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Parę kolejnych słów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C6300B1-9BDB-771A-95F7-4AC5180A7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883001"/>
              </p:ext>
            </p:extLst>
          </p:nvPr>
        </p:nvGraphicFramePr>
        <p:xfrm>
          <a:off x="777875" y="1825625"/>
          <a:ext cx="10658475" cy="4460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854962214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224102568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355090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Miejsce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Słowo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Liczba wystąpień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678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1008356"/>
                  </a:ext>
                </a:extLst>
              </a:tr>
              <a:tr h="380994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flattering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02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soft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72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90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well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506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comfortable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40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nice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721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cute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076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beautiful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166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11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649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FBDD69-6B23-00C7-DE74-D0A8FFEF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Które z kolei jest pierwsze słowo o negatywnym przekazie?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16FE357-723D-227B-F2DD-B05724D1B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265810"/>
              </p:ext>
            </p:extLst>
          </p:nvPr>
        </p:nvGraphicFramePr>
        <p:xfrm>
          <a:off x="777875" y="1825625"/>
          <a:ext cx="106584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825">
                  <a:extLst>
                    <a:ext uri="{9D8B030D-6E8A-4147-A177-3AD203B41FA5}">
                      <a16:colId xmlns:a16="http://schemas.microsoft.com/office/drawing/2014/main" val="382938899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2199370261"/>
                    </a:ext>
                  </a:extLst>
                </a:gridCol>
                <a:gridCol w="3552825">
                  <a:extLst>
                    <a:ext uri="{9D8B030D-6E8A-4147-A177-3AD203B41FA5}">
                      <a16:colId xmlns:a16="http://schemas.microsoft.com/office/drawing/2014/main" val="3877847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Miejsce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Słowo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Liczba wystąpień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91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091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washed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079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disappointed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7772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bad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4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itchy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220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11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9F1A80-2D64-86ED-084B-F44AA3DA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 jak to jest z negatywnymi ocenami?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DEEE35-6E21-DD65-D3B1-FC8BB6C6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Negatywna recenzja, to taka, w której ocena &lt;= 2 i osoba nie rekomenduje zakupu.</a:t>
            </a:r>
          </a:p>
          <a:p>
            <a:endParaRPr lang="pl-PL" dirty="0"/>
          </a:p>
          <a:p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4587C75E-D94F-1ECC-F582-00294C70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6295"/>
              </p:ext>
            </p:extLst>
          </p:nvPr>
        </p:nvGraphicFramePr>
        <p:xfrm>
          <a:off x="1604709" y="2341128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37495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340729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1004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Miejsce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Słowo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Liczba wystąpień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900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83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dress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61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44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37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632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6865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949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material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17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712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49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27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FBF2B0-8488-969F-0919-039779F0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9F0D7C02-E848-055B-3235-7D0516CFA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326745"/>
              </p:ext>
            </p:extLst>
          </p:nvPr>
        </p:nvGraphicFramePr>
        <p:xfrm>
          <a:off x="777876" y="1825625"/>
          <a:ext cx="3819762" cy="474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54">
                  <a:extLst>
                    <a:ext uri="{9D8B030D-6E8A-4147-A177-3AD203B41FA5}">
                      <a16:colId xmlns:a16="http://schemas.microsoft.com/office/drawing/2014/main" val="2662726746"/>
                    </a:ext>
                  </a:extLst>
                </a:gridCol>
                <a:gridCol w="1273254">
                  <a:extLst>
                    <a:ext uri="{9D8B030D-6E8A-4147-A177-3AD203B41FA5}">
                      <a16:colId xmlns:a16="http://schemas.microsoft.com/office/drawing/2014/main" val="66031535"/>
                    </a:ext>
                  </a:extLst>
                </a:gridCol>
                <a:gridCol w="1273254">
                  <a:extLst>
                    <a:ext uri="{9D8B030D-6E8A-4147-A177-3AD203B41FA5}">
                      <a16:colId xmlns:a16="http://schemas.microsoft.com/office/drawing/2014/main" val="4156810966"/>
                    </a:ext>
                  </a:extLst>
                </a:gridCol>
              </a:tblGrid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Miejsce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Słowo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Liczba wystąpień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913961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287827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198143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169750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cute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15434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great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182923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710969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631964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544333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disappointed</a:t>
                      </a:r>
                      <a:endParaRPr lang="pl-PL" sz="11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039658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6922064"/>
                  </a:ext>
                </a:extLst>
              </a:tr>
            </a:tbl>
          </a:graphicData>
        </a:graphic>
      </p:graphicFrame>
      <p:graphicFrame>
        <p:nvGraphicFramePr>
          <p:cNvPr id="6" name="Tabela 4">
            <a:extLst>
              <a:ext uri="{FF2B5EF4-FFF2-40B4-BE49-F238E27FC236}">
                <a16:creationId xmlns:a16="http://schemas.microsoft.com/office/drawing/2014/main" id="{88F99461-2AAB-ED2D-6A2F-5240344C3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185863"/>
              </p:ext>
            </p:extLst>
          </p:nvPr>
        </p:nvGraphicFramePr>
        <p:xfrm>
          <a:off x="7594362" y="1825625"/>
          <a:ext cx="3819762" cy="4746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54">
                  <a:extLst>
                    <a:ext uri="{9D8B030D-6E8A-4147-A177-3AD203B41FA5}">
                      <a16:colId xmlns:a16="http://schemas.microsoft.com/office/drawing/2014/main" val="2662726746"/>
                    </a:ext>
                  </a:extLst>
                </a:gridCol>
                <a:gridCol w="1273254">
                  <a:extLst>
                    <a:ext uri="{9D8B030D-6E8A-4147-A177-3AD203B41FA5}">
                      <a16:colId xmlns:a16="http://schemas.microsoft.com/office/drawing/2014/main" val="66031535"/>
                    </a:ext>
                  </a:extLst>
                </a:gridCol>
                <a:gridCol w="1273254">
                  <a:extLst>
                    <a:ext uri="{9D8B030D-6E8A-4147-A177-3AD203B41FA5}">
                      <a16:colId xmlns:a16="http://schemas.microsoft.com/office/drawing/2014/main" val="4156810966"/>
                    </a:ext>
                  </a:extLst>
                </a:gridCol>
              </a:tblGrid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Miejsce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Słowo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Liczba wystąpień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913961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287827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198143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flattering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169750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beautiful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15434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182923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loved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8710969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0631964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alibri" panose="020F0502020204030204" pitchFamily="34" charset="0"/>
                        </a:rPr>
                        <a:t>good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1544333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3039658"/>
                  </a:ext>
                </a:extLst>
              </a:tr>
              <a:tr h="431463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6922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90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22A49C-68B8-22F6-468E-BBD4B895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Które w kolejności są kolejne słowa o negatywnym zabarwieniu?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16FE141-5585-7073-6925-CDBA41FA5E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893658"/>
              </p:ext>
            </p:extLst>
          </p:nvPr>
        </p:nvGraphicFramePr>
        <p:xfrm>
          <a:off x="1503633" y="1801783"/>
          <a:ext cx="3811215" cy="2814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05">
                  <a:extLst>
                    <a:ext uri="{9D8B030D-6E8A-4147-A177-3AD203B41FA5}">
                      <a16:colId xmlns:a16="http://schemas.microsoft.com/office/drawing/2014/main" val="2662726746"/>
                    </a:ext>
                  </a:extLst>
                </a:gridCol>
                <a:gridCol w="1270405">
                  <a:extLst>
                    <a:ext uri="{9D8B030D-6E8A-4147-A177-3AD203B41FA5}">
                      <a16:colId xmlns:a16="http://schemas.microsoft.com/office/drawing/2014/main" val="66031535"/>
                    </a:ext>
                  </a:extLst>
                </a:gridCol>
                <a:gridCol w="1270405">
                  <a:extLst>
                    <a:ext uri="{9D8B030D-6E8A-4147-A177-3AD203B41FA5}">
                      <a16:colId xmlns:a16="http://schemas.microsoft.com/office/drawing/2014/main" val="4156810966"/>
                    </a:ext>
                  </a:extLst>
                </a:gridCol>
              </a:tblGrid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Miejsce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Słowo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Liczba wystąpień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5913961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unflattering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42287827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1198143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heavy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169750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115434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disappointing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182923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awful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403734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B71DE1F-A5BA-08A8-A0AB-27DFCF5A2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46034"/>
              </p:ext>
            </p:extLst>
          </p:nvPr>
        </p:nvGraphicFramePr>
        <p:xfrm>
          <a:off x="6096000" y="4080407"/>
          <a:ext cx="3811215" cy="24124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405">
                  <a:extLst>
                    <a:ext uri="{9D8B030D-6E8A-4147-A177-3AD203B41FA5}">
                      <a16:colId xmlns:a16="http://schemas.microsoft.com/office/drawing/2014/main" val="2324112261"/>
                    </a:ext>
                  </a:extLst>
                </a:gridCol>
                <a:gridCol w="1270405">
                  <a:extLst>
                    <a:ext uri="{9D8B030D-6E8A-4147-A177-3AD203B41FA5}">
                      <a16:colId xmlns:a16="http://schemas.microsoft.com/office/drawing/2014/main" val="1564721424"/>
                    </a:ext>
                  </a:extLst>
                </a:gridCol>
                <a:gridCol w="1270405">
                  <a:extLst>
                    <a:ext uri="{9D8B030D-6E8A-4147-A177-3AD203B41FA5}">
                      <a16:colId xmlns:a16="http://schemas.microsoft.com/office/drawing/2014/main" val="1442071661"/>
                    </a:ext>
                  </a:extLst>
                </a:gridCol>
              </a:tblGrid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odd</a:t>
                      </a:r>
                      <a:endParaRPr lang="pl-PL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264637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wrong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8802988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awkward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863802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itchy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3470737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strange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8065584"/>
                  </a:ext>
                </a:extLst>
              </a:tr>
              <a:tr h="402078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terrible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3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529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DAF456-FA0F-5E92-8569-A35BABEB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36" y="2493028"/>
            <a:ext cx="10659110" cy="1325563"/>
          </a:xfrm>
        </p:spPr>
        <p:txBody>
          <a:bodyPr/>
          <a:lstStyle/>
          <a:p>
            <a:pPr algn="ctr"/>
            <a:r>
              <a:rPr lang="pl-PL" dirty="0"/>
              <a:t>Dziękuję za uwagę!</a:t>
            </a:r>
          </a:p>
        </p:txBody>
      </p:sp>
    </p:spTree>
    <p:extLst>
      <p:ext uri="{BB962C8B-B14F-4D97-AF65-F5344CB8AC3E}">
        <p14:creationId xmlns:p14="http://schemas.microsoft.com/office/powerpoint/2010/main" val="378126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547682-86DD-520F-4428-3809DC97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 jakich danych korzystałem?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7201A8-CD91-0D09-4BC5-67B292CEA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3200" dirty="0"/>
              <a:t>Głównie:</a:t>
            </a:r>
          </a:p>
          <a:p>
            <a:pPr marL="457200" lvl="1" indent="0">
              <a:buNone/>
            </a:pPr>
            <a:r>
              <a:rPr lang="pl-PL" sz="2800" dirty="0">
                <a:hlinkClick r:id="rId2"/>
              </a:rPr>
              <a:t>https://www.kaggle.com/datasets/nicapotato/womens-ecommerce-clothing-reviews</a:t>
            </a:r>
            <a:endParaRPr lang="pl-PL" sz="2800" dirty="0"/>
          </a:p>
          <a:p>
            <a:r>
              <a:rPr lang="pl-PL" sz="3000" dirty="0"/>
              <a:t>Dodatkowo:</a:t>
            </a:r>
          </a:p>
          <a:p>
            <a:pPr lvl="1"/>
            <a:r>
              <a:rPr lang="pl-PL" sz="2800" dirty="0">
                <a:hlinkClick r:id="rId3"/>
              </a:rPr>
              <a:t>https://www.wordexample.com</a:t>
            </a:r>
            <a:r>
              <a:rPr lang="pl-PL" sz="2800" dirty="0"/>
              <a:t> – listy słów</a:t>
            </a:r>
          </a:p>
          <a:p>
            <a:pPr lvl="1"/>
            <a:endParaRPr lang="pl-PL" sz="2800" dirty="0"/>
          </a:p>
          <a:p>
            <a:pPr lvl="1"/>
            <a:endParaRPr lang="pl-PL" sz="2800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35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21BC9D-A9E3-F021-B18D-03E9EAEB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znajdziemy w tym zbiorze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D05C4A-0258-ED89-54D4-D88F5B2B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Age</a:t>
            </a:r>
          </a:p>
          <a:p>
            <a:r>
              <a:rPr lang="pl-PL" sz="3200" dirty="0" err="1"/>
              <a:t>Review</a:t>
            </a:r>
            <a:r>
              <a:rPr lang="pl-PL" sz="3200" dirty="0"/>
              <a:t> </a:t>
            </a:r>
            <a:r>
              <a:rPr lang="pl-PL" sz="3200" dirty="0" err="1"/>
              <a:t>Text</a:t>
            </a:r>
            <a:endParaRPr lang="pl-PL" sz="3200" dirty="0"/>
          </a:p>
          <a:p>
            <a:r>
              <a:rPr lang="pl-PL" sz="3200" dirty="0"/>
              <a:t>Rating</a:t>
            </a:r>
          </a:p>
          <a:p>
            <a:r>
              <a:rPr lang="pl-PL" sz="3200" dirty="0" err="1"/>
              <a:t>Is</a:t>
            </a:r>
            <a:r>
              <a:rPr lang="pl-PL" sz="3200" dirty="0"/>
              <a:t> </a:t>
            </a:r>
            <a:r>
              <a:rPr lang="pl-PL" sz="3200" dirty="0" err="1"/>
              <a:t>Recommended</a:t>
            </a:r>
            <a:r>
              <a:rPr lang="pl-PL" sz="3200" dirty="0"/>
              <a:t>?</a:t>
            </a:r>
          </a:p>
          <a:p>
            <a:r>
              <a:rPr lang="pl-PL" sz="3200" dirty="0" err="1"/>
              <a:t>Positive</a:t>
            </a:r>
            <a:r>
              <a:rPr lang="pl-PL" sz="3200" dirty="0"/>
              <a:t> Feedback</a:t>
            </a:r>
          </a:p>
          <a:p>
            <a:r>
              <a:rPr lang="pl-PL" sz="3200" dirty="0" err="1"/>
              <a:t>Department.Name</a:t>
            </a:r>
            <a:endParaRPr lang="pl-PL" sz="3200" dirty="0"/>
          </a:p>
          <a:p>
            <a:r>
              <a:rPr lang="pl-PL" sz="3200" dirty="0" err="1"/>
              <a:t>Class.Name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341611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4E1A63-FA2C-632D-D699-B530214E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Pierwszy rzut oka…</a:t>
            </a:r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66054BFF-0249-B03B-67E3-885E63495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300" y="1642112"/>
            <a:ext cx="4953163" cy="500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0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B0E958-7475-E511-6D18-41DA6268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Pierwszy rzut oka…</a:t>
            </a:r>
          </a:p>
        </p:txBody>
      </p:sp>
      <p:pic>
        <p:nvPicPr>
          <p:cNvPr id="15" name="Symbol zastępczy zawartości 14">
            <a:extLst>
              <a:ext uri="{FF2B5EF4-FFF2-40B4-BE49-F238E27FC236}">
                <a16:creationId xmlns:a16="http://schemas.microsoft.com/office/drawing/2014/main" id="{6CF04A22-8E6D-9C91-A565-4A293B6B2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437" y="1611487"/>
            <a:ext cx="4671197" cy="4719687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79206D65-34D3-7E1F-C24A-6A61244EA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366" y="1611486"/>
            <a:ext cx="4671197" cy="47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3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8E4DEA-1EC1-30B1-94DF-9BE0D0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BD2F8823-961A-AAD6-8C98-8B396A62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1" y="365125"/>
            <a:ext cx="6079722" cy="613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E62C0C-D758-6B9B-7841-716E4D3A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Kto pisze najwięcej recenzji?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DE746223-A900-C639-7120-2BBE23E0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66" y="1690688"/>
            <a:ext cx="5097345" cy="51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6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47038-3FDE-4D01-007B-9AC2B4BA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…I kto ocenia najostrzej?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45230466-E841-A43B-298B-74DA22A4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638" y="1687246"/>
            <a:ext cx="4512712" cy="4551749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770EBB4F-99F7-76A9-6C18-86DF6831D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4" y="1687246"/>
            <a:ext cx="4485029" cy="45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7E56A-4CC5-ECAA-1EBF-0BC5114E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Czy to co kupują kobiety zmienia się w zależności od wieku?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7ECDF699-6B0F-A102-7A09-EAE87065F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380" y="1749854"/>
            <a:ext cx="5037191" cy="5089481"/>
          </a:xfrm>
        </p:spPr>
      </p:pic>
    </p:spTree>
    <p:extLst>
      <p:ext uri="{BB962C8B-B14F-4D97-AF65-F5344CB8AC3E}">
        <p14:creationId xmlns:p14="http://schemas.microsoft.com/office/powerpoint/2010/main" val="15939407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6E8E2"/>
      </a:lt2>
      <a:accent1>
        <a:srgbClr val="9E75E7"/>
      </a:accent1>
      <a:accent2>
        <a:srgbClr val="565FE2"/>
      </a:accent2>
      <a:accent3>
        <a:srgbClr val="6EA8E6"/>
      </a:accent3>
      <a:accent4>
        <a:srgbClr val="40B3C0"/>
      </a:accent4>
      <a:accent5>
        <a:srgbClr val="47B593"/>
      </a:accent5>
      <a:accent6>
        <a:srgbClr val="42B862"/>
      </a:accent6>
      <a:hlink>
        <a:srgbClr val="768A53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427</Words>
  <Application>Microsoft Office PowerPoint</Application>
  <PresentationFormat>Panoramiczny</PresentationFormat>
  <Paragraphs>260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Arial</vt:lpstr>
      <vt:lpstr>Calibri</vt:lpstr>
      <vt:lpstr>Gill Sans Nova</vt:lpstr>
      <vt:lpstr>ConfettiVTI</vt:lpstr>
      <vt:lpstr>Women’s Clothing Reviews</vt:lpstr>
      <vt:lpstr>Z jakich danych korzystałem?</vt:lpstr>
      <vt:lpstr>Co znajdziemy w tym zbiorze</vt:lpstr>
      <vt:lpstr>Pierwszy rzut oka…</vt:lpstr>
      <vt:lpstr>Pierwszy rzut oka…</vt:lpstr>
      <vt:lpstr>Prezentacja programu PowerPoint</vt:lpstr>
      <vt:lpstr>Kto pisze najwięcej recenzji?</vt:lpstr>
      <vt:lpstr>…I kto ocenia najostrzej?</vt:lpstr>
      <vt:lpstr>Czy to co kupują kobiety zmienia się w zależności od wieku?</vt:lpstr>
      <vt:lpstr>Czy długość tekstu koreluje z wiekiem lub jakością recenzji?</vt:lpstr>
      <vt:lpstr>Top 10 najpopularniejszych słów w pozytywnych recenzjach</vt:lpstr>
      <vt:lpstr>Parę kolejnych słów</vt:lpstr>
      <vt:lpstr>Które z kolei jest pierwsze słowo o negatywnym przekazie?</vt:lpstr>
      <vt:lpstr>A jak to jest z negatywnymi ocenami?</vt:lpstr>
      <vt:lpstr>Prezentacja programu PowerPoint</vt:lpstr>
      <vt:lpstr>Które w kolejności są kolejne słowa o negatywnym zabarwieniu?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Woman’s Cloathing Reviews</dc:title>
  <dc:creator>Lepianka Łukasz (STUD)</dc:creator>
  <cp:lastModifiedBy>Lepianka Łukasz (STUD)</cp:lastModifiedBy>
  <cp:revision>12</cp:revision>
  <dcterms:created xsi:type="dcterms:W3CDTF">2022-10-23T11:25:25Z</dcterms:created>
  <dcterms:modified xsi:type="dcterms:W3CDTF">2022-10-23T21:15:19Z</dcterms:modified>
</cp:coreProperties>
</file>