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810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7425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737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388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014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413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8484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D291B17-9318-49DB-B28B-6E5994AE9581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9596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D291B17-9318-49DB-B28B-6E5994AE9581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88359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400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902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967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869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9672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616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734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696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D291B17-9318-49DB-B28B-6E5994AE9581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1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E0725AA1-8D2A-AD10-56DF-C5EAE09C4B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4773"/>
          <a:stretch/>
        </p:blipFill>
        <p:spPr>
          <a:xfrm>
            <a:off x="20" y="36847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4D24FB7-A1CB-8172-87E6-F86124F66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3591034"/>
            <a:ext cx="10225530" cy="1475013"/>
          </a:xfrm>
        </p:spPr>
        <p:txBody>
          <a:bodyPr>
            <a:normAutofit/>
          </a:bodyPr>
          <a:lstStyle/>
          <a:p>
            <a:r>
              <a:rPr lang="pl-PL" sz="4000">
                <a:solidFill>
                  <a:schemeClr val="bg1"/>
                </a:solidFill>
              </a:rPr>
              <a:t>Prezentacja Igora</a:t>
            </a:r>
          </a:p>
        </p:txBody>
      </p:sp>
    </p:spTree>
    <p:extLst>
      <p:ext uri="{BB962C8B-B14F-4D97-AF65-F5344CB8AC3E}">
        <p14:creationId xmlns:p14="http://schemas.microsoft.com/office/powerpoint/2010/main" val="270597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pic>
        <p:nvPicPr>
          <p:cNvPr id="5" name="Obraz 4" descr="Obraz zawierający tekst, zrzut ekranu, diagram, Czcionka&#10;&#10;Opis wygenerowany automatycznie">
            <a:extLst>
              <a:ext uri="{FF2B5EF4-FFF2-40B4-BE49-F238E27FC236}">
                <a16:creationId xmlns:a16="http://schemas.microsoft.com/office/drawing/2014/main" id="{0AE22C9C-B175-3656-EDC0-AE8A9B696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25" y="1152526"/>
            <a:ext cx="5404479" cy="4657724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8F6DB92E-6CFC-B13E-889D-C519BE291362}"/>
              </a:ext>
            </a:extLst>
          </p:cNvPr>
          <p:cNvSpPr txBox="1"/>
          <p:nvPr/>
        </p:nvSpPr>
        <p:spPr>
          <a:xfrm>
            <a:off x="895739" y="877078"/>
            <a:ext cx="3377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Czy wiek pasażera wpływa na jego decyzję o hibernacji na czas podróży?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431A6A3-7F75-2D9E-F7DB-362974DA1D17}"/>
              </a:ext>
            </a:extLst>
          </p:cNvPr>
          <p:cNvSpPr txBox="1"/>
          <p:nvPr/>
        </p:nvSpPr>
        <p:spPr>
          <a:xfrm>
            <a:off x="793102" y="2295331"/>
            <a:ext cx="36443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Co ciekawe wśród reprezentantów planet gdzie widać znaczące różnice (patrz Ziemia i Europa) częściej na hibernację decydują się młodzi ludzie (&lt;20 lat).  </a:t>
            </a:r>
          </a:p>
        </p:txBody>
      </p:sp>
    </p:spTree>
    <p:extLst>
      <p:ext uri="{BB962C8B-B14F-4D97-AF65-F5344CB8AC3E}">
        <p14:creationId xmlns:p14="http://schemas.microsoft.com/office/powerpoint/2010/main" val="391101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762485-840E-E361-623A-B77DFA2C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928" y="982999"/>
            <a:ext cx="8761413" cy="706964"/>
          </a:xfrm>
        </p:spPr>
        <p:txBody>
          <a:bodyPr/>
          <a:lstStyle/>
          <a:p>
            <a:r>
              <a:rPr lang="pl-PL" dirty="0"/>
              <a:t>Dziękuję za uwagę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6DE1DA-6BDB-3202-D6DA-465621BCA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033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72ECA3-2A46-4A5A-8330-12F7E2210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2A4A5C4D-76C1-47EA-A0B6-CF294A5F4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29BC618C-AD3C-444D-B8CB-6FB6920D4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29C0D00-401D-42B7-94D8-008C7DAA8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2327D2A-851C-D30E-AE76-537A6D7D15E9}"/>
              </a:ext>
            </a:extLst>
          </p:cNvPr>
          <p:cNvSpPr txBox="1"/>
          <p:nvPr/>
        </p:nvSpPr>
        <p:spPr>
          <a:xfrm>
            <a:off x="1192305" y="878541"/>
            <a:ext cx="95472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  <a:p>
            <a:r>
              <a:rPr lang="pl-PL" dirty="0"/>
              <a:t>Problemy nad którymi się pochyliłem:</a:t>
            </a:r>
          </a:p>
          <a:p>
            <a:endParaRPr lang="pl-PL" dirty="0"/>
          </a:p>
          <a:p>
            <a:r>
              <a:rPr lang="pl-PL" dirty="0"/>
              <a:t>- kwestie ekonomiczne, tj.:</a:t>
            </a:r>
          </a:p>
          <a:p>
            <a:r>
              <a:rPr lang="pl-PL" dirty="0"/>
              <a:t>	1.  Czy możemy z danych, którymi dysponujemy, wywnioskować która 	planeta jest 	najbogatsza?</a:t>
            </a:r>
          </a:p>
          <a:p>
            <a:r>
              <a:rPr lang="pl-PL" dirty="0"/>
              <a:t>	2. Czy ktoś jest na tyle bogaty aby zapłacić za bilet VIP i jednocześnie 	zostać 	zamrożonym na cały czas trwania podróży?! </a:t>
            </a:r>
          </a:p>
          <a:p>
            <a:r>
              <a:rPr lang="pl-PL" dirty="0"/>
              <a:t>	3.  Na co najchętniej pasażerowie wydawali pieniądze?</a:t>
            </a:r>
          </a:p>
          <a:p>
            <a:r>
              <a:rPr lang="pl-PL" dirty="0"/>
              <a:t>	4.  Czy </a:t>
            </a:r>
            <a:r>
              <a:rPr lang="pl-PL" dirty="0" err="1"/>
              <a:t>Spaceship</a:t>
            </a:r>
            <a:r>
              <a:rPr lang="pl-PL" dirty="0"/>
              <a:t> </a:t>
            </a:r>
            <a:r>
              <a:rPr lang="pl-PL" dirty="0" err="1"/>
              <a:t>Titanic</a:t>
            </a:r>
            <a:r>
              <a:rPr lang="pl-PL" dirty="0"/>
              <a:t> jest podzielony na pokłady dla bogatszych i 	biedniejszych?</a:t>
            </a:r>
          </a:p>
          <a:p>
            <a:r>
              <a:rPr lang="pl-PL" dirty="0"/>
              <a:t> - kwestie technologiczne, tj.:</a:t>
            </a:r>
          </a:p>
          <a:p>
            <a:r>
              <a:rPr lang="pl-PL" dirty="0"/>
              <a:t>	1. Czy możemy z danych, którymi dysponujemy, wywnioskować cokolwiek o 	rozwoju 	technologicznym mieszkańców danych planet?</a:t>
            </a:r>
          </a:p>
          <a:p>
            <a:r>
              <a:rPr lang="pl-PL" dirty="0"/>
              <a:t>- kwestie społeczne, tj.:</a:t>
            </a:r>
          </a:p>
          <a:p>
            <a:r>
              <a:rPr lang="pl-PL" dirty="0"/>
              <a:t>	1.  Czy wiek pasażera wpływa na jego decyzję o hibernacji na czas podróży? 	(odpowiedź na to pytanie mnie zaskoczyła)</a:t>
            </a:r>
          </a:p>
        </p:txBody>
      </p:sp>
    </p:spTree>
    <p:extLst>
      <p:ext uri="{BB962C8B-B14F-4D97-AF65-F5344CB8AC3E}">
        <p14:creationId xmlns:p14="http://schemas.microsoft.com/office/powerpoint/2010/main" val="1135271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E8BD2A-4014-4DC6-A228-4ECE6A0A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896CA42-3323-41E5-B809-CD790B2A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EA2FE539-0B6F-4FAE-A391-B46476F4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D5A14FB-50A2-4964-8B07-EE40D1CE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FD63331C-DD2E-43D8-9511-B44EC057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A731722-A79D-2A3B-9063-CD414E10C4F0}"/>
              </a:ext>
            </a:extLst>
          </p:cNvPr>
          <p:cNvSpPr txBox="1"/>
          <p:nvPr/>
        </p:nvSpPr>
        <p:spPr>
          <a:xfrm>
            <a:off x="788894" y="797859"/>
            <a:ext cx="384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Która planeta jest najbogatsza?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B8A576ED-E676-EBB3-2A80-E78DBF8F130C}"/>
              </a:ext>
            </a:extLst>
          </p:cNvPr>
          <p:cNvSpPr txBox="1"/>
          <p:nvPr/>
        </p:nvSpPr>
        <p:spPr>
          <a:xfrm>
            <a:off x="788894" y="1963271"/>
            <a:ext cx="3648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Myślę, że dobrym wyznacznikiem zamożności jest odsetek biletów VIP spośród wszystkich biletów kupionych przez reprezentantów danej planety.</a:t>
            </a:r>
          </a:p>
        </p:txBody>
      </p:sp>
      <p:pic>
        <p:nvPicPr>
          <p:cNvPr id="3" name="Obraz 2" descr="Obraz zawierający tekst, zrzut ekranu, diagram, numer&#10;&#10;Opis wygenerowany automatycznie">
            <a:extLst>
              <a:ext uri="{FF2B5EF4-FFF2-40B4-BE49-F238E27FC236}">
                <a16:creationId xmlns:a16="http://schemas.microsoft.com/office/drawing/2014/main" id="{E8538227-ACAC-E200-427A-9920F515B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757957"/>
            <a:ext cx="5505345" cy="50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14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E8BD2A-4014-4DC6-A228-4ECE6A0A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896CA42-3323-41E5-B809-CD790B2A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EA2FE539-0B6F-4FAE-A391-B46476F4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D5A14FB-50A2-4964-8B07-EE40D1CE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FD63331C-DD2E-43D8-9511-B44EC057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pic>
        <p:nvPicPr>
          <p:cNvPr id="5" name="Obraz 4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08A8E516-27A5-D97A-9EF4-E485D6705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900" y="910493"/>
            <a:ext cx="5457825" cy="5037011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7A11F79B-3074-23A1-6A94-28A3F888796B}"/>
              </a:ext>
            </a:extLst>
          </p:cNvPr>
          <p:cNvSpPr txBox="1"/>
          <p:nvPr/>
        </p:nvSpPr>
        <p:spPr>
          <a:xfrm>
            <a:off x="786612" y="2046540"/>
            <a:ext cx="35285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Ten wykres również pokazuje, że mieszkańcy Europy mają najlżejszą rękę do pieniędzy. Potwierdza to tezę, że Europa najprawdopodobniej jest najbogatszą planetą z badanych.</a:t>
            </a:r>
          </a:p>
        </p:txBody>
      </p:sp>
    </p:spTree>
    <p:extLst>
      <p:ext uri="{BB962C8B-B14F-4D97-AF65-F5344CB8AC3E}">
        <p14:creationId xmlns:p14="http://schemas.microsoft.com/office/powerpoint/2010/main" val="3716116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C15C49F9-A2B9-B436-4D1A-6239927B6C50}"/>
              </a:ext>
            </a:extLst>
          </p:cNvPr>
          <p:cNvSpPr txBox="1"/>
          <p:nvPr/>
        </p:nvSpPr>
        <p:spPr>
          <a:xfrm>
            <a:off x="824753" y="941730"/>
            <a:ext cx="971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Czy ktoś jest na tyle bogaty aby zapłacić za bilet VIP i jednocześnie zostać zamrożonym na cały czas trwania podróży?!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55658F2-8891-AF99-5C8D-913830B91AD5}"/>
              </a:ext>
            </a:extLst>
          </p:cNvPr>
          <p:cNvSpPr txBox="1"/>
          <p:nvPr/>
        </p:nvSpPr>
        <p:spPr>
          <a:xfrm>
            <a:off x="1622612" y="3083858"/>
            <a:ext cx="97177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dirty="0">
                <a:solidFill>
                  <a:schemeClr val="accent6">
                    <a:lumMod val="50000"/>
                  </a:schemeClr>
                </a:solidFill>
              </a:rPr>
              <a:t>Otóż tak, 21 pasażerów </a:t>
            </a:r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</a:rPr>
              <a:t>Titanica</a:t>
            </a:r>
            <a:r>
              <a:rPr lang="pl-PL" sz="2400" dirty="0">
                <a:solidFill>
                  <a:schemeClr val="accent6">
                    <a:lumMod val="50000"/>
                  </a:schemeClr>
                </a:solidFill>
              </a:rPr>
              <a:t> zapłaciło za bilet VIP i zdecydowało się na zamrożenie. Co ciekawe 20 z tych 21 pochodzi z Europy, co jeszcze dobitniej pokazuje, że jej mieszkańcy nie mają problemów z wydawaniem pieniędzy.</a:t>
            </a:r>
          </a:p>
        </p:txBody>
      </p:sp>
    </p:spTree>
    <p:extLst>
      <p:ext uri="{BB962C8B-B14F-4D97-AF65-F5344CB8AC3E}">
        <p14:creationId xmlns:p14="http://schemas.microsoft.com/office/powerpoint/2010/main" val="75075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E8BD2A-4014-4DC6-A228-4ECE6A0A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896CA42-3323-41E5-B809-CD790B2A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EA2FE539-0B6F-4FAE-A391-B46476F4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D5A14FB-50A2-4964-8B07-EE40D1CE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FD63331C-DD2E-43D8-9511-B44EC057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pic>
        <p:nvPicPr>
          <p:cNvPr id="5" name="Obraz 4" descr="Obraz zawierający tekst, zrzut ekranu, Czcionka, diagram&#10;&#10;Opis wygenerowany automatycznie">
            <a:extLst>
              <a:ext uri="{FF2B5EF4-FFF2-40B4-BE49-F238E27FC236}">
                <a16:creationId xmlns:a16="http://schemas.microsoft.com/office/drawing/2014/main" id="{C489BC7B-56B2-0976-5DA9-0475BFBA5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912" y="1313133"/>
            <a:ext cx="4876800" cy="450078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C94623BF-1EE7-4C5F-A1C6-CC9C80E0B665}"/>
              </a:ext>
            </a:extLst>
          </p:cNvPr>
          <p:cNvSpPr txBox="1"/>
          <p:nvPr/>
        </p:nvSpPr>
        <p:spPr>
          <a:xfrm>
            <a:off x="1036042" y="2274837"/>
            <a:ext cx="3067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ramach ciekawostki zbadałem również ile w sumie pieniędzy wydawano na dane udogodnienia. Bez zaskoczeń jedzenie na pierwszym miejscu, potem relaks w spa i VR.</a:t>
            </a:r>
          </a:p>
        </p:txBody>
      </p:sp>
    </p:spTree>
    <p:extLst>
      <p:ext uri="{BB962C8B-B14F-4D97-AF65-F5344CB8AC3E}">
        <p14:creationId xmlns:p14="http://schemas.microsoft.com/office/powerpoint/2010/main" val="43899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6424403-F191-9992-AB7A-F148064B8710}"/>
              </a:ext>
            </a:extLst>
          </p:cNvPr>
          <p:cNvSpPr txBox="1"/>
          <p:nvPr/>
        </p:nvSpPr>
        <p:spPr>
          <a:xfrm>
            <a:off x="762000" y="735106"/>
            <a:ext cx="367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Czy na </a:t>
            </a:r>
            <a:r>
              <a:rPr lang="pl-PL" dirty="0" err="1">
                <a:solidFill>
                  <a:schemeClr val="bg1"/>
                </a:solidFill>
              </a:rPr>
              <a:t>Titanicu</a:t>
            </a:r>
            <a:r>
              <a:rPr lang="pl-PL" dirty="0">
                <a:solidFill>
                  <a:schemeClr val="bg1"/>
                </a:solidFill>
              </a:rPr>
              <a:t> są pokłady dla bogatszych i biedniejszych?</a:t>
            </a:r>
          </a:p>
        </p:txBody>
      </p:sp>
      <p:pic>
        <p:nvPicPr>
          <p:cNvPr id="7" name="Obraz 6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F0C2E767-1DBE-739D-39AF-D110CD4F0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026" y="893062"/>
            <a:ext cx="5448300" cy="5174363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E8E12C5A-FA4D-7071-EDD3-9F05E45DBA98}"/>
              </a:ext>
            </a:extLst>
          </p:cNvPr>
          <p:cNvSpPr txBox="1"/>
          <p:nvPr/>
        </p:nvSpPr>
        <p:spPr>
          <a:xfrm>
            <a:off x="762000" y="1781175"/>
            <a:ext cx="36754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Po odsetku VIP-ów na danym pokładzie można wnioskować, że pokład A jest dla osób najbogatszych (odpowiednik klasy business), pokłady B,C,D są dla klasy średniej, a pokłady E,F,G,T dla najbiedniejszych pasażerów. Ciekawe jest, że żaden pasażer pokładu G i T nie wybrał biletu VIP (stąd brak słupka na wykresie).</a:t>
            </a:r>
          </a:p>
        </p:txBody>
      </p:sp>
    </p:spTree>
    <p:extLst>
      <p:ext uri="{BB962C8B-B14F-4D97-AF65-F5344CB8AC3E}">
        <p14:creationId xmlns:p14="http://schemas.microsoft.com/office/powerpoint/2010/main" val="188005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24DD540-D9C5-4E99-1C3A-266E55121F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56" r="6102" b="2"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18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382FA11-C631-DBBF-792D-BB23367F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Jaki z </a:t>
            </a:r>
            <a:r>
              <a:rPr lang="en-US" sz="5400" dirty="0" err="1"/>
              <a:t>tego</a:t>
            </a:r>
            <a:r>
              <a:rPr lang="en-US" sz="5400" dirty="0"/>
              <a:t> </a:t>
            </a:r>
            <a:r>
              <a:rPr lang="en-US" sz="5400" dirty="0" err="1"/>
              <a:t>płynie</a:t>
            </a:r>
            <a:r>
              <a:rPr lang="en-US" sz="5400" dirty="0"/>
              <a:t> </a:t>
            </a:r>
            <a:r>
              <a:rPr lang="en-US" sz="5400" dirty="0" err="1"/>
              <a:t>wniosek</a:t>
            </a:r>
            <a:r>
              <a:rPr lang="en-US" sz="5400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3D9140-7699-E4AC-5886-D75B2E64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061" y="4591665"/>
            <a:ext cx="5428551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 err="1">
                <a:solidFill>
                  <a:srgbClr val="00B050"/>
                </a:solidFill>
              </a:rPr>
              <a:t>Jeżeli</a:t>
            </a:r>
            <a:r>
              <a:rPr lang="en-US" cap="all" dirty="0">
                <a:solidFill>
                  <a:srgbClr val="00B050"/>
                </a:solidFill>
              </a:rPr>
              <a:t> </a:t>
            </a:r>
            <a:r>
              <a:rPr lang="en-US" cap="all" dirty="0" err="1">
                <a:solidFill>
                  <a:srgbClr val="00B050"/>
                </a:solidFill>
              </a:rPr>
              <a:t>na</a:t>
            </a:r>
            <a:r>
              <a:rPr lang="en-US" cap="all" dirty="0">
                <a:solidFill>
                  <a:srgbClr val="00B050"/>
                </a:solidFill>
              </a:rPr>
              <a:t> </a:t>
            </a:r>
            <a:r>
              <a:rPr lang="en-US" cap="all" dirty="0" err="1">
                <a:solidFill>
                  <a:srgbClr val="00B050"/>
                </a:solidFill>
              </a:rPr>
              <a:t>statku</a:t>
            </a:r>
            <a:r>
              <a:rPr lang="en-US" cap="all" dirty="0">
                <a:solidFill>
                  <a:srgbClr val="00B050"/>
                </a:solidFill>
              </a:rPr>
              <a:t> </a:t>
            </a:r>
            <a:r>
              <a:rPr lang="en-US" cap="all" dirty="0" err="1">
                <a:solidFill>
                  <a:srgbClr val="00B050"/>
                </a:solidFill>
              </a:rPr>
              <a:t>był</a:t>
            </a:r>
            <a:r>
              <a:rPr lang="en-US" cap="all" dirty="0">
                <a:solidFill>
                  <a:srgbClr val="00B050"/>
                </a:solidFill>
              </a:rPr>
              <a:t> Domino, to </a:t>
            </a:r>
            <a:r>
              <a:rPr lang="en-US" cap="all" dirty="0" err="1">
                <a:solidFill>
                  <a:srgbClr val="00B050"/>
                </a:solidFill>
              </a:rPr>
              <a:t>najprawdopodobniej</a:t>
            </a:r>
            <a:r>
              <a:rPr lang="en-US" cap="all" dirty="0">
                <a:solidFill>
                  <a:srgbClr val="00B050"/>
                </a:solidFill>
              </a:rPr>
              <a:t> </a:t>
            </a:r>
            <a:r>
              <a:rPr lang="en-US" cap="all" dirty="0" err="1">
                <a:solidFill>
                  <a:srgbClr val="00B050"/>
                </a:solidFill>
              </a:rPr>
              <a:t>na</a:t>
            </a:r>
            <a:r>
              <a:rPr lang="en-US" cap="all" dirty="0">
                <a:solidFill>
                  <a:srgbClr val="00B050"/>
                </a:solidFill>
              </a:rPr>
              <a:t>  </a:t>
            </a:r>
            <a:r>
              <a:rPr lang="en-US" cap="all" dirty="0" err="1">
                <a:solidFill>
                  <a:srgbClr val="00B050"/>
                </a:solidFill>
              </a:rPr>
              <a:t>którymś</a:t>
            </a:r>
            <a:r>
              <a:rPr lang="en-US" cap="all" dirty="0">
                <a:solidFill>
                  <a:srgbClr val="00B050"/>
                </a:solidFill>
              </a:rPr>
              <a:t> z </a:t>
            </a:r>
            <a:r>
              <a:rPr lang="en-US" cap="all" dirty="0" err="1">
                <a:solidFill>
                  <a:srgbClr val="00B050"/>
                </a:solidFill>
              </a:rPr>
              <a:t>pokładów</a:t>
            </a:r>
            <a:r>
              <a:rPr lang="en-US" cap="all" dirty="0">
                <a:solidFill>
                  <a:srgbClr val="00B050"/>
                </a:solidFill>
              </a:rPr>
              <a:t> E,F,G,T.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852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pic>
        <p:nvPicPr>
          <p:cNvPr id="5" name="Obraz 4" descr="Obraz zawierający tekst, zrzut ekranu, diagram, Wykres&#10;&#10;Opis wygenerowany automatycznie">
            <a:extLst>
              <a:ext uri="{FF2B5EF4-FFF2-40B4-BE49-F238E27FC236}">
                <a16:creationId xmlns:a16="http://schemas.microsoft.com/office/drawing/2014/main" id="{2D2D2556-5E52-F4E8-60C4-4EB604F22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76" y="915023"/>
            <a:ext cx="5834063" cy="5027951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9300E131-CE35-8279-F7BB-B41FF992ABC8}"/>
              </a:ext>
            </a:extLst>
          </p:cNvPr>
          <p:cNvSpPr txBox="1"/>
          <p:nvPr/>
        </p:nvSpPr>
        <p:spPr>
          <a:xfrm>
            <a:off x="802433" y="737118"/>
            <a:ext cx="363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Co możemy powiedzieć o rozwoju technologicznym?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0599AB5-6AAD-9D9E-EC18-B7361C9DB5F5}"/>
              </a:ext>
            </a:extLst>
          </p:cNvPr>
          <p:cNvSpPr txBox="1"/>
          <p:nvPr/>
        </p:nvSpPr>
        <p:spPr>
          <a:xfrm>
            <a:off x="699796" y="1707502"/>
            <a:ext cx="38162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Wbrew intuicji z danych wynika, że osoby starsze (&gt;60 lat) częściej korzystały z VR niż młodzież (z wyjątkiem danych z nieznanych planet). Znowu widać dysproporcje między Europą a resztą stawki. Może to wskazywać na wyższy poziom rozwoju mieszkańców Europy, bo najprawdopodobniej są bardziej przyzwyczajeni do korzystania z VR niż inni. Czynnik ekonomiczny też może grać tu rolę</a:t>
            </a:r>
          </a:p>
        </p:txBody>
      </p:sp>
    </p:spTree>
    <p:extLst>
      <p:ext uri="{BB962C8B-B14F-4D97-AF65-F5344CB8AC3E}">
        <p14:creationId xmlns:p14="http://schemas.microsoft.com/office/powerpoint/2010/main" val="3334339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Jon (sala konferencyjna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Jon (sala konferencyjn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 (sala konferencyjn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TM02900722[[fn=Jon (konferencyjny)]]</Template>
  <TotalTime>192</TotalTime>
  <Words>502</Words>
  <Application>Microsoft Office PowerPoint</Application>
  <PresentationFormat>Panoramiczny</PresentationFormat>
  <Paragraphs>28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Jon (sala konferencyjna)</vt:lpstr>
      <vt:lpstr>Prezentacja Igora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Jaki z tego płynie wniosek?</vt:lpstr>
      <vt:lpstr>Prezentacja programu PowerPoint</vt:lpstr>
      <vt:lpstr>Prezentacja programu PowerPoint</vt:lpstr>
      <vt:lpstr>Dziękuję za uwagę </vt:lpstr>
    </vt:vector>
  </TitlesOfParts>
  <Company>Ministrerstwo Edukacji Narodowej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Igora</dc:title>
  <dc:creator>Lechoszest Igor (STUD)</dc:creator>
  <cp:lastModifiedBy>Lechoszest Igor (STUD)</cp:lastModifiedBy>
  <cp:revision>9</cp:revision>
  <dcterms:created xsi:type="dcterms:W3CDTF">2023-10-24T09:48:12Z</dcterms:created>
  <dcterms:modified xsi:type="dcterms:W3CDTF">2023-10-24T17:13:41Z</dcterms:modified>
</cp:coreProperties>
</file>