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8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0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0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6858000" cx="12192000"/>
  <p:notesSz cx="6858000" cy="9144000"/>
  <p:defaultTextStyle>
    <a:defPPr lvl="0">
      <a:defRPr lang="ru-RU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142">
          <p15:clr>
            <a:srgbClr val="A4A3A4"/>
          </p15:clr>
        </p15:guide>
        <p15:guide id="2" pos="143">
          <p15:clr>
            <a:srgbClr val="A4A3A4"/>
          </p15:clr>
        </p15:guide>
        <p15:guide id="3" pos="7559">
          <p15:clr>
            <a:srgbClr val="A4A3A4"/>
          </p15:clr>
        </p15:guide>
        <p15:guide id="4" pos="257">
          <p15:clr>
            <a:srgbClr val="A4A3A4"/>
          </p15:clr>
        </p15:guide>
        <p15:guide id="5" pos="2366">
          <p15:clr>
            <a:srgbClr val="A4A3A4"/>
          </p15:clr>
        </p15:guide>
        <p15:guide id="6" orient="horz" pos="4178">
          <p15:clr>
            <a:srgbClr val="A4A3A4"/>
          </p15:clr>
        </p15:guide>
      </p15:sldGuideLst>
    </p:ext>
  </p:extLst>
</p:presentation>
</file>

<file path=ppt/presProps10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0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42" orient="horz"/>
        <p:guide pos="143"/>
        <p:guide pos="7559"/>
        <p:guide pos="257"/>
        <p:guide pos="2366"/>
        <p:guide pos="417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0.xml"/><Relationship Id="rId3" Type="http://schemas.openxmlformats.org/officeDocument/2006/relationships/presProps" Target="presProps1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C1864-4E91-46C3-8BEF-4F9259906A93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E9C707-482C-4A5E-97E9-5C1B57166AB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7210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50D33-E06F-4784-8494-AE16E260E8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D8F57BD-378B-4410-BEB7-198956D3FD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2E8607-20ED-4D7F-93D2-598F8EECD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71FA161-38D9-419F-BFE6-A476DA1D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C06C90-5051-4F48-AC9C-EE4016B2D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514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FF7B3E-2A73-4D39-81B5-190E859EB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D712304-5EAC-4455-9300-8C9C594A65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77232-10E4-4415-9B39-B1E54B89E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66869B-9BA5-4B03-B0B4-F0C78EA22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083A78-F601-45C6-BB74-B58ADE70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14088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B7F1B1C-EA03-4E0C-A498-C9A108089C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42FE846-39C9-48E7-8334-7F41D5F718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F12F81-D6E3-49BE-8414-CDCC6CFED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92A634A-E2BC-4296-877A-F6C283D4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B6432-5823-4DA7-979B-16424279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20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2D3F4-2E0D-48A6-B636-FF608ADC0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A69C9-4638-4C1A-84E5-3AE5C8E635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086E0A3-6043-491D-B68F-7275D58E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FC9CE2-E704-4C0C-AE62-93F674914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C3226B1-BC4D-4BC4-8EA4-5B8C1DE1E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292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182E1E-A5EB-4349-9F74-85428C821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387E793-989A-43DC-B3F4-97AC52B7A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1CCED8D-45BE-4382-9CF2-2705F6730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E1441D8-B051-44AE-BBB6-64FB70378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8EE7F9-FD86-467B-9CC8-D5D90565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5097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1A62E7-5203-4A8A-B6B4-63693B840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308DCF-E04F-44B8-A59D-2E31059BC9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3B8D20D-4458-48B5-B30C-A9F1E66A9B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88450A-6217-4418-BAE0-9D899EC3C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E088757-18DA-4A8F-8002-48F022DA3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7BD9D2D-29C5-44AE-AC5F-543E48E9F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0444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E90BFB-5BC6-490F-88DE-CDED5D50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55A66AF-0ED8-4CDB-BE85-4785FEA19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40F214B-728E-4CFA-AB63-4C846E5D6B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C2474B7-08D6-40E4-8EB5-8F6C23623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37C9237-4E1A-4CCC-BCBA-45EE0C8E66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B4BCFEF-E1DC-4E9E-8A01-628FF5EC8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2DBF264-3F46-425B-9E7A-24EB5E0E0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1743F386-48D0-4CF4-9222-C40EBE22F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7751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B73FA8-849D-4B7A-B0EF-51E5EDEC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DA85F3A-D9F5-4490-A744-1FB424398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5F9E6A-EF10-4F18-8FB9-D3C9471FA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B5018357-A7B0-4F95-B0BF-8450BD3D6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4191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3DB1B0C-02F7-4056-AF25-DBE2610C3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9C2B8D3-BC1D-4F92-9FF9-A10F3C51D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E1959CB-2D73-4066-A23E-C6C811062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1768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66099D-0013-45E7-9A8D-8981249C1D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3284C-73CC-4690-AF2F-E75D0E6BE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33185C8-930E-4E99-B080-39A9004CB2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D8907C2-19B4-43B8-9F9B-4E3AE3F8D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FEDD447-C466-45E0-9BB7-94706DEEB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E3F7EEF-C596-49FC-8AEB-B2DE4F2D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816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8D9C3E-C9A4-4D4B-A8E5-7DB45DC03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21196F2-C6C7-484F-A8F5-DA281CADD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8FCEB0-B2B0-4D3E-9E95-F1CD46BD1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13E2C5-7705-4667-AC17-977D4D024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63EDB9-533A-43AC-A41D-099FCA39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B846B12-6243-4D62-AEF6-ACAA28A34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829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B24E0A-F0AB-4345-B544-B70FBD1E7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F08ADC0-D837-488C-A6AB-16E0F1CC4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86185C2-4121-4DA4-B7B4-6D5A9C472C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DE1BE-6851-4D7D-9F4C-EF6B6519B971}" type="datetimeFigureOut">
              <a:rPr lang="ru-RU" smtClean="0"/>
              <a:t>21.01.2025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87871-7A90-4718-AD71-7FAE87683D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6DEB4C-D5E1-48C2-BD78-46803D6176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C94051-D8E5-4DFC-9506-54447EA029B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62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"/>
          <p:cNvSpPr/>
          <p:nvPr/>
        </p:nvSpPr>
        <p:spPr>
          <a:xfrm>
            <a:off x="2626092" y="1980602"/>
            <a:ext cx="6939900" cy="2234400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"/>
          <p:cNvSpPr txBox="1"/>
          <p:nvPr/>
        </p:nvSpPr>
        <p:spPr>
          <a:xfrm>
            <a:off x="2570524" y="5007791"/>
            <a:ext cx="69954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Авторы: Каппушев А.Х., СКГА,гр. Лин-231, Туаршев Д.Н., СКГА, гр. Лин-231, Долаева Л.Р., СКГА, гр. Лин-231, Гербек Х.Р., СКГА, гр. Лин-231, Батчаева А.У., СКГА, гр. Лин-231, Дибирова Л.Х., СКГА, гр. </a:t>
            </a:r>
            <a:r>
              <a:rPr lang="ru-RU" sz="1800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Ю-231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1"/>
          <p:cNvSpPr txBox="1"/>
          <p:nvPr/>
        </p:nvSpPr>
        <p:spPr>
          <a:xfrm>
            <a:off x="2750400" y="1980603"/>
            <a:ext cx="66912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Бот для сравнения результатов нескольких систем машинного перевода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17686" y="880628"/>
            <a:ext cx="1521164" cy="502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4685" y="963242"/>
            <a:ext cx="2597716" cy="33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200"/>
              <a:buFont typeface="Calibri"/>
              <a:buNone/>
            </a:pPr>
            <a:fld id="{00000000-1234-1234-1234-123412341234}" type="slidenum">
              <a:rPr lang="ru-RU">
                <a:solidFill>
                  <a:srgbClr val="5D25BA"/>
                </a:solidFill>
              </a:rPr>
              <a:t>‹#›</a:t>
            </a:fld>
            <a:endParaRPr>
              <a:solidFill>
                <a:srgbClr val="5D25B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"/>
          <p:cNvSpPr/>
          <p:nvPr/>
        </p:nvSpPr>
        <p:spPr>
          <a:xfrm>
            <a:off x="6615837" y="2391853"/>
            <a:ext cx="4583700" cy="39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6" name="Google Shape;8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2"/>
          <p:cNvSpPr txBox="1"/>
          <p:nvPr/>
        </p:nvSpPr>
        <p:spPr>
          <a:xfrm>
            <a:off x="4104553" y="683240"/>
            <a:ext cx="349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Введение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8" name="Google Shape;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2"/>
          <p:cNvSpPr txBox="1"/>
          <p:nvPr/>
        </p:nvSpPr>
        <p:spPr>
          <a:xfrm>
            <a:off x="1540517" y="1608021"/>
            <a:ext cx="25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Проблема</a:t>
            </a: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 txBox="1"/>
          <p:nvPr/>
        </p:nvSpPr>
        <p:spPr>
          <a:xfrm>
            <a:off x="7637399" y="1608020"/>
            <a:ext cx="2540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</a:pPr>
            <a:r>
              <a:rPr b="0" i="0" lang="ru-RU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Актуальность</a:t>
            </a: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18955" y="2391854"/>
            <a:ext cx="4583700" cy="3914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740300" y="2768329"/>
            <a:ext cx="3888600" cy="260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Наличие большого количества систем машинного перевода, вследствие чего сложно определить какую из них выбрать, при этом отсутствует возможность узнать плюсы и минусы той или иной системы машинного перевода по сравнению с другой.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6777950" y="2489388"/>
            <a:ext cx="4259400" cy="371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Широкое распространение иностранного языка и различных продуктов в современном мире, вследствие чего так или иначе возникают ситуации в которых человек сталкивается с иностранным языком, что в свою очередь приводи</a:t>
            </a:r>
            <a:r>
              <a:rPr lang="ru-RU" sz="1800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т</a:t>
            </a: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 к использованию систем машинного перевода. Однако сложно в этом случае выбрать наиболее подходящую , не потратив при этом определенное количество времени.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"/>
          <p:cNvSpPr/>
          <p:nvPr/>
        </p:nvSpPr>
        <p:spPr>
          <a:xfrm>
            <a:off x="461623" y="1738711"/>
            <a:ext cx="10782600" cy="127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"/>
          <p:cNvSpPr txBox="1"/>
          <p:nvPr/>
        </p:nvSpPr>
        <p:spPr>
          <a:xfrm>
            <a:off x="4104553" y="683240"/>
            <a:ext cx="3496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Цель и задачи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799613" y="1923391"/>
            <a:ext cx="1510500" cy="900900"/>
          </a:xfrm>
          <a:prstGeom prst="rect">
            <a:avLst/>
          </a:prstGeom>
          <a:solidFill>
            <a:srgbClr val="5D25BA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5" name="Google Shape;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"/>
          <p:cNvSpPr/>
          <p:nvPr/>
        </p:nvSpPr>
        <p:spPr>
          <a:xfrm>
            <a:off x="461623" y="3378324"/>
            <a:ext cx="10782600" cy="2513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2684795" y="2094876"/>
            <a:ext cx="8355600" cy="9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Дать возможность людям просто и доступно провести сравнение результатов различных систем машинного перевода и решить какая из них им подходит больше.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1025608" y="2189168"/>
            <a:ext cx="1058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Цель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1"/>
          <p:cNvGrpSpPr/>
          <p:nvPr/>
        </p:nvGrpSpPr>
        <p:grpSpPr>
          <a:xfrm>
            <a:off x="799613" y="4184617"/>
            <a:ext cx="1510500" cy="900900"/>
            <a:chOff x="731423" y="4295641"/>
            <a:chExt cx="1510500" cy="900900"/>
          </a:xfrm>
        </p:grpSpPr>
        <p:sp>
          <p:nvSpPr>
            <p:cNvPr id="70" name="Google Shape;70;p1"/>
            <p:cNvSpPr/>
            <p:nvPr/>
          </p:nvSpPr>
          <p:spPr>
            <a:xfrm>
              <a:off x="731423" y="4295641"/>
              <a:ext cx="1510500" cy="900900"/>
            </a:xfrm>
            <a:prstGeom prst="rect">
              <a:avLst/>
            </a:prstGeom>
            <a:solidFill>
              <a:srgbClr val="5D25B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1"/>
            <p:cNvSpPr txBox="1"/>
            <p:nvPr/>
          </p:nvSpPr>
          <p:spPr>
            <a:xfrm>
              <a:off x="957418" y="4517211"/>
              <a:ext cx="105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alibri"/>
                <a:buNone/>
              </a:pPr>
              <a:r>
                <a:rPr b="0" i="0" lang="ru-RU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Задачи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2" name="Google Shape;72;p1"/>
          <p:cNvSpPr txBox="1"/>
          <p:nvPr/>
        </p:nvSpPr>
        <p:spPr>
          <a:xfrm>
            <a:off x="2684795" y="3660098"/>
            <a:ext cx="8355600" cy="176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5D25BA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Char char="-"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Провести исследование в области машинного перевода.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Char char="-"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Описать алгоритм работы телеграм-бота.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Char char="-"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Определить технологический стек.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1800"/>
              <a:buFont typeface="Calibri"/>
              <a:buChar char="-"/>
            </a:pPr>
            <a:r>
              <a:rPr b="0" i="0" lang="ru-RU" sz="1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Отразить основные проблемы, возникшие в ходе разработки, и их решения.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1386614" y="698738"/>
            <a:ext cx="941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Алгоритм работы телеграм-бота</a:t>
            </a:r>
            <a:endParaRPr/>
          </a:p>
        </p:txBody>
      </p:sp>
      <p:pic>
        <p:nvPicPr>
          <p:cNvPr id="119" name="Google Shape;11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"/>
          <p:cNvSpPr txBox="1"/>
          <p:nvPr/>
        </p:nvSpPr>
        <p:spPr>
          <a:xfrm>
            <a:off x="917765" y="1882793"/>
            <a:ext cx="10356600" cy="12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/start-начало работы бота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/google [язык] [текст]- команда для осуществления перевода через Гугл Переводчик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/yandex [язык] [текст]- команда для осуществления перевода через Яндекс Переводчик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/help- список команд бота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"/>
          <p:cNvSpPr txBox="1"/>
          <p:nvPr/>
        </p:nvSpPr>
        <p:spPr>
          <a:xfrm>
            <a:off x="1386614" y="698738"/>
            <a:ext cx="941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Технологический стек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917765" y="1882793"/>
            <a:ext cx="10356600" cy="20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175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Язык программирования Python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 Translate API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Yandex Translate API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telebot -библиотека Python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googletrans-библиотека Python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b="0" i="0" lang="ru-RU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yandexfreetranslate-библиотека Python</a:t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457200" marR="0" rtl="0" algn="just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</a:pPr>
            <a:r>
              <a:rPr lang="ru-RU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deeptranslator- библиотека Python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2222187" y="683239"/>
            <a:ext cx="774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Иллюстративный материал</a:t>
            </a:r>
            <a:endParaRPr/>
          </a:p>
        </p:txBody>
      </p:sp>
      <p:pic>
        <p:nvPicPr>
          <p:cNvPr id="139" name="Google Shape;13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41" name="Google Shape;141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127" y="1423900"/>
            <a:ext cx="2518612" cy="493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92450" y="1481970"/>
            <a:ext cx="4161353" cy="47219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1"/>
          <p:cNvSpPr txBox="1"/>
          <p:nvPr/>
        </p:nvSpPr>
        <p:spPr>
          <a:xfrm>
            <a:off x="2222187" y="683239"/>
            <a:ext cx="77475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Иллюстративный материал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4" name="Google Shape;1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"/>
          <p:cNvSpPr/>
          <p:nvPr/>
        </p:nvSpPr>
        <p:spPr>
          <a:xfrm>
            <a:off x="6237000" y="1522100"/>
            <a:ext cx="4561800" cy="464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1"/>
          <p:cNvSpPr txBox="1"/>
          <p:nvPr/>
        </p:nvSpPr>
        <p:spPr>
          <a:xfrm>
            <a:off x="6237000" y="3206329"/>
            <a:ext cx="5955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Clr>
                <a:srgbClr val="5D25BA"/>
              </a:buClr>
              <a:buSzPts val="4800"/>
              <a:buFont typeface="Calibri"/>
              <a:buNone/>
            </a:pPr>
            <a:r>
              <a:rPr b="0" i="0" lang="ru-RU" sz="4800" u="none" cap="none" strike="noStrike">
                <a:solidFill>
                  <a:srgbClr val="5D25BA"/>
                </a:solidFill>
                <a:latin typeface="Calibri"/>
                <a:ea typeface="Calibri"/>
                <a:cs typeface="Calibri"/>
                <a:sym typeface="Calibri"/>
              </a:rPr>
              <a:t>@CheckerMTbot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pic>
        <p:nvPicPr>
          <p:cNvPr id="158" name="Google Shape;158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618" y="1423775"/>
            <a:ext cx="3347224" cy="522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5D25BA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11705922" y="1"/>
            <a:ext cx="486078" cy="689674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386614" y="698738"/>
            <a:ext cx="94188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Трудности и решения</a:t>
            </a:r>
            <a:endParaRPr/>
          </a:p>
        </p:txBody>
      </p:sp>
      <p:pic>
        <p:nvPicPr>
          <p:cNvPr id="162" name="Google Shape;16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1705922" cy="58893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"/>
          <p:cNvSpPr txBox="1"/>
          <p:nvPr/>
        </p:nvSpPr>
        <p:spPr>
          <a:xfrm>
            <a:off x="917775" y="1882823"/>
            <a:ext cx="98877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Это была сложная работа. Было очень непривычно заниматься программированием, при этом являясь лингвистом, но в то же время было интересно. Самая большая проблема было придумать как осуществить перевод предложения ботом, и особенно большая проблема была в подборе библиотек. Но проблему мы смогли решить коллективным голосованием.</a:t>
            </a:r>
            <a:endParaRPr sz="2400"/>
          </a:p>
        </p:txBody>
      </p:sp>
      <p:sp>
        <p:nvSpPr>
          <p:cNvPr id="164" name="Google Shape;164;p2"/>
          <p:cNvSpPr txBox="1"/>
          <p:nvPr>
            <p:ph idx="12" type="sldNum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4FFCEF3-A6AE-4960-8C62-F72B1CF309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1705922" y="0"/>
            <a:ext cx="486078" cy="689674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56553F1-3281-41CF-B164-BFAC4B7500C7}"/>
              </a:ext>
            </a:extLst>
          </p:cNvPr>
          <p:cNvSpPr txBox="1"/>
          <p:nvPr/>
        </p:nvSpPr>
        <p:spPr>
          <a:xfrm>
            <a:off x="1881947" y="3010978"/>
            <a:ext cx="842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5400" cap="all" dirty="0">
                <a:solidFill>
                  <a:srgbClr val="5D25BA"/>
                </a:solidFill>
              </a:rPr>
              <a:t>Спасибо за внимание!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57790B0-A16C-47BB-9E2B-1B5052D339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5923" cy="588936"/>
          </a:xfrm>
          <a:prstGeom prst="rect">
            <a:avLst/>
          </a:prstGeom>
        </p:spPr>
      </p:pic>
      <p:sp>
        <p:nvSpPr>
          <p:cNvPr id="11" name="Номер слайда 1">
            <a:extLst>
              <a:ext uri="{FF2B5EF4-FFF2-40B4-BE49-F238E27FC236}">
                <a16:creationId xmlns:a16="http://schemas.microsoft.com/office/drawing/2014/main" id="{3EE709CE-0135-4BCB-B683-645B6B5B9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8C94051-D8E5-4DFC-9506-54447EA029BA}" type="slidenum">
              <a:rPr lang="ru-RU" smtClean="0">
                <a:solidFill>
                  <a:srgbClr val="5D25BA"/>
                </a:solidFill>
              </a:rPr>
              <a:t>9</a:t>
            </a:fld>
            <a:endParaRPr lang="ru-RU" dirty="0">
              <a:solidFill>
                <a:srgbClr val="5D25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2998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версия 3_ЦИФРОВОЙ ПЕРЕВОДЧИК Презентация (недостающая инормация выделена желтым) (1)" id="{7FE758A1-9B64-4365-9D01-80EE6C78591B}" vid="{0BB4E0DC-C2A4-4991-990A-C8C6DA2BD52B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