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gUMFQ1E0qRdW9chwUI5nPrZSGN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customschemas.google.com/relationships/presentationmetadata" Target="meta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21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2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2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SQL 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Агрегация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ctrTitle"/>
          </p:nvPr>
        </p:nvSpPr>
        <p:spPr>
          <a:xfrm>
            <a:off x="729450" y="1322450"/>
            <a:ext cx="2770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Задание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"/>
          <p:cNvSpPr txBox="1"/>
          <p:nvPr/>
        </p:nvSpPr>
        <p:spPr>
          <a:xfrm>
            <a:off x="729450" y="2228575"/>
            <a:ext cx="7534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arenR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Посчитайте кол-во людей в каждом департаменте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>
            <p:ph type="ctrTitle"/>
          </p:nvPr>
        </p:nvSpPr>
        <p:spPr>
          <a:xfrm>
            <a:off x="729450" y="1322450"/>
            <a:ext cx="6032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Count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 txBox="1"/>
          <p:nvPr/>
        </p:nvSpPr>
        <p:spPr>
          <a:xfrm>
            <a:off x="3525450" y="2050550"/>
            <a:ext cx="25275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&lt;column1_name&gt;,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count(&lt;column_name&gt;)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&lt;table_name&gt;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&lt;column1_name&gt;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6390750" y="2050550"/>
            <a:ext cx="25275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&lt;column1_name&gt;,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count(*)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&lt;table_name&gt;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&lt;column1_name&gt;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3525450" y="3614275"/>
            <a:ext cx="31626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&lt;column1_name&gt;,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count(distinct &lt;column_name&gt;)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&lt;table_name&gt;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&lt;column1_name&gt;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ctrTitle"/>
          </p:nvPr>
        </p:nvSpPr>
        <p:spPr>
          <a:xfrm>
            <a:off x="729450" y="1322450"/>
            <a:ext cx="6032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case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/>
          <p:nvPr/>
        </p:nvSpPr>
        <p:spPr>
          <a:xfrm>
            <a:off x="729450" y="2238725"/>
            <a:ext cx="3614400" cy="18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&lt;column1_name&gt;,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when &lt;column2_name&gt; is 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then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else &lt;column2_name&gt;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&lt;table_name&gt;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2"/>
          <p:cNvSpPr txBox="1"/>
          <p:nvPr/>
        </p:nvSpPr>
        <p:spPr>
          <a:xfrm>
            <a:off x="4343850" y="2238725"/>
            <a:ext cx="4260900" cy="21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sum(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when &lt;column2_name&gt; is 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then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else &lt;column2_name&gt;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&lt;table_name&gt;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ctrTitle"/>
          </p:nvPr>
        </p:nvSpPr>
        <p:spPr>
          <a:xfrm>
            <a:off x="729450" y="1322450"/>
            <a:ext cx="2770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Задание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/>
          <p:nvPr/>
        </p:nvSpPr>
        <p:spPr>
          <a:xfrm>
            <a:off x="729450" y="2228575"/>
            <a:ext cx="7534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arenR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Сформировать поле SALARY_GROUP которое принимает 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значение 1, если зп сотрудника больше 10000 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значение 0, если зп сотрудника меньше 10000 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2) 	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Посчитать кол-во записей в этих группах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>
            <p:ph type="ctrTitle"/>
          </p:nvPr>
        </p:nvSpPr>
        <p:spPr>
          <a:xfrm>
            <a:off x="729450" y="1322450"/>
            <a:ext cx="2770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Задание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 txBox="1"/>
          <p:nvPr/>
        </p:nvSpPr>
        <p:spPr>
          <a:xfrm>
            <a:off x="729450" y="2228575"/>
            <a:ext cx="75348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Необходимо посчитать кол-во денег, которые должен уплатить каждый клиент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arenR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Построить запрос, который выводит id клиента, цену товара, кол-во товара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arenR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Посчитать кол-во денег на id товара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arenR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Подтянуть по id имя и фамилию клиента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ctrTitle"/>
          </p:nvPr>
        </p:nvSpPr>
        <p:spPr>
          <a:xfrm>
            <a:off x="729450" y="1322450"/>
            <a:ext cx="6032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Виды агрегаций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687125" y="2398675"/>
            <a:ext cx="4321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count() - кол-во не null строк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max()   - максимальное значение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min()    - минимальное значение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avg()    - среднее значение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sum()   - сумма значений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5183275" y="2398675"/>
            <a:ext cx="3096600" cy="1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max(&lt;column_name&gt;),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min(&lt;column_name&gt;),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avg(&lt;column_name&gt;),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sum(&lt;column_name&gt;)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&lt;table_name&gt;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799750" y="4030125"/>
            <a:ext cx="46026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При агрегации в select не может неагрегируемых полей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ctrTitle"/>
          </p:nvPr>
        </p:nvSpPr>
        <p:spPr>
          <a:xfrm>
            <a:off x="729450" y="1322450"/>
            <a:ext cx="2770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Задание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729450" y="2228575"/>
            <a:ext cx="7534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Найдите максимальную зарплату сотрудников из таблицы </a:t>
            </a: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HR.EMPLOYEES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ctrTitle"/>
          </p:nvPr>
        </p:nvSpPr>
        <p:spPr>
          <a:xfrm>
            <a:off x="729450" y="1322450"/>
            <a:ext cx="6032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Подзапрос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687125" y="2398675"/>
            <a:ext cx="43215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&lt;column_name&gt;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&lt;table_name&gt;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&lt;column1_name&gt; = 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max(&lt;column_name&gt;)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&lt;table1_name&gt;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4673625" y="2398675"/>
            <a:ext cx="43215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&lt;column_name&gt;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&lt;table1_name&gt;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ctrTitle"/>
          </p:nvPr>
        </p:nvSpPr>
        <p:spPr>
          <a:xfrm>
            <a:off x="729450" y="1322450"/>
            <a:ext cx="2770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Задание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729450" y="2228575"/>
            <a:ext cx="7534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Найдите имена и фамилии сотрудников 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с максимальной зарплатой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HR.EMPLOYEES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/>
          <p:nvPr/>
        </p:nvSpPr>
        <p:spPr>
          <a:xfrm>
            <a:off x="7090256" y="4052775"/>
            <a:ext cx="420300" cy="365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 txBox="1"/>
          <p:nvPr>
            <p:ph type="ctrTitle"/>
          </p:nvPr>
        </p:nvSpPr>
        <p:spPr>
          <a:xfrm>
            <a:off x="729450" y="1322450"/>
            <a:ext cx="6032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Группировка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687125" y="2398675"/>
            <a:ext cx="2825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&lt;column1_name&gt;,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max(&lt;column_name&gt;)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&lt;table_name&gt;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&lt;column1_name&gt;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3512525" y="2396575"/>
            <a:ext cx="165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&lt;column1_name&gt;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3611025" y="2782975"/>
            <a:ext cx="1450500" cy="211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3611025" y="2994775"/>
            <a:ext cx="1450500" cy="211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3611025" y="3206575"/>
            <a:ext cx="1450500" cy="211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3611025" y="3418369"/>
            <a:ext cx="1450500" cy="2118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5624966" y="2686075"/>
            <a:ext cx="420300" cy="944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6747825" y="2686075"/>
            <a:ext cx="420300" cy="944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6186400" y="2686075"/>
            <a:ext cx="420300" cy="944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7309238" y="2686075"/>
            <a:ext cx="420300" cy="944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5716848" y="3371322"/>
            <a:ext cx="233400" cy="2118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6286026" y="2959191"/>
            <a:ext cx="233400" cy="2118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6849122" y="3175209"/>
            <a:ext cx="233400" cy="2118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7402694" y="2738150"/>
            <a:ext cx="233400" cy="2118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6663381" y="4052775"/>
            <a:ext cx="420300" cy="365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6263956" y="4052775"/>
            <a:ext cx="420300" cy="365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5956406" y="4137257"/>
            <a:ext cx="233400" cy="211800"/>
          </a:xfrm>
          <a:prstGeom prst="rect">
            <a:avLst/>
          </a:prstGeom>
          <a:noFill/>
          <a:ln cap="flat" cmpd="sng" w="28575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5864531" y="4052775"/>
            <a:ext cx="420300" cy="365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ctrTitle"/>
          </p:nvPr>
        </p:nvSpPr>
        <p:spPr>
          <a:xfrm>
            <a:off x="729450" y="1322450"/>
            <a:ext cx="2770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Задание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729450" y="2228575"/>
            <a:ext cx="7534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Найдите имена и фамилии сотрудников с максимальной зарплатой в каждом департаменте </a:t>
            </a: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HR.EMPLOYEES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ctrTitle"/>
          </p:nvPr>
        </p:nvSpPr>
        <p:spPr>
          <a:xfrm>
            <a:off x="729450" y="1322450"/>
            <a:ext cx="6032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Having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687125" y="2398675"/>
            <a:ext cx="3029400" cy="17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&lt;column1_name&gt;,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max(&lt;column_name&gt;)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&lt;table_name&gt;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&lt;column1_name&gt;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 max(&lt;column_name&gt;) &gt;10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4414900" y="2398675"/>
            <a:ext cx="302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 позволяет указать условие на сагрегированных данных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 не то же самое, что и where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ctrTitle"/>
          </p:nvPr>
        </p:nvSpPr>
        <p:spPr>
          <a:xfrm>
            <a:off x="729450" y="1322450"/>
            <a:ext cx="2770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Задание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29450" y="2228575"/>
            <a:ext cx="7534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arenR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Выведите название отделов с кол-вом сотрудников больше 10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arenR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Выведите название отделов с кол-вом сотрудников больше среднего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