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  <p:sldMasterId id="2147483689" r:id="rId2"/>
    <p:sldMasterId id="2147483700" r:id="rId3"/>
  </p:sldMasterIdLst>
  <p:notesMasterIdLst>
    <p:notesMasterId r:id="rId17"/>
  </p:notesMasterIdLst>
  <p:sldIdLst>
    <p:sldId id="281" r:id="rId4"/>
    <p:sldId id="273" r:id="rId5"/>
    <p:sldId id="284" r:id="rId6"/>
    <p:sldId id="295" r:id="rId7"/>
    <p:sldId id="291" r:id="rId8"/>
    <p:sldId id="300" r:id="rId9"/>
    <p:sldId id="290" r:id="rId10"/>
    <p:sldId id="277" r:id="rId11"/>
    <p:sldId id="282" r:id="rId12"/>
    <p:sldId id="299" r:id="rId13"/>
    <p:sldId id="292" r:id="rId14"/>
    <p:sldId id="296" r:id="rId15"/>
    <p:sldId id="29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Повестка и Деятельность" id="{A0D0B782-498A-486F-A486-3D88AA583233}">
          <p14:sldIdLst>
            <p14:sldId id="281"/>
            <p14:sldId id="273"/>
            <p14:sldId id="284"/>
          </p14:sldIdLst>
        </p14:section>
        <p14:section name="Изменение принципов и распределение ответственностей" id="{F64A737D-8BE2-4C54-B319-F3772917EA4E}">
          <p14:sldIdLst>
            <p14:sldId id="295"/>
            <p14:sldId id="291"/>
            <p14:sldId id="300"/>
          </p14:sldIdLst>
        </p14:section>
        <p14:section name="Цель и внутренние вопросы" id="{E589E37D-A491-49BF-841D-6BF262A8EDB4}">
          <p14:sldIdLst>
            <p14:sldId id="290"/>
            <p14:sldId id="277"/>
            <p14:sldId id="282"/>
            <p14:sldId id="299"/>
          </p14:sldIdLst>
        </p14:section>
        <p14:section name="Старые вопросы" id="{17EAA5EF-715B-422F-A7EF-38C12ED2B3F9}">
          <p14:sldIdLst>
            <p14:sldId id="292"/>
            <p14:sldId id="296"/>
            <p14:sldId id="29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  <a:srgbClr val="57D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B1EC77-64C8-565A-FAC4-530684974E0F}" v="12" dt="2021-10-07T16:20:15.480"/>
    <p1510:client id="{96BD99DC-A387-EA09-7278-CF6B93A88935}" v="28" dt="2021-06-22T10:39:47.588"/>
    <p1510:client id="{979707CA-8316-F361-422D-8A0CE1652C45}" v="4" dt="2021-09-30T19:52:03.3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94411" autoAdjust="0"/>
  </p:normalViewPr>
  <p:slideViewPr>
    <p:cSldViewPr snapToGrid="0">
      <p:cViewPr varScale="1">
        <p:scale>
          <a:sx n="70" d="100"/>
          <a:sy n="70" d="100"/>
        </p:scale>
        <p:origin x="492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microsoft.com/office/2015/10/relationships/revisionInfo" Target="revisionInfo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Колонин Глеб" userId="S::kolonings20@st.ithub.ru::eb67fd54-8722-47b6-9321-d3aeac698d1f" providerId="AD" clId="Web-{3EB1EC77-64C8-565A-FAC4-530684974E0F}"/>
    <pc:docChg chg="modSld">
      <pc:chgData name="Колонин Глеб" userId="S::kolonings20@st.ithub.ru::eb67fd54-8722-47b6-9321-d3aeac698d1f" providerId="AD" clId="Web-{3EB1EC77-64C8-565A-FAC4-530684974E0F}" dt="2021-10-07T16:20:14.543" v="4" actId="20577"/>
      <pc:docMkLst>
        <pc:docMk/>
      </pc:docMkLst>
      <pc:sldChg chg="modSp">
        <pc:chgData name="Колонин Глеб" userId="S::kolonings20@st.ithub.ru::eb67fd54-8722-47b6-9321-d3aeac698d1f" providerId="AD" clId="Web-{3EB1EC77-64C8-565A-FAC4-530684974E0F}" dt="2021-10-07T16:20:14.543" v="4" actId="20577"/>
        <pc:sldMkLst>
          <pc:docMk/>
          <pc:sldMk cId="3051773434" sldId="291"/>
        </pc:sldMkLst>
        <pc:spChg chg="mod">
          <ac:chgData name="Колонин Глеб" userId="S::kolonings20@st.ithub.ru::eb67fd54-8722-47b6-9321-d3aeac698d1f" providerId="AD" clId="Web-{3EB1EC77-64C8-565A-FAC4-530684974E0F}" dt="2021-10-07T16:20:14.543" v="4" actId="20577"/>
          <ac:spMkLst>
            <pc:docMk/>
            <pc:sldMk cId="3051773434" sldId="291"/>
            <ac:spMk id="10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6A2E6A-AE7E-46D4-BA0E-61EEB929A7DA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7B40FE-534A-40DB-BE67-3B15AD11A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317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67284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C719CF-B453-4434-B7E8-985C3830C18E}" type="datetimeFigureOut">
              <a:rPr kumimoji="0" lang="ru-RU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07.10.2021</a:t>
            </a:fld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705B6E-A833-47F9-AB7E-7FD934AE7B2A}" type="slidenum">
              <a:rPr kumimoji="0" lang="ru-RU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6764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199" y="6356350"/>
            <a:ext cx="5327469" cy="36512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T Firs Neue" panose="02000503030000020004" pitchFamily="2" charset="-52"/>
                <a:ea typeface="Tahoma" panose="020B0604030504040204" pitchFamily="34" charset="0"/>
                <a:cs typeface="Arial" panose="020B0604020202020204" pitchFamily="34" charset="0"/>
              </a:rPr>
              <a:t>Ithub.ru</a:t>
            </a:r>
            <a:endParaRPr kumimoji="0" lang="ru-RU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T Firs Neue" panose="02000503030000020004" pitchFamily="2" charset="-52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3830" y="445229"/>
            <a:ext cx="487249" cy="468041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4955" y="5643153"/>
            <a:ext cx="1286644" cy="993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710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67284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C719CF-B453-4434-B7E8-985C3830C18E}" type="datetimeFigureOut">
              <a:rPr kumimoji="0" lang="ru-RU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07.10.2021</a:t>
            </a:fld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705B6E-A833-47F9-AB7E-7FD934AE7B2A}" type="slidenum">
              <a:rPr kumimoji="0" lang="ru-RU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10865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67284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C719CF-B453-4434-B7E8-985C3830C18E}" type="datetimeFigureOut">
              <a:rPr kumimoji="0" lang="ru-RU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07.10.2021</a:t>
            </a:fld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705B6E-A833-47F9-AB7E-7FD934AE7B2A}" type="slidenum">
              <a:rPr kumimoji="0" lang="ru-RU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5892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67284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C719CF-B453-4434-B7E8-985C3830C18E}" type="datetimeFigureOut">
              <a:rPr kumimoji="0" lang="ru-RU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07.10.2021</a:t>
            </a:fld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705B6E-A833-47F9-AB7E-7FD934AE7B2A}" type="slidenum">
              <a:rPr kumimoji="0" lang="ru-RU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2865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4296" y="339298"/>
            <a:ext cx="10397445" cy="732155"/>
          </a:xfrm>
        </p:spPr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672840" cy="365125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T Firs Neue" panose="02000503030000020004" pitchFamily="2" charset="-52"/>
                <a:ea typeface="Tahoma" panose="020B0604030504040204" pitchFamily="34" charset="0"/>
                <a:cs typeface="Arial" panose="020B0604020202020204" pitchFamily="34" charset="0"/>
              </a:rPr>
              <a:t>Ithub.ru</a:t>
            </a:r>
            <a:endParaRPr kumimoji="0" lang="ru-RU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T Firs Neue" panose="02000503030000020004" pitchFamily="2" charset="-52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4955" y="5643153"/>
            <a:ext cx="1286644" cy="993047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3830" y="445229"/>
            <a:ext cx="487249" cy="468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2607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3004" y="365126"/>
            <a:ext cx="10322721" cy="688612"/>
          </a:xfrm>
        </p:spPr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672840" cy="36512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T Firs Neue" panose="02000503030000020004" pitchFamily="2" charset="-52"/>
                <a:ea typeface="Tahoma" panose="020B0604030504040204" pitchFamily="34" charset="0"/>
                <a:cs typeface="Arial" panose="020B0604020202020204" pitchFamily="34" charset="0"/>
              </a:rPr>
              <a:t>Ithub.ru</a:t>
            </a:r>
            <a:endParaRPr kumimoji="0" lang="ru-RU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T Firs Neue" panose="02000503030000020004" pitchFamily="2" charset="-52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3830" y="445229"/>
            <a:ext cx="487249" cy="46804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4955" y="5643153"/>
            <a:ext cx="1286644" cy="993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3954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2440" y="498574"/>
            <a:ext cx="7537858" cy="500743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7480664" y="1915886"/>
            <a:ext cx="3300547" cy="324912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57206" y="1915886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672840" cy="365125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T Firs Neue" panose="02000503030000020004" pitchFamily="2" charset="-52"/>
                <a:ea typeface="Tahoma" panose="020B0604030504040204" pitchFamily="34" charset="0"/>
                <a:cs typeface="Arial" panose="020B0604020202020204" pitchFamily="34" charset="0"/>
              </a:rPr>
              <a:t>Ithub.ru</a:t>
            </a:r>
            <a:endParaRPr kumimoji="0" lang="ru-RU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T Firs Neue" panose="02000503030000020004" pitchFamily="2" charset="-52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4955" y="5643153"/>
            <a:ext cx="1286644" cy="993047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3830" y="445229"/>
            <a:ext cx="487249" cy="468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4240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2440" y="498574"/>
            <a:ext cx="7537858" cy="500743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9347795" y="1384662"/>
            <a:ext cx="1999473" cy="19843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57206" y="1663337"/>
            <a:ext cx="4341811" cy="4064137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672840" cy="365125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T Firs Neue" panose="02000503030000020004" pitchFamily="2" charset="-52"/>
                <a:ea typeface="Tahoma" panose="020B0604030504040204" pitchFamily="34" charset="0"/>
                <a:cs typeface="Arial" panose="020B0604020202020204" pitchFamily="34" charset="0"/>
              </a:rPr>
              <a:t>Ithub.ru</a:t>
            </a:r>
            <a:endParaRPr kumimoji="0" lang="ru-RU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T Firs Neue" panose="02000503030000020004" pitchFamily="2" charset="-52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4955" y="5643153"/>
            <a:ext cx="1286644" cy="993047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3830" y="445229"/>
            <a:ext cx="487249" cy="468041"/>
          </a:xfrm>
          <a:prstGeom prst="rect">
            <a:avLst/>
          </a:prstGeom>
        </p:spPr>
      </p:pic>
      <p:sp>
        <p:nvSpPr>
          <p:cNvPr id="10" name="Рисунок 2"/>
          <p:cNvSpPr>
            <a:spLocks noGrp="1"/>
          </p:cNvSpPr>
          <p:nvPr>
            <p:ph type="pic" idx="11"/>
          </p:nvPr>
        </p:nvSpPr>
        <p:spPr>
          <a:xfrm>
            <a:off x="7166298" y="1384662"/>
            <a:ext cx="1999473" cy="19843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11" name="Рисунок 2"/>
          <p:cNvSpPr>
            <a:spLocks noGrp="1"/>
          </p:cNvSpPr>
          <p:nvPr>
            <p:ph type="pic" idx="12"/>
          </p:nvPr>
        </p:nvSpPr>
        <p:spPr>
          <a:xfrm>
            <a:off x="9339942" y="3553366"/>
            <a:ext cx="1999473" cy="19843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12" name="Рисунок 2"/>
          <p:cNvSpPr>
            <a:spLocks noGrp="1"/>
          </p:cNvSpPr>
          <p:nvPr>
            <p:ph type="pic" idx="13"/>
          </p:nvPr>
        </p:nvSpPr>
        <p:spPr>
          <a:xfrm>
            <a:off x="7158445" y="3553366"/>
            <a:ext cx="1999473" cy="19843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4975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pic>
        <p:nvPicPr>
          <p:cNvPr id="3" name="Рисунок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3830" y="445229"/>
            <a:ext cx="487249" cy="468041"/>
          </a:xfrm>
          <a:prstGeom prst="rect">
            <a:avLst/>
          </a:prstGeom>
        </p:spPr>
      </p:pic>
      <p:sp>
        <p:nvSpPr>
          <p:cNvPr id="8" name="Рисунок 2"/>
          <p:cNvSpPr>
            <a:spLocks noGrp="1"/>
          </p:cNvSpPr>
          <p:nvPr>
            <p:ph type="pic" idx="12"/>
          </p:nvPr>
        </p:nvSpPr>
        <p:spPr>
          <a:xfrm>
            <a:off x="1029790" y="3127276"/>
            <a:ext cx="2875919" cy="283111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9" name="Рисунок 2"/>
          <p:cNvSpPr>
            <a:spLocks noGrp="1"/>
          </p:cNvSpPr>
          <p:nvPr>
            <p:ph type="pic" idx="13"/>
          </p:nvPr>
        </p:nvSpPr>
        <p:spPr>
          <a:xfrm>
            <a:off x="4525910" y="2720605"/>
            <a:ext cx="2875919" cy="283111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10" name="Рисунок 2"/>
          <p:cNvSpPr>
            <a:spLocks noGrp="1"/>
          </p:cNvSpPr>
          <p:nvPr>
            <p:ph type="pic" idx="14"/>
          </p:nvPr>
        </p:nvSpPr>
        <p:spPr>
          <a:xfrm>
            <a:off x="8022030" y="2132775"/>
            <a:ext cx="2875919" cy="283111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11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672840" cy="365125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T Firs Neue" panose="02000503030000020004" pitchFamily="2" charset="-52"/>
                <a:ea typeface="Tahoma" panose="020B0604030504040204" pitchFamily="34" charset="0"/>
                <a:cs typeface="Arial" panose="020B0604020202020204" pitchFamily="34" charset="0"/>
              </a:rPr>
              <a:t>Ithub.ru</a:t>
            </a:r>
            <a:endParaRPr kumimoji="0" lang="ru-RU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T Firs Neue" panose="02000503030000020004" pitchFamily="2" charset="-52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Рисунок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4955" y="5643153"/>
            <a:ext cx="1286644" cy="993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3161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2"/>
          <p:cNvSpPr>
            <a:spLocks noGrp="1"/>
          </p:cNvSpPr>
          <p:nvPr>
            <p:ph type="pic" idx="16"/>
          </p:nvPr>
        </p:nvSpPr>
        <p:spPr>
          <a:xfrm>
            <a:off x="9866058" y="4638536"/>
            <a:ext cx="2325942" cy="221946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pic>
        <p:nvPicPr>
          <p:cNvPr id="3" name="Рисунок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3830" y="445229"/>
            <a:ext cx="487249" cy="468041"/>
          </a:xfrm>
          <a:prstGeom prst="rect">
            <a:avLst/>
          </a:prstGeom>
        </p:spPr>
      </p:pic>
      <p:sp>
        <p:nvSpPr>
          <p:cNvPr id="9" name="Рисунок 2"/>
          <p:cNvSpPr>
            <a:spLocks noGrp="1"/>
          </p:cNvSpPr>
          <p:nvPr>
            <p:ph type="pic" idx="13"/>
          </p:nvPr>
        </p:nvSpPr>
        <p:spPr>
          <a:xfrm>
            <a:off x="9866058" y="0"/>
            <a:ext cx="2325942" cy="230538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10" name="Рисунок 2"/>
          <p:cNvSpPr>
            <a:spLocks noGrp="1"/>
          </p:cNvSpPr>
          <p:nvPr>
            <p:ph type="pic" idx="14"/>
          </p:nvPr>
        </p:nvSpPr>
        <p:spPr>
          <a:xfrm>
            <a:off x="6823240" y="-13886"/>
            <a:ext cx="3042817" cy="687188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11" name="Рисунок 2"/>
          <p:cNvSpPr>
            <a:spLocks noGrp="1"/>
          </p:cNvSpPr>
          <p:nvPr>
            <p:ph type="pic" idx="15"/>
          </p:nvPr>
        </p:nvSpPr>
        <p:spPr>
          <a:xfrm>
            <a:off x="9866058" y="2319268"/>
            <a:ext cx="2325942" cy="230538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13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672840" cy="365125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T Firs Neue" panose="02000503030000020004" pitchFamily="2" charset="-52"/>
                <a:ea typeface="Tahoma" panose="020B0604030504040204" pitchFamily="34" charset="0"/>
                <a:cs typeface="Arial" panose="020B0604020202020204" pitchFamily="34" charset="0"/>
              </a:rPr>
              <a:t>Ithub.ru</a:t>
            </a:r>
            <a:endParaRPr kumimoji="0" lang="ru-RU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T Firs Neue" panose="02000503030000020004" pitchFamily="2" charset="-52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Рисунок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4955" y="5643153"/>
            <a:ext cx="1286644" cy="993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153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67284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C719CF-B453-4434-B7E8-985C3830C18E}" type="datetimeFigureOut">
              <a:rPr kumimoji="0" lang="ru-RU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07.10.2021</a:t>
            </a:fld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705B6E-A833-47F9-AB7E-7FD934AE7B2A}" type="slidenum">
              <a:rPr kumimoji="0" lang="ru-RU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28819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199" y="6356350"/>
            <a:ext cx="5327469" cy="36512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T Firs Neue" panose="02000503030000020004" pitchFamily="2" charset="-52"/>
                <a:ea typeface="Tahoma" panose="020B0604030504040204" pitchFamily="34" charset="0"/>
                <a:cs typeface="Arial" panose="020B0604020202020204" pitchFamily="34" charset="0"/>
              </a:rPr>
              <a:t>Ithub.ru</a:t>
            </a:r>
            <a:endParaRPr kumimoji="0" lang="ru-RU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T Firs Neue" panose="02000503030000020004" pitchFamily="2" charset="-52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3830" y="445229"/>
            <a:ext cx="487249" cy="468041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4955" y="5643153"/>
            <a:ext cx="1286644" cy="993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3909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F25EBC-71A4-4242-A8CF-B82C166F4B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D846006-6D84-4A3D-BD5B-B5DAA03636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DFD4B78-85EF-4E60-93AE-070830EC7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7A9B-4E6B-40F4-8689-C3483DE3B6BC}" type="datetimeFigureOut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07.10.2021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682A710-4150-49AF-8994-B81E4F43A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9031CBF-41C4-448C-98D8-60D2E3291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D3EFB3-51CB-4262-AB42-B459F04CFC5E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045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BF86C9-93A3-4C7A-9B66-46331C591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73C1840-9C6D-4254-9B7C-7599F84D8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A3CCEB4-356A-41FD-851E-5C4CDAF61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7A9B-4E6B-40F4-8689-C3483DE3B6BC}" type="datetimeFigureOut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07.10.2021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E2D55AF-DA98-4925-80C4-68D7CB51E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EB71635-86BC-42F5-9610-D3441A01A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D3EFB3-51CB-4262-AB42-B459F04CFC5E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9311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95AE73-D7AC-4326-BE68-CCA622684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65F20C0-436D-4CE5-823E-66FA290907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723E1B7-C72B-40D7-95BE-A930835EE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7A9B-4E6B-40F4-8689-C3483DE3B6BC}" type="datetimeFigureOut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07.10.2021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8C25702-16C3-4C5A-BBC5-2863E73FF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706AE14-338D-4E15-B83B-591863AEB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D3EFB3-51CB-4262-AB42-B459F04CFC5E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1168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25314D-34EF-4F4A-92C5-6D6EE2FAF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856804-8269-4CA0-AA43-B7BAFEFC0D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7E05DAB-B05A-41A8-87AC-7F148C216D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034DD78-C3B5-4039-A8BA-AE485F7A0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7A9B-4E6B-40F4-8689-C3483DE3B6BC}" type="datetimeFigureOut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07.10.2021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644A93B-DD2A-4F2F-B74B-96CB5E0C9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996EE13-F71A-419B-B266-A1CE03EAC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D3EFB3-51CB-4262-AB42-B459F04CFC5E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4492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DE2959-37E5-4A83-991C-4F8F218A5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753531D-4686-4ACD-8C86-A9C446E166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222A183-F904-4183-9E84-AD08BA1EEF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4A06239-F3FA-4967-B385-93A6C722FE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C69FCE7-D673-4B47-B5C8-B493997D05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732A3E7-A2E9-4DB1-8B38-7F482BA1E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7A9B-4E6B-40F4-8689-C3483DE3B6BC}" type="datetimeFigureOut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07.10.2021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CCAEA82-FE3E-4378-A6BD-7148CE765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F5E9A5D-C3E8-4379-B778-B688E8F39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D3EFB3-51CB-4262-AB42-B459F04CFC5E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1640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88B994-CDC1-4081-AC9A-42DB269E0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6D83075-F711-472D-92D2-203BFE4D1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7A9B-4E6B-40F4-8689-C3483DE3B6BC}" type="datetimeFigureOut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07.10.2021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8AF23A3-26EA-4A91-98BE-F51785D77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F925C79-E5E9-4C78-8A5E-6F49D1821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D3EFB3-51CB-4262-AB42-B459F04CFC5E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0063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2822464-DC59-4BF2-9D1F-55B4D6CE7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7A9B-4E6B-40F4-8689-C3483DE3B6BC}" type="datetimeFigureOut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07.10.2021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ECBB60D-310B-4D9C-A140-C6AEE8E8A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48D3EB8-C0B1-4AC4-9E8E-44456889C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D3EFB3-51CB-4262-AB42-B459F04CFC5E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8290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52E8C9-878E-4235-94F0-BC9D78F5F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74232C-8FC5-47A0-A91D-64991DACB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7F7C934-7FAE-4C70-8FB6-842DFB890D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6BBA46D-D353-49F7-919B-BC68A3CFE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7A9B-4E6B-40F4-8689-C3483DE3B6BC}" type="datetimeFigureOut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07.10.2021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4B434AB-935F-43BE-8B3D-73E5B896F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3A19602-411E-4C35-9DB1-AFAD90BF7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D3EFB3-51CB-4262-AB42-B459F04CFC5E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2406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CB6772-CB46-4CA0-8902-1462E58D4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C31B1BA-4167-45CF-8D92-314A108B7E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CC651F0-4F4E-4986-9B39-BF3B9872E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88681EA-95AC-4BFE-BB5B-E2FBA6427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7A9B-4E6B-40F4-8689-C3483DE3B6BC}" type="datetimeFigureOut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07.10.2021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F42218D-08F5-44A8-ADB5-7B0717905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DD9A442-B71E-4835-A452-59C274CF4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D3EFB3-51CB-4262-AB42-B459F04CFC5E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4164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67284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C719CF-B453-4434-B7E8-985C3830C18E}" type="datetimeFigureOut">
              <a:rPr kumimoji="0" lang="ru-RU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07.10.2021</a:t>
            </a:fld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705B6E-A833-47F9-AB7E-7FD934AE7B2A}" type="slidenum">
              <a:rPr kumimoji="0" lang="ru-RU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448009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087CF4-7DE6-4444-AFE8-54DA52CE0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D839EDE-4F58-41B1-860A-AB17F90E9E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131EBB0-CD17-47C0-AB04-5A26A67D7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7A9B-4E6B-40F4-8689-C3483DE3B6BC}" type="datetimeFigureOut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07.10.2021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0691087-EE92-400D-83B9-01235AC47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AAF112E-3387-4171-8D6A-9D478969B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D3EFB3-51CB-4262-AB42-B459F04CFC5E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3702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BF8E35B-2FA6-40DA-8BDA-4B9B0413A5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87CEB26-7B1D-46F9-9310-5F9FB4D0C3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F2909E6-E727-4035-94E7-48AA1E8FF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7A9B-4E6B-40F4-8689-C3483DE3B6BC}" type="datetimeFigureOut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07.10.2021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21295A5-DDAC-40B4-98EF-9F76FB32D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96F65CC-9AD4-41DF-A967-EBFCC3BBC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D3EFB3-51CB-4262-AB42-B459F04CFC5E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745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2440" y="498574"/>
            <a:ext cx="7537858" cy="500743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9347795" y="1384662"/>
            <a:ext cx="1999473" cy="19843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57206" y="1663337"/>
            <a:ext cx="4341811" cy="4064137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672840" cy="365125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T Firs Neue" panose="02000503030000020004" pitchFamily="2" charset="-52"/>
                <a:ea typeface="Tahoma" panose="020B0604030504040204" pitchFamily="34" charset="0"/>
                <a:cs typeface="Arial" panose="020B0604020202020204" pitchFamily="34" charset="0"/>
              </a:rPr>
              <a:t>Ithub.ru</a:t>
            </a:r>
            <a:endParaRPr kumimoji="0" lang="ru-RU" sz="1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T Firs Neue" panose="02000503030000020004" pitchFamily="2" charset="-52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4955" y="5643153"/>
            <a:ext cx="1286644" cy="993047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3830" y="445229"/>
            <a:ext cx="487249" cy="468041"/>
          </a:xfrm>
          <a:prstGeom prst="rect">
            <a:avLst/>
          </a:prstGeom>
        </p:spPr>
      </p:pic>
      <p:sp>
        <p:nvSpPr>
          <p:cNvPr id="10" name="Рисунок 2"/>
          <p:cNvSpPr>
            <a:spLocks noGrp="1"/>
          </p:cNvSpPr>
          <p:nvPr>
            <p:ph type="pic" idx="11"/>
          </p:nvPr>
        </p:nvSpPr>
        <p:spPr>
          <a:xfrm>
            <a:off x="7166298" y="1384662"/>
            <a:ext cx="1999473" cy="19843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11" name="Рисунок 2"/>
          <p:cNvSpPr>
            <a:spLocks noGrp="1"/>
          </p:cNvSpPr>
          <p:nvPr>
            <p:ph type="pic" idx="12"/>
          </p:nvPr>
        </p:nvSpPr>
        <p:spPr>
          <a:xfrm>
            <a:off x="9339942" y="3553366"/>
            <a:ext cx="1999473" cy="19843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12" name="Рисунок 2"/>
          <p:cNvSpPr>
            <a:spLocks noGrp="1"/>
          </p:cNvSpPr>
          <p:nvPr>
            <p:ph type="pic" idx="13"/>
          </p:nvPr>
        </p:nvSpPr>
        <p:spPr>
          <a:xfrm>
            <a:off x="7158445" y="3553366"/>
            <a:ext cx="1999473" cy="19843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4474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4296" y="339298"/>
            <a:ext cx="10397445" cy="732155"/>
          </a:xfrm>
        </p:spPr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672840" cy="365125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T Firs Neue" panose="02000503030000020004" pitchFamily="2" charset="-52"/>
                <a:ea typeface="Tahoma" panose="020B0604030504040204" pitchFamily="34" charset="0"/>
                <a:cs typeface="Arial" panose="020B0604020202020204" pitchFamily="34" charset="0"/>
              </a:rPr>
              <a:t>Ithub.ru</a:t>
            </a:r>
            <a:endParaRPr kumimoji="0" lang="ru-RU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T Firs Neue" panose="02000503030000020004" pitchFamily="2" charset="-52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4955" y="5643153"/>
            <a:ext cx="1286644" cy="993047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3830" y="445229"/>
            <a:ext cx="487249" cy="468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912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3004" y="365126"/>
            <a:ext cx="10322721" cy="688612"/>
          </a:xfrm>
        </p:spPr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672840" cy="36512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T Firs Neue" panose="02000503030000020004" pitchFamily="2" charset="-52"/>
                <a:ea typeface="Tahoma" panose="020B0604030504040204" pitchFamily="34" charset="0"/>
                <a:cs typeface="Arial" panose="020B0604020202020204" pitchFamily="34" charset="0"/>
              </a:rPr>
              <a:t>Ithub.ru</a:t>
            </a:r>
            <a:endParaRPr kumimoji="0" lang="ru-RU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T Firs Neue" panose="02000503030000020004" pitchFamily="2" charset="-52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3830" y="445229"/>
            <a:ext cx="487249" cy="46804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4955" y="5643153"/>
            <a:ext cx="1286644" cy="993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101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2440" y="498574"/>
            <a:ext cx="7537858" cy="500743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7480664" y="1915886"/>
            <a:ext cx="3300547" cy="324912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57206" y="1915886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672840" cy="365125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T Firs Neue" panose="02000503030000020004" pitchFamily="2" charset="-52"/>
                <a:ea typeface="Tahoma" panose="020B0604030504040204" pitchFamily="34" charset="0"/>
                <a:cs typeface="Arial" panose="020B0604020202020204" pitchFamily="34" charset="0"/>
              </a:rPr>
              <a:t>Ithub.ru</a:t>
            </a:r>
            <a:endParaRPr kumimoji="0" lang="ru-RU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T Firs Neue" panose="02000503030000020004" pitchFamily="2" charset="-52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4955" y="5643153"/>
            <a:ext cx="1286644" cy="993047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3830" y="445229"/>
            <a:ext cx="487249" cy="468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543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2440" y="498574"/>
            <a:ext cx="7537858" cy="500743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9347795" y="1384662"/>
            <a:ext cx="1999473" cy="19843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57206" y="1663337"/>
            <a:ext cx="4341811" cy="4064137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672840" cy="365125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T Firs Neue" panose="02000503030000020004" pitchFamily="2" charset="-52"/>
                <a:ea typeface="Tahoma" panose="020B0604030504040204" pitchFamily="34" charset="0"/>
                <a:cs typeface="Arial" panose="020B0604020202020204" pitchFamily="34" charset="0"/>
              </a:rPr>
              <a:t>Ithub.ru</a:t>
            </a:r>
            <a:endParaRPr kumimoji="0" lang="ru-RU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T Firs Neue" panose="02000503030000020004" pitchFamily="2" charset="-52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4955" y="5643153"/>
            <a:ext cx="1286644" cy="993047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3830" y="445229"/>
            <a:ext cx="487249" cy="468041"/>
          </a:xfrm>
          <a:prstGeom prst="rect">
            <a:avLst/>
          </a:prstGeom>
        </p:spPr>
      </p:pic>
      <p:sp>
        <p:nvSpPr>
          <p:cNvPr id="10" name="Рисунок 2"/>
          <p:cNvSpPr>
            <a:spLocks noGrp="1"/>
          </p:cNvSpPr>
          <p:nvPr>
            <p:ph type="pic" idx="11"/>
          </p:nvPr>
        </p:nvSpPr>
        <p:spPr>
          <a:xfrm>
            <a:off x="7166298" y="1384662"/>
            <a:ext cx="1999473" cy="19843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11" name="Рисунок 2"/>
          <p:cNvSpPr>
            <a:spLocks noGrp="1"/>
          </p:cNvSpPr>
          <p:nvPr>
            <p:ph type="pic" idx="12"/>
          </p:nvPr>
        </p:nvSpPr>
        <p:spPr>
          <a:xfrm>
            <a:off x="9339942" y="3553366"/>
            <a:ext cx="1999473" cy="19843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12" name="Рисунок 2"/>
          <p:cNvSpPr>
            <a:spLocks noGrp="1"/>
          </p:cNvSpPr>
          <p:nvPr>
            <p:ph type="pic" idx="13"/>
          </p:nvPr>
        </p:nvSpPr>
        <p:spPr>
          <a:xfrm>
            <a:off x="7158445" y="3553366"/>
            <a:ext cx="1999473" cy="19843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6699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pic>
        <p:nvPicPr>
          <p:cNvPr id="3" name="Рисунок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3830" y="445229"/>
            <a:ext cx="487249" cy="468041"/>
          </a:xfrm>
          <a:prstGeom prst="rect">
            <a:avLst/>
          </a:prstGeom>
        </p:spPr>
      </p:pic>
      <p:sp>
        <p:nvSpPr>
          <p:cNvPr id="8" name="Рисунок 2"/>
          <p:cNvSpPr>
            <a:spLocks noGrp="1"/>
          </p:cNvSpPr>
          <p:nvPr>
            <p:ph type="pic" idx="12"/>
          </p:nvPr>
        </p:nvSpPr>
        <p:spPr>
          <a:xfrm>
            <a:off x="1029790" y="3127276"/>
            <a:ext cx="2875919" cy="283111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9" name="Рисунок 2"/>
          <p:cNvSpPr>
            <a:spLocks noGrp="1"/>
          </p:cNvSpPr>
          <p:nvPr>
            <p:ph type="pic" idx="13"/>
          </p:nvPr>
        </p:nvSpPr>
        <p:spPr>
          <a:xfrm>
            <a:off x="4525910" y="2720605"/>
            <a:ext cx="2875919" cy="283111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10" name="Рисунок 2"/>
          <p:cNvSpPr>
            <a:spLocks noGrp="1"/>
          </p:cNvSpPr>
          <p:nvPr>
            <p:ph type="pic" idx="14"/>
          </p:nvPr>
        </p:nvSpPr>
        <p:spPr>
          <a:xfrm>
            <a:off x="8022030" y="2132775"/>
            <a:ext cx="2875919" cy="283111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11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672840" cy="365125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T Firs Neue" panose="02000503030000020004" pitchFamily="2" charset="-52"/>
                <a:ea typeface="Tahoma" panose="020B0604030504040204" pitchFamily="34" charset="0"/>
                <a:cs typeface="Arial" panose="020B0604020202020204" pitchFamily="34" charset="0"/>
              </a:rPr>
              <a:t>Ithub.ru</a:t>
            </a:r>
            <a:endParaRPr kumimoji="0" lang="ru-RU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T Firs Neue" panose="02000503030000020004" pitchFamily="2" charset="-52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Рисунок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4955" y="5643153"/>
            <a:ext cx="1286644" cy="993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153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2"/>
          <p:cNvSpPr>
            <a:spLocks noGrp="1"/>
          </p:cNvSpPr>
          <p:nvPr>
            <p:ph type="pic" idx="16"/>
          </p:nvPr>
        </p:nvSpPr>
        <p:spPr>
          <a:xfrm>
            <a:off x="9866058" y="4638536"/>
            <a:ext cx="2325942" cy="221946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pic>
        <p:nvPicPr>
          <p:cNvPr id="3" name="Рисунок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3830" y="445229"/>
            <a:ext cx="487249" cy="468041"/>
          </a:xfrm>
          <a:prstGeom prst="rect">
            <a:avLst/>
          </a:prstGeom>
        </p:spPr>
      </p:pic>
      <p:sp>
        <p:nvSpPr>
          <p:cNvPr id="9" name="Рисунок 2"/>
          <p:cNvSpPr>
            <a:spLocks noGrp="1"/>
          </p:cNvSpPr>
          <p:nvPr>
            <p:ph type="pic" idx="13"/>
          </p:nvPr>
        </p:nvSpPr>
        <p:spPr>
          <a:xfrm>
            <a:off x="9866058" y="0"/>
            <a:ext cx="2325942" cy="230538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10" name="Рисунок 2"/>
          <p:cNvSpPr>
            <a:spLocks noGrp="1"/>
          </p:cNvSpPr>
          <p:nvPr>
            <p:ph type="pic" idx="14"/>
          </p:nvPr>
        </p:nvSpPr>
        <p:spPr>
          <a:xfrm>
            <a:off x="6823240" y="-13886"/>
            <a:ext cx="3042817" cy="687188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11" name="Рисунок 2"/>
          <p:cNvSpPr>
            <a:spLocks noGrp="1"/>
          </p:cNvSpPr>
          <p:nvPr>
            <p:ph type="pic" idx="15"/>
          </p:nvPr>
        </p:nvSpPr>
        <p:spPr>
          <a:xfrm>
            <a:off x="9866058" y="2319268"/>
            <a:ext cx="2325942" cy="230538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13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672840" cy="365125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T Firs Neue" panose="02000503030000020004" pitchFamily="2" charset="-52"/>
                <a:ea typeface="Tahoma" panose="020B0604030504040204" pitchFamily="34" charset="0"/>
                <a:cs typeface="Arial" panose="020B0604020202020204" pitchFamily="34" charset="0"/>
              </a:rPr>
              <a:t>Ithub.ru</a:t>
            </a:r>
            <a:endParaRPr kumimoji="0" lang="ru-RU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T Firs Neue" panose="02000503030000020004" pitchFamily="2" charset="-52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Рисунок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4955" y="5643153"/>
            <a:ext cx="1286644" cy="993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99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31078" y="365126"/>
            <a:ext cx="10322721" cy="688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31840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TT Firs Neue" panose="02000503030000020004" pitchFamily="2" charset="-52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T Firs Neue" panose="02000503030000020004" pitchFamily="2" charset="-52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T Firs Neue" panose="02000503030000020004" pitchFamily="2" charset="-52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T Firs Neue" panose="02000503030000020004" pitchFamily="2" charset="-52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T Firs Neue" panose="02000503030000020004" pitchFamily="2" charset="-52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T Firs Neue" panose="02000503030000020004" pitchFamily="2" charset="-52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31078" y="365126"/>
            <a:ext cx="10322721" cy="688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4049152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TT Firs Neue" panose="02000503030000020004" pitchFamily="2" charset="-52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T Firs Neue" panose="02000503030000020004" pitchFamily="2" charset="-52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T Firs Neue" panose="02000503030000020004" pitchFamily="2" charset="-52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T Firs Neue" panose="02000503030000020004" pitchFamily="2" charset="-52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T Firs Neue" panose="02000503030000020004" pitchFamily="2" charset="-52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T Firs Neue" panose="02000503030000020004" pitchFamily="2" charset="-52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A0DA0A-BAF1-4A91-8B76-14DF87831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6A383B6-DF0E-4881-8F5C-0B245AD27A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DC95073-9F7F-465E-83E8-D29B60B87E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7A9B-4E6B-40F4-8689-C3483DE3B6BC}" type="datetimeFigureOut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07.10.2021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7A99B58-5B4A-4856-98B2-150A578095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E24BFBF-1645-41AF-A32C-AB93B4F22D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D3EFB3-51CB-4262-AB42-B459F04CFC5E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028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9.xml"/><Relationship Id="rId5" Type="http://schemas.openxmlformats.org/officeDocument/2006/relationships/hyperlink" Target="https://collegemirbis-my.sharepoint.com/:w:/g/personal/kolonings20_st_ithub_ru/EUUaS0GKgKVJuPI2hUKmkR8Ba7ayec7AHyGP9-Of_offZQ" TargetMode="External"/><Relationship Id="rId4" Type="http://schemas.openxmlformats.org/officeDocument/2006/relationships/image" Target="../media/image8.gi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2.xml"/><Relationship Id="rId5" Type="http://schemas.openxmlformats.org/officeDocument/2006/relationships/hyperlink" Target="https://collegemirbis-my.sharepoint.com/:w:/g/personal/kolonings20_st_ithub_ru/ERS-QypeualCgkDQQPT8jJQBl_azBPSfGtweGZaE__XeuA" TargetMode="External"/><Relationship Id="rId4" Type="http://schemas.openxmlformats.org/officeDocument/2006/relationships/hyperlink" Target="https://collegemirbis-my.sharepoint.com/:w:/g/personal/kolonings20_st_ithub_ru/ES1DFl7Q9EdKk4gxxGzo_1IBhAOb8Q33JhM8wWxxJAu6bw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9.xml"/><Relationship Id="rId4" Type="http://schemas.openxmlformats.org/officeDocument/2006/relationships/hyperlink" Target="https://collegemirbis-my.sharepoint.com/:w:/g/personal/kolonings20_st_ithub_ru/EQQtKDrMJqNEk7XP514sLPABfXkdo6OdCL17Y-jobHC_VQ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847893" y="138782"/>
            <a:ext cx="833969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altLang="ru-RU" sz="7200" b="1" dirty="0">
                <a:solidFill>
                  <a:schemeClr val="tx2"/>
                </a:solidFill>
                <a:latin typeface="TT Firs Neue" panose="02000503030000020004"/>
                <a:cs typeface="Arial" panose="020B0604020202020204" pitchFamily="34" charset="0"/>
              </a:rPr>
              <a:t>Нововведения перед открытием </a:t>
            </a:r>
            <a:r>
              <a:rPr lang="en-US" altLang="ru-RU" sz="7200" b="1" dirty="0">
                <a:solidFill>
                  <a:schemeClr val="tx2"/>
                </a:solidFill>
                <a:latin typeface="TT Firs Neue" panose="02000503030000020004"/>
                <a:cs typeface="Arial" panose="020B0604020202020204" pitchFamily="34" charset="0"/>
              </a:rPr>
              <a:t>IT Club</a:t>
            </a:r>
            <a:endParaRPr lang="ru-RU" altLang="ru-RU" sz="7200" b="1" dirty="0">
              <a:solidFill>
                <a:schemeClr val="tx2"/>
              </a:solidFill>
              <a:latin typeface="TT Firs Neue" panose="02000503030000020004"/>
              <a:cs typeface="Arial" panose="020B0604020202020204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74761" y="4297169"/>
            <a:ext cx="59506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altLang="ru-RU" sz="2400" b="1" dirty="0">
                <a:solidFill>
                  <a:prstClr val="black"/>
                </a:solidFill>
                <a:latin typeface="TT Firs Neue" panose="02000503030000020004"/>
                <a:cs typeface="Arial" panose="020B0604020202020204" pitchFamily="34" charset="0"/>
              </a:rPr>
              <a:t>Принятие </a:t>
            </a:r>
            <a:r>
              <a:rPr lang="en-US" altLang="ru-RU" sz="2400" b="1" dirty="0">
                <a:solidFill>
                  <a:prstClr val="black"/>
                </a:solidFill>
                <a:latin typeface="TT Firs Neue" panose="02000503030000020004"/>
                <a:cs typeface="Arial" panose="020B0604020202020204" pitchFamily="34" charset="0"/>
              </a:rPr>
              <a:t>2 </a:t>
            </a:r>
            <a:r>
              <a:rPr lang="ru-RU" altLang="ru-RU" sz="2400" b="1" dirty="0">
                <a:solidFill>
                  <a:prstClr val="black"/>
                </a:solidFill>
                <a:latin typeface="TT Firs Neue" panose="02000503030000020004"/>
                <a:cs typeface="Arial" panose="020B0604020202020204" pitchFamily="34" charset="0"/>
              </a:rPr>
              <a:t>новых принципов работы</a:t>
            </a:r>
            <a:endParaRPr lang="ru-RU" sz="2400" dirty="0">
              <a:latin typeface="TT Firs Neue" panose="02000503030000020004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88317" y="5292127"/>
            <a:ext cx="63210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sz="2400" b="1" dirty="0">
                <a:solidFill>
                  <a:prstClr val="black"/>
                </a:solidFill>
                <a:latin typeface="TT Firs Neue" panose="02000503030000020004"/>
                <a:cs typeface="Arial" panose="020B0604020202020204" pitchFamily="34" charset="0"/>
              </a:rPr>
              <a:t>Лишние нововведения?</a:t>
            </a:r>
            <a:endParaRPr lang="ru-RU" sz="2400" b="1" dirty="0">
              <a:solidFill>
                <a:prstClr val="black"/>
              </a:solidFill>
              <a:latin typeface="TT Firs Neue" panose="02000503030000020004"/>
              <a:cs typeface="Arial" panose="020B0604020202020204" pitchFamily="34" charset="0"/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2"/>
          <a:srcRect l="359"/>
          <a:stretch/>
        </p:blipFill>
        <p:spPr>
          <a:xfrm>
            <a:off x="9249326" y="3949503"/>
            <a:ext cx="2501685" cy="2510683"/>
          </a:xfrm>
          <a:prstGeom prst="ellipse">
            <a:avLst/>
          </a:prstGeom>
          <a:ln w="190500" cap="rnd">
            <a:solidFill>
              <a:sysClr val="windowText" lastClr="000000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9" name="Прямоугольник 8"/>
          <p:cNvSpPr/>
          <p:nvPr/>
        </p:nvSpPr>
        <p:spPr>
          <a:xfrm>
            <a:off x="488317" y="4830462"/>
            <a:ext cx="67604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prstClr val="black"/>
                </a:solidFill>
                <a:latin typeface="TT Firs Neue" panose="02000503030000020004"/>
                <a:cs typeface="Arial" panose="020B0604020202020204" pitchFamily="34" charset="0"/>
              </a:rPr>
              <a:t>Распределение ответственностей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474761" y="3411918"/>
            <a:ext cx="274626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altLang="ru-RU" sz="4000" b="1" dirty="0">
                <a:solidFill>
                  <a:prstClr val="black"/>
                </a:solidFill>
                <a:latin typeface="TT Firs Neue" panose="02000503030000020004"/>
                <a:cs typeface="Arial" panose="020B0604020202020204" pitchFamily="34" charset="0"/>
              </a:rPr>
              <a:t>Повестка:</a:t>
            </a:r>
            <a:endParaRPr lang="ru-RU" dirty="0">
              <a:latin typeface="TT Firs Neue" panose="02000503030000020004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474761" y="5767689"/>
            <a:ext cx="52213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>
                <a:solidFill>
                  <a:prstClr val="black"/>
                </a:solidFill>
                <a:latin typeface="TT Firs Neue" panose="02000503030000020004"/>
                <a:cs typeface="Arial" panose="020B0604020202020204" pitchFamily="34" charset="0"/>
              </a:rPr>
              <a:t>Постановка </a:t>
            </a:r>
            <a:r>
              <a:rPr lang="en-US" sz="2400" b="1" dirty="0">
                <a:solidFill>
                  <a:prstClr val="black"/>
                </a:solidFill>
                <a:latin typeface="TT Firs Neue" panose="02000503030000020004"/>
                <a:cs typeface="Arial" panose="020B0604020202020204" pitchFamily="34" charset="0"/>
              </a:rPr>
              <a:t>SMART </a:t>
            </a:r>
            <a:r>
              <a:rPr lang="ru-RU" sz="2400" b="1" dirty="0">
                <a:solidFill>
                  <a:prstClr val="black"/>
                </a:solidFill>
                <a:latin typeface="TT Firs Neue" panose="02000503030000020004"/>
                <a:cs typeface="Arial" panose="020B0604020202020204" pitchFamily="34" charset="0"/>
              </a:rPr>
              <a:t>цели </a:t>
            </a:r>
            <a:r>
              <a:rPr lang="en-US" sz="2400" b="1" dirty="0">
                <a:solidFill>
                  <a:prstClr val="black"/>
                </a:solidFill>
                <a:latin typeface="TT Firs Neue" panose="02000503030000020004"/>
                <a:cs typeface="Arial" panose="020B0604020202020204" pitchFamily="34" charset="0"/>
              </a:rPr>
              <a:t>IT Club</a:t>
            </a:r>
            <a:endParaRPr lang="ru-RU" sz="2400" b="1" dirty="0">
              <a:solidFill>
                <a:prstClr val="black"/>
              </a:solidFill>
              <a:latin typeface="TT Firs Neue" panose="02000503030000020004"/>
              <a:cs typeface="Arial" panose="020B0604020202020204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488317" y="6229354"/>
            <a:ext cx="77267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altLang="ru-RU" sz="2400" b="1" dirty="0">
                <a:solidFill>
                  <a:prstClr val="black"/>
                </a:solidFill>
                <a:latin typeface="TT Firs Neue" panose="02000503030000020004"/>
                <a:cs typeface="Arial" panose="020B0604020202020204" pitchFamily="34" charset="0"/>
              </a:rPr>
              <a:t>Решение вопросов с предыдущей встречи клуба</a:t>
            </a:r>
            <a:endParaRPr lang="ru-RU" sz="2400" b="1" dirty="0">
              <a:solidFill>
                <a:prstClr val="black"/>
              </a:solidFill>
              <a:latin typeface="TT Firs Neue" panose="02000503030000020004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534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checker/>
      </p:transition>
    </mc:Choice>
    <mc:Fallback xmlns="">
      <p:transition spd="slow">
        <p:checker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/>
          <p:cNvSpPr txBox="1">
            <a:spLocks/>
          </p:cNvSpPr>
          <p:nvPr/>
        </p:nvSpPr>
        <p:spPr>
          <a:xfrm>
            <a:off x="1656086" y="420624"/>
            <a:ext cx="9404723" cy="5673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b="1" dirty="0">
                <a:latin typeface="TT Firs Neue" panose="02000503030000020004" charset="-52"/>
              </a:rPr>
              <a:t>Перерыв</a:t>
            </a:r>
            <a:endParaRPr lang="en-US" sz="3200" b="1" dirty="0">
              <a:latin typeface="TT Firs Neue" panose="02000503030000020004" charset="-52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359"/>
          <a:stretch/>
        </p:blipFill>
        <p:spPr>
          <a:xfrm>
            <a:off x="10699532" y="5446763"/>
            <a:ext cx="1258174" cy="12627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26" name="Picture 2" descr="https://media.rawg.io/media/avatars/776/77626845ae11b28771ebddb2f5d5258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086" y="1186855"/>
            <a:ext cx="9026525" cy="5077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3127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/>
          <p:cNvSpPr txBox="1">
            <a:spLocks/>
          </p:cNvSpPr>
          <p:nvPr/>
        </p:nvSpPr>
        <p:spPr>
          <a:xfrm>
            <a:off x="1656086" y="420624"/>
            <a:ext cx="9404723" cy="5673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b="1" dirty="0">
                <a:latin typeface="TT Firs Neue" panose="02000503030000020004" charset="-52"/>
              </a:rPr>
              <a:t>Решение старых вопросов</a:t>
            </a:r>
            <a:endParaRPr lang="en-US" sz="3200" b="1" dirty="0">
              <a:latin typeface="TT Firs Neue" panose="02000503030000020004" charset="-52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359"/>
          <a:stretch/>
        </p:blipFill>
        <p:spPr>
          <a:xfrm>
            <a:off x="10657490" y="5584463"/>
            <a:ext cx="1047967" cy="105173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/>
          <p:cNvSpPr txBox="1"/>
          <p:nvPr/>
        </p:nvSpPr>
        <p:spPr>
          <a:xfrm>
            <a:off x="701127" y="1208281"/>
            <a:ext cx="1100433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altLang="ru-RU" dirty="0">
                <a:cs typeface="Arial" panose="020B0604020202020204" pitchFamily="34" charset="0"/>
              </a:rPr>
              <a:t>Необходимо продолжать вести разработку сайта </a:t>
            </a:r>
            <a:r>
              <a:rPr lang="en-US" altLang="ru-RU" dirty="0">
                <a:cs typeface="Arial" panose="020B0604020202020204" pitchFamily="34" charset="0"/>
              </a:rPr>
              <a:t>IT Club. </a:t>
            </a:r>
            <a:endParaRPr lang="ru-RU" altLang="ru-RU" dirty="0">
              <a:cs typeface="Arial" panose="020B0604020202020204" pitchFamily="34" charset="0"/>
            </a:endParaRPr>
          </a:p>
          <a:p>
            <a:r>
              <a:rPr lang="ru-RU" altLang="ru-RU" dirty="0">
                <a:cs typeface="Arial" panose="020B0604020202020204" pitchFamily="34" charset="0"/>
              </a:rPr>
              <a:t>Нужно починить функционал, который перестал работать.</a:t>
            </a:r>
          </a:p>
          <a:p>
            <a:r>
              <a:rPr lang="ru-RU" altLang="ru-RU" dirty="0">
                <a:cs typeface="Arial" panose="020B0604020202020204" pitchFamily="34" charset="0"/>
              </a:rPr>
              <a:t>2. Сделать дискорд сервер IT Club?</a:t>
            </a:r>
          </a:p>
          <a:p>
            <a:r>
              <a:rPr lang="ru-RU" altLang="ru-RU" dirty="0">
                <a:cs typeface="Arial" panose="020B0604020202020204" pitchFamily="34" charset="0"/>
              </a:rPr>
              <a:t>Давайте попробуем.</a:t>
            </a:r>
          </a:p>
          <a:p>
            <a:r>
              <a:rPr lang="ru-RU" altLang="ru-RU" dirty="0">
                <a:cs typeface="Arial" panose="020B0604020202020204" pitchFamily="34" charset="0"/>
              </a:rPr>
              <a:t>3. Как модерируем чат.</a:t>
            </a:r>
          </a:p>
          <a:p>
            <a:r>
              <a:rPr lang="ru-RU" altLang="ru-RU" dirty="0">
                <a:cs typeface="Arial" panose="020B0604020202020204" pitchFamily="34" charset="0"/>
              </a:rPr>
              <a:t>По ситуации.</a:t>
            </a:r>
          </a:p>
          <a:p>
            <a:r>
              <a:rPr lang="ru-RU" altLang="ru-RU" dirty="0">
                <a:cs typeface="Arial" panose="020B0604020202020204" pitchFamily="34" charset="0"/>
              </a:rPr>
              <a:t>4. Внести интересные перерывы в клуб, но дать понять, что IT Club это про работу.</a:t>
            </a:r>
          </a:p>
          <a:p>
            <a:r>
              <a:rPr lang="ru-RU" altLang="ru-RU" dirty="0">
                <a:cs typeface="Arial" panose="020B0604020202020204" pitchFamily="34" charset="0"/>
              </a:rPr>
              <a:t>Будет сделано.</a:t>
            </a:r>
          </a:p>
          <a:p>
            <a:r>
              <a:rPr lang="ru-RU" altLang="ru-RU" dirty="0">
                <a:cs typeface="Arial" panose="020B0604020202020204" pitchFamily="34" charset="0"/>
              </a:rPr>
              <a:t>5. Необходимо защитить все документы </a:t>
            </a:r>
            <a:r>
              <a:rPr lang="en-US" altLang="ru-RU" dirty="0">
                <a:cs typeface="Arial" panose="020B0604020202020204" pitchFamily="34" charset="0"/>
              </a:rPr>
              <a:t>IT Club</a:t>
            </a:r>
            <a:r>
              <a:rPr lang="ru-RU" altLang="ru-RU" dirty="0">
                <a:cs typeface="Arial" panose="020B0604020202020204" pitchFamily="34" charset="0"/>
              </a:rPr>
              <a:t>, от незаконных изменений с помощью </a:t>
            </a:r>
            <a:r>
              <a:rPr lang="en-US" altLang="ru-RU" dirty="0">
                <a:cs typeface="Arial" panose="020B0604020202020204" pitchFamily="34" charset="0"/>
              </a:rPr>
              <a:t>git</a:t>
            </a:r>
            <a:r>
              <a:rPr lang="ru-RU" altLang="ru-RU" dirty="0">
                <a:cs typeface="Arial" panose="020B0604020202020204" pitchFamily="34" charset="0"/>
              </a:rPr>
              <a:t>.</a:t>
            </a:r>
          </a:p>
          <a:p>
            <a:r>
              <a:rPr lang="ru-RU" altLang="ru-RU" dirty="0">
                <a:cs typeface="Arial" panose="020B0604020202020204" pitchFamily="34" charset="0"/>
              </a:rPr>
              <a:t>Давайте сделаем это!</a:t>
            </a:r>
          </a:p>
        </p:txBody>
      </p:sp>
    </p:spTree>
    <p:extLst>
      <p:ext uri="{BB962C8B-B14F-4D97-AF65-F5344CB8AC3E}">
        <p14:creationId xmlns:p14="http://schemas.microsoft.com/office/powerpoint/2010/main" val="1931390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Рисунок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5544" y="1810394"/>
            <a:ext cx="300712" cy="381318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199" y="2425571"/>
            <a:ext cx="300712" cy="38131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8317" y="6389979"/>
            <a:ext cx="36488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TT Firs Neue" panose="02000503030000020004" pitchFamily="2" charset="-52"/>
                <a:ea typeface="Tahoma" panose="020B0604030504040204" pitchFamily="34" charset="0"/>
                <a:cs typeface="Arial" panose="020B0604020202020204" pitchFamily="34" charset="0"/>
              </a:rPr>
              <a:t>Ithub.ru</a:t>
            </a:r>
            <a:endParaRPr lang="ru-RU" sz="1000" b="1" dirty="0">
              <a:latin typeface="TT Firs Neue" panose="02000503030000020004" pitchFamily="2" charset="-52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84911" y="1754528"/>
            <a:ext cx="4683645" cy="397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ru-RU" sz="2000" b="1" dirty="0">
                <a:latin typeface="Arial" panose="020B0604020202020204" pitchFamily="34" charset="0"/>
                <a:ea typeface="Calibri" panose="020F0502020204030204" pitchFamily="34" charset="0"/>
              </a:rPr>
              <a:t>Сделать дорожную карту </a:t>
            </a:r>
            <a:r>
              <a:rPr lang="en-US" sz="2000" b="1" dirty="0">
                <a:latin typeface="Arial" panose="020B0604020202020204" pitchFamily="34" charset="0"/>
                <a:ea typeface="Calibri" panose="020F0502020204030204" pitchFamily="34" charset="0"/>
              </a:rPr>
              <a:t>IT Club.</a:t>
            </a:r>
            <a:endParaRPr lang="ru-RU" sz="2000" b="1" dirty="0"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4911" y="3252210"/>
            <a:ext cx="4770326" cy="42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ru-RU" sz="2000" b="1" dirty="0">
                <a:latin typeface="Arial" panose="020B0604020202020204" pitchFamily="34" charset="0"/>
                <a:ea typeface="Calibri" panose="020F0502020204030204" pitchFamily="34" charset="0"/>
              </a:rPr>
              <a:t>Организовать первый мастер-класс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20530" y="2425571"/>
            <a:ext cx="5015014" cy="75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ru-RU" sz="2000" b="1" dirty="0">
                <a:latin typeface="Arial" panose="020B0604020202020204" pitchFamily="34" charset="0"/>
                <a:ea typeface="Calibri" panose="020F0502020204030204" pitchFamily="34" charset="0"/>
              </a:rPr>
              <a:t>Начать разработку внутренних проектов клуба</a:t>
            </a: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199" y="1720348"/>
            <a:ext cx="300712" cy="471363"/>
          </a:xfrm>
          <a:prstGeom prst="rect">
            <a:avLst/>
          </a:prstGeom>
        </p:spPr>
      </p:pic>
      <p:sp>
        <p:nvSpPr>
          <p:cNvPr id="14" name="Заголовок 1"/>
          <p:cNvSpPr txBox="1">
            <a:spLocks/>
          </p:cNvSpPr>
          <p:nvPr/>
        </p:nvSpPr>
        <p:spPr>
          <a:xfrm>
            <a:off x="1028016" y="151163"/>
            <a:ext cx="9764110" cy="6215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>
                <a:latin typeface="TT Firs Neue" panose="02000503030000020004" charset="-52"/>
              </a:rPr>
              <a:t>План на ближайшие встречи клуба</a:t>
            </a:r>
            <a:endParaRPr lang="en-US" b="1" dirty="0">
              <a:latin typeface="TT Firs Neue"/>
            </a:endParaRPr>
          </a:p>
        </p:txBody>
      </p:sp>
      <p:pic>
        <p:nvPicPr>
          <p:cNvPr id="24" name="Рисунок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7697" y="5887022"/>
            <a:ext cx="1090008" cy="841281"/>
          </a:xfrm>
          <a:prstGeom prst="rect">
            <a:avLst/>
          </a:prstGeom>
        </p:spPr>
      </p:pic>
      <p:pic>
        <p:nvPicPr>
          <p:cNvPr id="29" name="Рисунок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199" y="3243492"/>
            <a:ext cx="328788" cy="381318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6222161" y="1810394"/>
            <a:ext cx="5038508" cy="397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ru-RU" sz="2000" b="1" dirty="0">
                <a:latin typeface="Arial" panose="020B0604020202020204" pitchFamily="34" charset="0"/>
                <a:ea typeface="Calibri" panose="020F0502020204030204" pitchFamily="34" charset="0"/>
              </a:rPr>
              <a:t>Придумать слоган </a:t>
            </a:r>
            <a:r>
              <a:rPr lang="en-US" sz="2000" b="1" dirty="0">
                <a:latin typeface="Arial" panose="020B0604020202020204" pitchFamily="34" charset="0"/>
                <a:ea typeface="Calibri" panose="020F0502020204030204" pitchFamily="34" charset="0"/>
              </a:rPr>
              <a:t>IT Club</a:t>
            </a:r>
            <a:endParaRPr lang="ru-RU" sz="2000" b="1" dirty="0"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488317" y="948307"/>
            <a:ext cx="6464270" cy="45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latin typeface="Arial" panose="020B0604020202020204" pitchFamily="34" charset="0"/>
                <a:ea typeface="Calibri" panose="020F0502020204030204" pitchFamily="34" charset="0"/>
              </a:rPr>
              <a:t>Вместе нам предстоит сделать следующее:</a:t>
            </a:r>
          </a:p>
        </p:txBody>
      </p:sp>
      <p:pic>
        <p:nvPicPr>
          <p:cNvPr id="22" name="Рисунок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5544" y="2420780"/>
            <a:ext cx="300712" cy="381318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6183244" y="2420780"/>
            <a:ext cx="5038508" cy="397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ru-RU" sz="2000" b="1" dirty="0">
                <a:latin typeface="Arial" panose="020B0604020202020204" pitchFamily="34" charset="0"/>
                <a:ea typeface="Calibri" panose="020F0502020204030204" pitchFamily="34" charset="0"/>
              </a:rPr>
              <a:t>Проработать путь новичка в </a:t>
            </a:r>
            <a:r>
              <a:rPr lang="en-US" sz="2000" b="1" dirty="0">
                <a:latin typeface="Arial" panose="020B0604020202020204" pitchFamily="34" charset="0"/>
                <a:ea typeface="Calibri" panose="020F0502020204030204" pitchFamily="34" charset="0"/>
              </a:rPr>
              <a:t>IT Club</a:t>
            </a:r>
            <a:endParaRPr lang="ru-RU" sz="2000" b="1" dirty="0"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  <p:pic>
        <p:nvPicPr>
          <p:cNvPr id="26" name="Рисунок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4461" y="3262643"/>
            <a:ext cx="300712" cy="381318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6222161" y="3262643"/>
            <a:ext cx="5038508" cy="75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ru-RU" sz="2000" b="1" dirty="0">
                <a:latin typeface="Arial" panose="020B0604020202020204" pitchFamily="34" charset="0"/>
                <a:ea typeface="Calibri" panose="020F0502020204030204" pitchFamily="34" charset="0"/>
              </a:rPr>
              <a:t>Сделать презентацию </a:t>
            </a:r>
            <a:r>
              <a:rPr lang="en-US" sz="2000" b="1" dirty="0">
                <a:latin typeface="Arial" panose="020B0604020202020204" pitchFamily="34" charset="0"/>
                <a:ea typeface="Calibri" panose="020F0502020204030204" pitchFamily="34" charset="0"/>
              </a:rPr>
              <a:t>IT Club </a:t>
            </a:r>
            <a:r>
              <a:rPr lang="ru-RU" sz="2000" b="1" dirty="0">
                <a:latin typeface="Arial" panose="020B0604020202020204" pitchFamily="34" charset="0"/>
                <a:ea typeface="Calibri" panose="020F0502020204030204" pitchFamily="34" charset="0"/>
              </a:rPr>
              <a:t>для новичков</a:t>
            </a:r>
          </a:p>
        </p:txBody>
      </p:sp>
      <p:pic>
        <p:nvPicPr>
          <p:cNvPr id="28" name="Рисунок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4461" y="3975128"/>
            <a:ext cx="300712" cy="381318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6222161" y="3975128"/>
            <a:ext cx="5038508" cy="397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ru-RU" sz="2000" b="1" dirty="0">
                <a:latin typeface="Arial" panose="020B0604020202020204" pitchFamily="34" charset="0"/>
                <a:ea typeface="Calibri" panose="020F0502020204030204" pitchFamily="34" charset="0"/>
              </a:rPr>
              <a:t>Пригласить первых новых членов </a:t>
            </a:r>
          </a:p>
        </p:txBody>
      </p:sp>
    </p:spTree>
    <p:extLst>
      <p:ext uri="{BB962C8B-B14F-4D97-AF65-F5344CB8AC3E}">
        <p14:creationId xmlns:p14="http://schemas.microsoft.com/office/powerpoint/2010/main" val="2699799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heel spokes="1"/>
      </p:transition>
    </mc:Choice>
    <mc:Fallback xmlns="">
      <p:transition spd="slow">
        <p:wheel spokes="1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3039" y="1399320"/>
            <a:ext cx="3505200" cy="2409825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355976" y="6103612"/>
            <a:ext cx="425623" cy="40884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88317" y="6389979"/>
            <a:ext cx="36488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TT Firs Neue" panose="02000503030000020004" pitchFamily="2" charset="-52"/>
                <a:ea typeface="Tahoma" panose="020B0604030504040204" pitchFamily="34" charset="0"/>
                <a:cs typeface="Arial" panose="020B0604020202020204" pitchFamily="34" charset="0"/>
              </a:rPr>
              <a:t>Ithub.ru</a:t>
            </a:r>
            <a:endParaRPr lang="ru-RU" sz="1000" b="1" dirty="0">
              <a:latin typeface="TT Firs Neue" panose="02000503030000020004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653865" y="615278"/>
            <a:ext cx="789054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7200" b="1" dirty="0">
                <a:solidFill>
                  <a:schemeClr val="tx2"/>
                </a:solidFill>
                <a:latin typeface="TT Firs Neue" panose="02000503030000020004"/>
                <a:cs typeface="Arial" panose="020B0604020202020204" pitchFamily="34" charset="0"/>
              </a:rPr>
              <a:t>Спасибо за участие!</a:t>
            </a: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4"/>
          <a:srcRect l="359"/>
          <a:stretch/>
        </p:blipFill>
        <p:spPr>
          <a:xfrm>
            <a:off x="488317" y="1454353"/>
            <a:ext cx="2346352" cy="2354792"/>
          </a:xfrm>
          <a:prstGeom prst="ellipse">
            <a:avLst/>
          </a:prstGeom>
          <a:ln w="190500" cap="rnd">
            <a:solidFill>
              <a:sysClr val="windowText" lastClr="000000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9" name="Прямоугольник 8"/>
          <p:cNvSpPr/>
          <p:nvPr/>
        </p:nvSpPr>
        <p:spPr>
          <a:xfrm>
            <a:off x="8099956" y="5998902"/>
            <a:ext cx="325602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altLang="ru-RU" sz="4000" b="1" dirty="0">
                <a:solidFill>
                  <a:prstClr val="black"/>
                </a:solidFill>
                <a:latin typeface="TT Firs Neue" panose="02000503030000020004"/>
                <a:cs typeface="Arial" panose="020B0604020202020204" pitchFamily="34" charset="0"/>
              </a:rPr>
              <a:t>До встречи!</a:t>
            </a:r>
            <a:endParaRPr lang="ru-RU" dirty="0">
              <a:latin typeface="TT Firs Neue" panose="02000503030000020004"/>
            </a:endParaRPr>
          </a:p>
        </p:txBody>
      </p:sp>
    </p:spTree>
    <p:extLst>
      <p:ext uri="{BB962C8B-B14F-4D97-AF65-F5344CB8AC3E}">
        <p14:creationId xmlns:p14="http://schemas.microsoft.com/office/powerpoint/2010/main" val="3638554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checker/>
      </p:transition>
    </mc:Choice>
    <mc:Fallback xmlns="">
      <p:transition spd="slow">
        <p:checker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Рисунок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35" y="4539453"/>
            <a:ext cx="300712" cy="381318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17" y="3715192"/>
            <a:ext cx="300712" cy="381318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17" y="2846726"/>
            <a:ext cx="300712" cy="381318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3887" y="1051841"/>
            <a:ext cx="300712" cy="38131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962405" y="1081938"/>
            <a:ext cx="4235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ru-RU" sz="2000" b="1" dirty="0">
                <a:latin typeface="TT Firs Neue" panose="02000503030000020004" pitchFamily="2" charset="-52"/>
                <a:cs typeface="Arial" panose="020B0604020202020204" pitchFamily="34" charset="0"/>
              </a:rPr>
              <a:t>Миссия – объединять, чтобы: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96572" y="1919415"/>
            <a:ext cx="36571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ru-RU" sz="2000" b="1" dirty="0">
                <a:latin typeface="TT Firs Neue" panose="02000503030000020004" pitchFamily="2" charset="-52"/>
                <a:cs typeface="Arial" panose="020B0604020202020204" pitchFamily="34" charset="0"/>
              </a:rPr>
              <a:t>Профессиональная коммуникация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09144" y="3617736"/>
            <a:ext cx="40899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ru-RU" sz="2000" b="1" dirty="0">
                <a:latin typeface="TT Firs Neue" panose="02000503030000020004" pitchFamily="2" charset="-52"/>
                <a:cs typeface="Arial" panose="020B0604020202020204" pitchFamily="34" charset="0"/>
              </a:rPr>
              <a:t>Создание сплочённых коллективов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37190" y="4487059"/>
            <a:ext cx="39435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ru-RU" sz="2000" b="1" dirty="0">
                <a:latin typeface="TT Firs Neue" panose="02000503030000020004" pitchFamily="2" charset="-52"/>
                <a:cs typeface="Arial" panose="020B0604020202020204" pitchFamily="34" charset="0"/>
              </a:rPr>
              <a:t>Популяризация активного получения знаний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01154" y="2759614"/>
            <a:ext cx="36571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ru-RU" sz="2000" b="1" dirty="0">
                <a:latin typeface="TT Firs Neue" panose="02000503030000020004" pitchFamily="2" charset="-52"/>
                <a:cs typeface="Arial" panose="020B0604020202020204" pitchFamily="34" charset="0"/>
              </a:rPr>
              <a:t>Повышение качества образования</a:t>
            </a: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17" y="1978260"/>
            <a:ext cx="300712" cy="381318"/>
          </a:xfrm>
          <a:prstGeom prst="rect">
            <a:avLst/>
          </a:prstGeom>
        </p:spPr>
      </p:pic>
      <p:sp>
        <p:nvSpPr>
          <p:cNvPr id="14" name="Заголовок 1"/>
          <p:cNvSpPr txBox="1">
            <a:spLocks/>
          </p:cNvSpPr>
          <p:nvPr/>
        </p:nvSpPr>
        <p:spPr>
          <a:xfrm>
            <a:off x="909144" y="291034"/>
            <a:ext cx="9764110" cy="6215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>
                <a:latin typeface="TT Firs Neue"/>
              </a:rPr>
              <a:t>Миссия </a:t>
            </a:r>
            <a:r>
              <a:rPr lang="en-US" b="1" dirty="0">
                <a:latin typeface="TT Firs Neue"/>
              </a:rPr>
              <a:t>IT Club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758" y="1824069"/>
            <a:ext cx="7449947" cy="3925090"/>
          </a:xfrm>
          <a:prstGeom prst="rect">
            <a:avLst/>
          </a:prstGeom>
        </p:spPr>
      </p:pic>
      <p:pic>
        <p:nvPicPr>
          <p:cNvPr id="25" name="Рисунок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195519" y="1005006"/>
            <a:ext cx="300712" cy="381318"/>
          </a:xfrm>
          <a:prstGeom prst="rect">
            <a:avLst/>
          </a:prstGeom>
        </p:spPr>
      </p:pic>
      <p:pic>
        <p:nvPicPr>
          <p:cNvPr id="26" name="Рисунок 25"/>
          <p:cNvPicPr>
            <a:picLocks noChangeAspect="1"/>
          </p:cNvPicPr>
          <p:nvPr/>
        </p:nvPicPr>
        <p:blipFill rotWithShape="1">
          <a:blip r:embed="rId4"/>
          <a:srcRect l="359"/>
          <a:stretch/>
        </p:blipFill>
        <p:spPr>
          <a:xfrm>
            <a:off x="11193517" y="5942525"/>
            <a:ext cx="764188" cy="76693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4" name="Рисунок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21" y="5359878"/>
            <a:ext cx="300712" cy="381318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707976" y="5307484"/>
            <a:ext cx="39435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latin typeface="TT Firs Neue" panose="02000503030000020004" pitchFamily="2" charset="-52"/>
                <a:cs typeface="Arial" panose="020B0604020202020204" pitchFamily="34" charset="0"/>
              </a:rPr>
              <a:t>Повышение профессиональных навыков в процессе разработки качественного ПО</a:t>
            </a:r>
            <a:endParaRPr lang="ru-RU" altLang="ru-RU" sz="2000" b="1" dirty="0">
              <a:latin typeface="TT Firs Neue" panose="02000503030000020004" pitchFamily="2" charset="-5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776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theoracleturret.files.wordpress.com/2013/06/treebase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2007" y="776395"/>
            <a:ext cx="5526030" cy="6084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414597" y="4801470"/>
            <a:ext cx="36571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ru-RU" sz="2000" b="1" dirty="0">
                <a:latin typeface="TT Firs Neue" panose="02000503030000020004" pitchFamily="2" charset="-52"/>
                <a:cs typeface="Arial" panose="020B0604020202020204" pitchFamily="34" charset="0"/>
              </a:rPr>
              <a:t>Студенты 1-3 курсов разных специальностей колледжа разобщены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541649" y="5847493"/>
            <a:ext cx="40899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ru-RU" sz="2000" b="1" dirty="0">
                <a:latin typeface="TT Firs Neue" panose="02000503030000020004" pitchFamily="2" charset="-52"/>
                <a:cs typeface="Arial" panose="020B0604020202020204" pitchFamily="34" charset="0"/>
              </a:rPr>
              <a:t>Отсутствие обмена знаниями между студентами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884537" y="2982241"/>
            <a:ext cx="36571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Нехватка профессионального развития и свободного общения</a:t>
            </a: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909144" y="135264"/>
            <a:ext cx="9764110" cy="6215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>
                <a:latin typeface="TT Firs Neue"/>
              </a:rPr>
              <a:t>Проблемы решаемые в </a:t>
            </a:r>
            <a:r>
              <a:rPr lang="en-US" b="1" dirty="0">
                <a:latin typeface="TT Firs Neue"/>
              </a:rPr>
              <a:t>IT Club </a:t>
            </a:r>
            <a:r>
              <a:rPr lang="ru-RU" b="1" dirty="0">
                <a:latin typeface="TT Firs Neue"/>
              </a:rPr>
              <a:t>и их последствия</a:t>
            </a:r>
            <a:endParaRPr lang="en-US" b="1" dirty="0">
              <a:latin typeface="TT Firs Neue"/>
            </a:endParaRPr>
          </a:p>
        </p:txBody>
      </p:sp>
      <p:pic>
        <p:nvPicPr>
          <p:cNvPr id="24" name="Рисунок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7697" y="5887022"/>
            <a:ext cx="1090008" cy="841281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1126594" y="1089426"/>
            <a:ext cx="38356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ru-RU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Менее сплоченные коллективы 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255607" y="2098257"/>
            <a:ext cx="46056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ru-RU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Навыки командной работы будут хуже 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4345525" y="776395"/>
            <a:ext cx="35654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ru-RU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Меньше практических знаний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7320636" y="1294727"/>
            <a:ext cx="44382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ru-RU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Отсутствие доп. стимула для развития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7090949" y="2126453"/>
            <a:ext cx="467633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ru-RU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Отсутствие платформы для профессионального развития</a:t>
            </a: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 rotWithShape="1">
          <a:blip r:embed="rId5"/>
          <a:srcRect l="359"/>
          <a:stretch/>
        </p:blipFill>
        <p:spPr>
          <a:xfrm>
            <a:off x="11020812" y="5769199"/>
            <a:ext cx="936893" cy="94026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Прямоугольник 1"/>
          <p:cNvSpPr/>
          <p:nvPr/>
        </p:nvSpPr>
        <p:spPr>
          <a:xfrm>
            <a:off x="3197372" y="5648913"/>
            <a:ext cx="3557207" cy="10802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ru-RU" sz="2000" b="1" dirty="0">
                <a:latin typeface="TT Firs Neue" panose="02000503030000020004" pitchFamily="2" charset="-52"/>
                <a:cs typeface="Arial" panose="020B0604020202020204" pitchFamily="34" charset="0"/>
              </a:rPr>
              <a:t>Сложность с поиском команды для совместного проекта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6520325" y="4736837"/>
            <a:ext cx="4406154" cy="10802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ru-RU" sz="2000" b="1" dirty="0">
                <a:latin typeface="TT Firs Neue" panose="02000503030000020004" pitchFamily="2" charset="-52"/>
                <a:cs typeface="Arial" panose="020B0604020202020204" pitchFamily="34" charset="0"/>
              </a:rPr>
              <a:t>Нужно место, где можно получить консультацию по специализированным темам</a:t>
            </a:r>
          </a:p>
        </p:txBody>
      </p:sp>
    </p:spTree>
    <p:extLst>
      <p:ext uri="{BB962C8B-B14F-4D97-AF65-F5344CB8AC3E}">
        <p14:creationId xmlns:p14="http://schemas.microsoft.com/office/powerpoint/2010/main" val="1249388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ferris dir="l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Рисунок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98" y="2900379"/>
            <a:ext cx="300712" cy="381318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17" y="2284849"/>
            <a:ext cx="300712" cy="381318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17" y="1684395"/>
            <a:ext cx="300712" cy="38131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8317" y="6389979"/>
            <a:ext cx="36488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TT Firs Neue" panose="02000503030000020004" pitchFamily="2" charset="-52"/>
                <a:ea typeface="Tahoma" panose="020B0604030504040204" pitchFamily="34" charset="0"/>
                <a:cs typeface="Arial" panose="020B0604020202020204" pitchFamily="34" charset="0"/>
              </a:rPr>
              <a:t>Ithub.ru</a:t>
            </a:r>
            <a:endParaRPr lang="ru-RU" sz="1000" b="1" dirty="0">
              <a:latin typeface="TT Firs Neue" panose="02000503030000020004" pitchFamily="2" charset="-52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46528" y="1041259"/>
            <a:ext cx="4917458" cy="42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altLang="ru-RU" sz="2000" dirty="0">
                <a:latin typeface="TT Firs Neue" panose="02000503030000020004" pitchFamily="2" charset="-52"/>
                <a:cs typeface="Arial" panose="020B0604020202020204" pitchFamily="34" charset="0"/>
              </a:rPr>
              <a:t>Принятие решений</a:t>
            </a:r>
            <a:endParaRPr lang="ru-RU" sz="2400" dirty="0"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46528" y="2284849"/>
            <a:ext cx="4089997" cy="405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altLang="ru-RU" sz="2000" dirty="0">
                <a:latin typeface="TT Firs Neue" panose="02000503030000020004" pitchFamily="2" charset="-52"/>
                <a:cs typeface="Arial" panose="020B0604020202020204" pitchFamily="34" charset="0"/>
              </a:rPr>
              <a:t>Предельная прозрачность</a:t>
            </a:r>
            <a:endParaRPr lang="ru-RU" sz="2400" dirty="0"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46528" y="2890983"/>
            <a:ext cx="39435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ru-RU" sz="2000" dirty="0">
                <a:latin typeface="TT Firs Neue" panose="02000503030000020004" pitchFamily="2" charset="-52"/>
                <a:cs typeface="Arial" panose="020B0604020202020204" pitchFamily="34" charset="0"/>
              </a:rPr>
              <a:t>Взаимное</a:t>
            </a:r>
            <a:r>
              <a:rPr lang="ru-RU" altLang="ru-RU" sz="2000" dirty="0">
                <a:solidFill>
                  <a:schemeClr val="accent2"/>
                </a:solidFill>
                <a:latin typeface="TT Firs Neue" panose="02000503030000020004" pitchFamily="2" charset="-52"/>
                <a:cs typeface="Arial" panose="020B0604020202020204" pitchFamily="34" charset="0"/>
              </a:rPr>
              <a:t> </a:t>
            </a:r>
            <a:r>
              <a:rPr lang="ru-RU" altLang="ru-RU" sz="2000" dirty="0">
                <a:latin typeface="TT Firs Neue" panose="02000503030000020004" pitchFamily="2" charset="-52"/>
                <a:cs typeface="Arial" panose="020B0604020202020204" pitchFamily="34" charset="0"/>
              </a:rPr>
              <a:t>уважение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89029" y="1660188"/>
            <a:ext cx="3657112" cy="405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altLang="ru-RU" sz="2000" dirty="0">
                <a:latin typeface="TT Firs Neue" panose="02000503030000020004" pitchFamily="2" charset="-52"/>
                <a:cs typeface="Arial" panose="020B0604020202020204" pitchFamily="34" charset="0"/>
              </a:rPr>
              <a:t>Оценка результатов</a:t>
            </a:r>
            <a:endParaRPr lang="ru-RU" sz="2400" dirty="0"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98" y="1059734"/>
            <a:ext cx="300712" cy="381318"/>
          </a:xfrm>
          <a:prstGeom prst="rect">
            <a:avLst/>
          </a:prstGeom>
        </p:spPr>
      </p:pic>
      <p:sp>
        <p:nvSpPr>
          <p:cNvPr id="14" name="Заголовок 1"/>
          <p:cNvSpPr txBox="1">
            <a:spLocks/>
          </p:cNvSpPr>
          <p:nvPr/>
        </p:nvSpPr>
        <p:spPr>
          <a:xfrm>
            <a:off x="909144" y="291034"/>
            <a:ext cx="9764110" cy="6215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>
                <a:latin typeface="TT Firs Neue"/>
              </a:rPr>
              <a:t>Принципы работы в </a:t>
            </a:r>
            <a:r>
              <a:rPr lang="en-US" b="1" dirty="0">
                <a:latin typeface="TT Firs Neue"/>
              </a:rPr>
              <a:t>IT Club</a:t>
            </a:r>
          </a:p>
        </p:txBody>
      </p:sp>
      <p:pic>
        <p:nvPicPr>
          <p:cNvPr id="24" name="Рисунок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7697" y="5887022"/>
            <a:ext cx="1090008" cy="841281"/>
          </a:xfrm>
          <a:prstGeom prst="rect">
            <a:avLst/>
          </a:prstGeom>
        </p:spPr>
      </p:pic>
      <p:pic>
        <p:nvPicPr>
          <p:cNvPr id="25" name="Picture 2" descr="http://qrcoder.ru/code/?https%3A%2F%2Fcollegemirbis-my.sharepoint.com%2F%3Aw%3A%2Fg%2Fpersonal%2Fkolonings20_st_ithub_ru%2FEUUaS0GKgKVJuPI2hUKmkR8Ba7ayec7AHyGP9-Of_offZQ&amp;4&amp;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0096" y="1694857"/>
            <a:ext cx="4324984" cy="4324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488317" y="526009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hlinkClick r:id="rId5"/>
              </a:rPr>
              <a:t>https://collegemirbis-my.sharepoint.com/:w:/g/personal/kolonings20_st_ithub_ru/EUUaS0GKgKVJuPI2hUKmkR8Ba7ayec7AHyGP9-Of_offZQ</a:t>
            </a:r>
            <a:endParaRPr lang="ru-RU" dirty="0"/>
          </a:p>
        </p:txBody>
      </p:sp>
      <p:pic>
        <p:nvPicPr>
          <p:cNvPr id="19" name="Рисунок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16" y="3482752"/>
            <a:ext cx="300712" cy="381318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887146" y="3473356"/>
            <a:ext cx="4651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ru-RU" sz="2000" dirty="0">
                <a:latin typeface="TT Firs Neue" panose="02000503030000020004" pitchFamily="2" charset="-52"/>
                <a:cs typeface="Arial" panose="020B0604020202020204" pitchFamily="34" charset="0"/>
              </a:rPr>
              <a:t>Распределение</a:t>
            </a:r>
            <a:r>
              <a:rPr lang="ru-RU" altLang="ru-RU" sz="2000" dirty="0">
                <a:solidFill>
                  <a:schemeClr val="accent2"/>
                </a:solidFill>
                <a:latin typeface="TT Firs Neue" panose="02000503030000020004" pitchFamily="2" charset="-52"/>
                <a:cs typeface="Arial" panose="020B0604020202020204" pitchFamily="34" charset="0"/>
              </a:rPr>
              <a:t> </a:t>
            </a:r>
            <a:r>
              <a:rPr lang="ru-RU" altLang="ru-RU" sz="2000" dirty="0">
                <a:latin typeface="TT Firs Neue" panose="02000503030000020004" pitchFamily="2" charset="-52"/>
                <a:cs typeface="Arial" panose="020B0604020202020204" pitchFamily="34" charset="0"/>
              </a:rPr>
              <a:t>ответственностей</a:t>
            </a:r>
          </a:p>
        </p:txBody>
      </p:sp>
    </p:spTree>
    <p:extLst>
      <p:ext uri="{BB962C8B-B14F-4D97-AF65-F5344CB8AC3E}">
        <p14:creationId xmlns:p14="http://schemas.microsoft.com/office/powerpoint/2010/main" val="3272877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566736" y="1061954"/>
            <a:ext cx="9197374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ru-RU" altLang="ru-RU" dirty="0">
                <a:solidFill>
                  <a:srgbClr val="FF0000"/>
                </a:solidFill>
              </a:rPr>
              <a:t>Давайте сделаем поочередность ответственности и внесём это в наши принципы работы.</a:t>
            </a:r>
          </a:p>
          <a:p>
            <a:r>
              <a:rPr lang="ru-RU" altLang="ru-RU" dirty="0">
                <a:solidFill>
                  <a:schemeClr val="accent6"/>
                </a:solidFill>
              </a:rPr>
              <a:t>Ответственные на 8 встреч клуба (до 31 октября)</a:t>
            </a:r>
            <a:endParaRPr lang="ru-RU" altLang="ru-RU" dirty="0">
              <a:solidFill>
                <a:schemeClr val="accent6"/>
              </a:solidFill>
              <a:cs typeface="Calibri"/>
            </a:endParaRP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1656086" y="420624"/>
            <a:ext cx="9404723" cy="5673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b="1" dirty="0">
                <a:latin typeface="TT Firs Neue" panose="02000503030000020004" charset="-52"/>
              </a:rPr>
              <a:t>Распределение ответственностей в </a:t>
            </a:r>
            <a:r>
              <a:rPr lang="en-US" sz="3200" b="1" dirty="0">
                <a:latin typeface="TT Firs Neue" panose="02000503030000020004" charset="-52"/>
              </a:rPr>
              <a:t>IT Club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/>
          <a:srcRect l="359"/>
          <a:stretch/>
        </p:blipFill>
        <p:spPr>
          <a:xfrm>
            <a:off x="10655244" y="5402317"/>
            <a:ext cx="1302461" cy="130714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extBox 1"/>
          <p:cNvSpPr txBox="1"/>
          <p:nvPr/>
        </p:nvSpPr>
        <p:spPr>
          <a:xfrm>
            <a:off x="869290" y="1608083"/>
            <a:ext cx="9785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Ответственности в </a:t>
            </a:r>
            <a:r>
              <a:rPr lang="en-US" sz="2400" b="1" dirty="0"/>
              <a:t>IT Club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3173" y="2069748"/>
            <a:ext cx="1100433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Ведение табличек активности и посещаемости – </a:t>
            </a:r>
            <a:r>
              <a:rPr lang="ru-RU" dirty="0">
                <a:solidFill>
                  <a:schemeClr val="accent6"/>
                </a:solidFill>
              </a:rPr>
              <a:t>София Кучмар</a:t>
            </a:r>
            <a:br>
              <a:rPr lang="ru-RU" dirty="0"/>
            </a:br>
            <a:endParaRPr lang="ru-RU" dirty="0"/>
          </a:p>
          <a:p>
            <a:r>
              <a:rPr lang="ru-RU" dirty="0"/>
              <a:t>Модератор чата </a:t>
            </a:r>
            <a:r>
              <a:rPr lang="en-US" dirty="0"/>
              <a:t>IT Club </a:t>
            </a:r>
            <a:r>
              <a:rPr lang="ru-RU" dirty="0"/>
              <a:t>(контроль лексики и медиа) </a:t>
            </a:r>
            <a:r>
              <a:rPr lang="en-US" dirty="0"/>
              <a:t>– </a:t>
            </a:r>
            <a:r>
              <a:rPr lang="ru-RU" dirty="0">
                <a:solidFill>
                  <a:schemeClr val="accent6"/>
                </a:solidFill>
              </a:rPr>
              <a:t>Колонин Глеб</a:t>
            </a:r>
            <a:r>
              <a:rPr lang="ru-RU" dirty="0"/>
              <a:t>, </a:t>
            </a:r>
            <a:r>
              <a:rPr lang="ru-RU" dirty="0">
                <a:solidFill>
                  <a:schemeClr val="accent6"/>
                </a:solidFill>
              </a:rPr>
              <a:t>Марат Геворкян</a:t>
            </a:r>
          </a:p>
          <a:p>
            <a:br>
              <a:rPr lang="ru-RU" dirty="0"/>
            </a:br>
            <a:r>
              <a:rPr lang="ru-RU" dirty="0"/>
              <a:t>Ответственный за аудиторию (подготовка аудитории для мастер-класса, выступления и т.д.) – </a:t>
            </a:r>
            <a:r>
              <a:rPr lang="ru-RU" dirty="0">
                <a:solidFill>
                  <a:schemeClr val="accent6"/>
                </a:solidFill>
              </a:rPr>
              <a:t>Манойлович Мелания</a:t>
            </a:r>
          </a:p>
          <a:p>
            <a:br>
              <a:rPr lang="ru-RU" dirty="0"/>
            </a:br>
            <a:r>
              <a:rPr lang="ru-RU" dirty="0"/>
              <a:t>Заместитель организатора встречи (если Глеб не может присутствовать) – </a:t>
            </a:r>
            <a:r>
              <a:rPr lang="ru-RU" dirty="0">
                <a:solidFill>
                  <a:schemeClr val="accent6"/>
                </a:solidFill>
              </a:rPr>
              <a:t>Манойлович Мелания</a:t>
            </a:r>
          </a:p>
          <a:p>
            <a:endParaRPr lang="ru-RU" dirty="0"/>
          </a:p>
          <a:p>
            <a:r>
              <a:rPr lang="ru-RU" dirty="0"/>
              <a:t>Фотограф (фотографии со встреч и их публикация на </a:t>
            </a:r>
            <a:r>
              <a:rPr lang="en-US" dirty="0"/>
              <a:t>OneDrive</a:t>
            </a:r>
            <a:r>
              <a:rPr lang="ru-RU" dirty="0"/>
              <a:t>) – </a:t>
            </a:r>
            <a:r>
              <a:rPr lang="ru-RU" dirty="0">
                <a:solidFill>
                  <a:schemeClr val="accent6"/>
                </a:solidFill>
              </a:rPr>
              <a:t>Квашнин Николай</a:t>
            </a:r>
          </a:p>
          <a:p>
            <a:br>
              <a:rPr lang="ru-RU" dirty="0"/>
            </a:br>
            <a:r>
              <a:rPr lang="ru-RU" dirty="0"/>
              <a:t>Создатель записей встреч </a:t>
            </a:r>
            <a:r>
              <a:rPr lang="en-US" dirty="0"/>
              <a:t>(</a:t>
            </a:r>
            <a:r>
              <a:rPr lang="ru-RU" dirty="0"/>
              <a:t>качественная запись встречи, сохранение на </a:t>
            </a:r>
            <a:r>
              <a:rPr lang="en-US" dirty="0"/>
              <a:t>OneDrive)</a:t>
            </a:r>
            <a:r>
              <a:rPr lang="ru-RU" dirty="0"/>
              <a:t>– </a:t>
            </a:r>
            <a:r>
              <a:rPr lang="ru-RU" dirty="0">
                <a:solidFill>
                  <a:schemeClr val="accent6"/>
                </a:solidFill>
              </a:rPr>
              <a:t>Ален Асатрян</a:t>
            </a:r>
            <a:endParaRPr lang="en-US" dirty="0">
              <a:solidFill>
                <a:schemeClr val="accent6"/>
              </a:solidFill>
            </a:endParaRPr>
          </a:p>
          <a:p>
            <a:endParaRPr lang="en-US" dirty="0"/>
          </a:p>
          <a:p>
            <a:r>
              <a:rPr lang="ru-RU" dirty="0"/>
              <a:t>Ведение истории и достижений </a:t>
            </a:r>
            <a:r>
              <a:rPr lang="en-US" dirty="0"/>
              <a:t>IT Club – </a:t>
            </a:r>
            <a:r>
              <a:rPr lang="ru-RU" dirty="0">
                <a:solidFill>
                  <a:schemeClr val="accent6"/>
                </a:solidFill>
              </a:rPr>
              <a:t>Колонин Глеб</a:t>
            </a:r>
          </a:p>
          <a:p>
            <a:endParaRPr lang="ru-RU" dirty="0"/>
          </a:p>
          <a:p>
            <a:r>
              <a:rPr lang="ru-RU" dirty="0"/>
              <a:t>Организатор мастер-классов (подготовка аудиторий, контроль качества, анонсы) –  </a:t>
            </a:r>
            <a:r>
              <a:rPr lang="ru-RU" dirty="0">
                <a:solidFill>
                  <a:schemeClr val="accent6"/>
                </a:solidFill>
              </a:rPr>
              <a:t>Квашнин Николай</a:t>
            </a:r>
          </a:p>
        </p:txBody>
      </p:sp>
    </p:spTree>
    <p:extLst>
      <p:ext uri="{BB962C8B-B14F-4D97-AF65-F5344CB8AC3E}">
        <p14:creationId xmlns:p14="http://schemas.microsoft.com/office/powerpoint/2010/main" val="3051773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/>
          <p:cNvSpPr txBox="1">
            <a:spLocks/>
          </p:cNvSpPr>
          <p:nvPr/>
        </p:nvSpPr>
        <p:spPr>
          <a:xfrm>
            <a:off x="1656086" y="420624"/>
            <a:ext cx="9404723" cy="5673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b="1" dirty="0">
                <a:latin typeface="TT Firs Neue" panose="02000503030000020004" charset="-52"/>
              </a:rPr>
              <a:t>Перерыв</a:t>
            </a:r>
            <a:endParaRPr lang="en-US" sz="3200" b="1" dirty="0">
              <a:latin typeface="TT Firs Neue" panose="02000503030000020004" charset="-52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359"/>
          <a:stretch/>
        </p:blipFill>
        <p:spPr>
          <a:xfrm>
            <a:off x="10699532" y="5446763"/>
            <a:ext cx="1258174" cy="12627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26" name="Picture 2" descr="https://media.rawg.io/media/avatars/776/77626845ae11b28771ebddb2f5d5258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086" y="1186855"/>
            <a:ext cx="9026525" cy="5077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3662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899" y="2285990"/>
            <a:ext cx="300712" cy="381318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901153" y="1416731"/>
            <a:ext cx="39389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prstClr val="black"/>
                </a:solidFill>
                <a:latin typeface="TT Firs Neue" panose="02000503030000020004"/>
                <a:cs typeface="Arial" panose="020B0604020202020204" pitchFamily="34" charset="0"/>
              </a:rPr>
              <a:t>Взаимодействие со студентами других групп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01154" y="2273742"/>
            <a:ext cx="3657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ru-RU" sz="2000" b="1" dirty="0">
                <a:solidFill>
                  <a:prstClr val="black"/>
                </a:solidFill>
                <a:latin typeface="TT Firs Neue" panose="02000503030000020004"/>
                <a:cs typeface="Arial" panose="020B0604020202020204" pitchFamily="34" charset="0"/>
              </a:rPr>
              <a:t>Лишние нововведения</a:t>
            </a:r>
            <a:endParaRPr lang="ru-RU" sz="2000" b="1" dirty="0">
              <a:solidFill>
                <a:prstClr val="black"/>
              </a:solidFill>
              <a:latin typeface="TT Firs Neue" panose="02000503030000020004"/>
              <a:cs typeface="Arial" panose="020B0604020202020204" pitchFamily="34" charset="0"/>
            </a:endParaRP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899" y="1475576"/>
            <a:ext cx="300712" cy="381318"/>
          </a:xfrm>
          <a:prstGeom prst="rect">
            <a:avLst/>
          </a:prstGeom>
        </p:spPr>
      </p:pic>
      <p:sp>
        <p:nvSpPr>
          <p:cNvPr id="14" name="Заголовок 1"/>
          <p:cNvSpPr txBox="1">
            <a:spLocks/>
          </p:cNvSpPr>
          <p:nvPr/>
        </p:nvSpPr>
        <p:spPr>
          <a:xfrm>
            <a:off x="1028015" y="151163"/>
            <a:ext cx="10165501" cy="11164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>
                <a:latin typeface="TT Firs Neue" panose="02000503030000020004" charset="-52"/>
              </a:rPr>
              <a:t>О нововведениях и взаимодействии со студентами других групп и курсов</a:t>
            </a:r>
            <a:endParaRPr lang="en-US" b="1" dirty="0">
              <a:latin typeface="TT Firs Neue" panose="02000503030000020004" charset="-52"/>
            </a:endParaRPr>
          </a:p>
        </p:txBody>
      </p:sp>
      <p:pic>
        <p:nvPicPr>
          <p:cNvPr id="24" name="Рисунок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7697" y="5887022"/>
            <a:ext cx="1090008" cy="841281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 rotWithShape="1">
          <a:blip r:embed="rId4"/>
          <a:srcRect l="359"/>
          <a:stretch/>
        </p:blipFill>
        <p:spPr>
          <a:xfrm>
            <a:off x="11020812" y="5769199"/>
            <a:ext cx="936893" cy="94026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232779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/>
          <p:cNvSpPr txBox="1">
            <a:spLocks/>
          </p:cNvSpPr>
          <p:nvPr/>
        </p:nvSpPr>
        <p:spPr>
          <a:xfrm>
            <a:off x="1656086" y="420624"/>
            <a:ext cx="9404723" cy="5673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b="1" dirty="0">
                <a:latin typeface="TT Firs Neue" panose="02000503030000020004" charset="-52"/>
              </a:rPr>
              <a:t>Итоговое решение</a:t>
            </a:r>
            <a:endParaRPr lang="en-US" sz="3200" b="1" dirty="0">
              <a:latin typeface="TT Firs Neue" panose="02000503030000020004" charset="-52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359"/>
          <a:stretch/>
        </p:blipFill>
        <p:spPr>
          <a:xfrm>
            <a:off x="10699532" y="5446763"/>
            <a:ext cx="1258174" cy="12627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/>
          <p:cNvSpPr txBox="1"/>
          <p:nvPr/>
        </p:nvSpPr>
        <p:spPr>
          <a:xfrm>
            <a:off x="892262" y="1221470"/>
            <a:ext cx="5102773" cy="853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latin typeface="Arial" panose="020B0604020202020204" pitchFamily="34" charset="0"/>
                <a:ea typeface="Calibri" panose="020F0502020204030204" pitchFamily="34" charset="0"/>
              </a:rPr>
              <a:t>Правила оценки активности и начисления баллов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17" y="1255649"/>
            <a:ext cx="300712" cy="38131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248624" y="1352478"/>
            <a:ext cx="5102773" cy="487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latin typeface="Arial" panose="020B0604020202020204" pitchFamily="34" charset="0"/>
                <a:ea typeface="Calibri" panose="020F0502020204030204" pitchFamily="34" charset="0"/>
              </a:rPr>
              <a:t>Система достижений 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</a:rPr>
              <a:t>IT Club</a:t>
            </a:r>
            <a:r>
              <a:rPr lang="en-US" dirty="0"/>
              <a:t> </a:t>
            </a:r>
            <a:endParaRPr lang="ru-RU" sz="2400" dirty="0"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679" y="1352478"/>
            <a:ext cx="300712" cy="381318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488317" y="2214327"/>
            <a:ext cx="503476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https://collegemirbis-my.sharepoint.com/:w:/g/personal/kolonings20_st_ithub_ru/ES1DFl7Q9EdKk4gxxGzo_1IBhAOb8Q33JhM8wWxxJAu6bw</a:t>
            </a:r>
            <a:endParaRPr lang="ru-RU" dirty="0"/>
          </a:p>
          <a:p>
            <a:endParaRPr lang="en-US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5901369" y="2214327"/>
            <a:ext cx="499241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https://collegemirbis-my.sharepoint.com/:w:/g/personal/kolonings20_st_ithub_ru/ERS-QypeualCgkDQQPT8jJQBl_azBPSfGtweGZaE__XeuA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860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Рисунок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39624">
            <a:off x="430826" y="1100058"/>
            <a:ext cx="3388743" cy="338874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3922" y="224757"/>
            <a:ext cx="10623742" cy="707756"/>
          </a:xfrm>
        </p:spPr>
        <p:txBody>
          <a:bodyPr/>
          <a:lstStyle/>
          <a:p>
            <a:pPr lvl="0" algn="ctr" defTabSz="457200">
              <a:lnSpc>
                <a:spcPct val="100000"/>
              </a:lnSpc>
              <a:defRPr/>
            </a:pPr>
            <a:r>
              <a:rPr lang="en-US" b="1" dirty="0">
                <a:solidFill>
                  <a:prstClr val="black"/>
                </a:solidFill>
                <a:latin typeface="TT Firs Neue" panose="02000503030000020004" charset="-52"/>
              </a:rPr>
              <a:t>SMART </a:t>
            </a:r>
            <a:r>
              <a:rPr lang="ru-RU" b="1" dirty="0">
                <a:solidFill>
                  <a:prstClr val="black"/>
                </a:solidFill>
                <a:latin typeface="TT Firs Neue" panose="02000503030000020004" charset="-52"/>
              </a:rPr>
              <a:t>цель </a:t>
            </a:r>
            <a:r>
              <a:rPr lang="en-US" b="1" dirty="0">
                <a:solidFill>
                  <a:prstClr val="black"/>
                </a:solidFill>
                <a:latin typeface="TT Firs Neue" panose="02000503030000020004" charset="-52"/>
              </a:rPr>
              <a:t>IT Club </a:t>
            </a:r>
            <a:r>
              <a:rPr lang="ru-RU" b="1" dirty="0">
                <a:solidFill>
                  <a:prstClr val="black"/>
                </a:solidFill>
                <a:latin typeface="TT Firs Neue" panose="02000503030000020004" charset="-52"/>
              </a:rPr>
              <a:t>на учебный год</a:t>
            </a:r>
            <a:endParaRPr lang="en-US" b="1" dirty="0">
              <a:solidFill>
                <a:prstClr val="black"/>
              </a:solidFill>
              <a:latin typeface="TT Firs Neue" panose="02000503030000020004" charset="-5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0966" y="6548204"/>
            <a:ext cx="36488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TT Firs Neue" panose="02000503030000020004" charset="-52"/>
                <a:ea typeface="Tahoma" panose="020B0604030504040204" pitchFamily="34" charset="0"/>
                <a:cs typeface="Arial" panose="020B0604020202020204" pitchFamily="34" charset="0"/>
              </a:rPr>
              <a:t>Ithub.ru</a:t>
            </a:r>
            <a:endParaRPr lang="ru-RU" sz="1000" b="1" dirty="0">
              <a:latin typeface="TT Firs Neue" panose="02000503030000020004" charset="-52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19278" y="5586574"/>
            <a:ext cx="94928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400" dirty="0">
                <a:latin typeface="TT Firs Neue" panose="02000503030000020004" charset="-52"/>
                <a:cs typeface="Arial" panose="020B0604020202020204" pitchFamily="34" charset="0"/>
              </a:rPr>
              <a:t>S</a:t>
            </a:r>
            <a:endParaRPr lang="ru-RU" sz="6400" dirty="0">
              <a:latin typeface="TT Firs Neue" panose="02000503030000020004" charset="-52"/>
              <a:cs typeface="Arial" panose="020B0604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994798" y="5778955"/>
            <a:ext cx="90335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ru-RU" dirty="0"/>
              <a:t>Выполнять миссию IT Club. Улучшить качество разрабатываемого ПО и повысить наш уровень знаний. </a:t>
            </a:r>
            <a:endParaRPr lang="en-US" dirty="0">
              <a:latin typeface="TT Firs Neue" panose="02000503030000020004" charset="-52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1341716" y="4509356"/>
            <a:ext cx="94928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400" dirty="0">
                <a:latin typeface="TT Firs Neue" panose="02000503030000020004" charset="-52"/>
                <a:cs typeface="Arial" panose="020B0604020202020204" pitchFamily="34" charset="0"/>
              </a:rPr>
              <a:t>M</a:t>
            </a:r>
            <a:endParaRPr lang="ru-RU" sz="6400" dirty="0">
              <a:latin typeface="TT Firs Neue" panose="02000503030000020004" charset="-52"/>
              <a:cs typeface="Arial" panose="020B060402020202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199097" y="4566503"/>
            <a:ext cx="721922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ru-RU" dirty="0"/>
              <a:t>Провести 20 значимых мастер-классов.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ru-RU" dirty="0"/>
              <a:t>Повысить посещаемость </a:t>
            </a:r>
            <a:r>
              <a:rPr lang="en-US" dirty="0"/>
              <a:t>IT Club</a:t>
            </a:r>
            <a:r>
              <a:rPr lang="ru-RU" dirty="0"/>
              <a:t>. Число активных членов должно вырасти на 100%.</a:t>
            </a: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ru-RU" dirty="0"/>
              <a:t>Завершить 3 больших проекта.</a:t>
            </a:r>
            <a:endParaRPr lang="en-US" dirty="0">
              <a:solidFill>
                <a:schemeClr val="dk1"/>
              </a:solidFill>
              <a:latin typeface="TT Firs Neue" panose="02000503030000020004" charset="-52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3049596" y="3358190"/>
            <a:ext cx="94928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400" dirty="0">
                <a:latin typeface="TT Firs Neue" panose="02000503030000020004" charset="-52"/>
                <a:cs typeface="Arial" panose="020B0604020202020204" pitchFamily="34" charset="0"/>
              </a:rPr>
              <a:t>A</a:t>
            </a:r>
            <a:endParaRPr lang="ru-RU" sz="6400" dirty="0">
              <a:latin typeface="TT Firs Neue" panose="02000503030000020004" charset="-52"/>
              <a:cs typeface="Arial" panose="020B0604020202020204" pitchFamily="34" charset="0"/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3799857" y="3799173"/>
            <a:ext cx="80729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ru-RU" dirty="0"/>
              <a:t>Что, кто, как, где и как часто делает, чтобы достичь этой цели?</a:t>
            </a:r>
            <a:endParaRPr lang="ru-RU" dirty="0">
              <a:solidFill>
                <a:schemeClr val="dk1"/>
              </a:solidFill>
              <a:latin typeface="TT Firs Neue" panose="02000503030000020004" charset="-52"/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4166176" y="2255820"/>
            <a:ext cx="94928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400" dirty="0">
                <a:latin typeface="TT Firs Neue" panose="02000503030000020004" charset="-52"/>
                <a:cs typeface="Arial" panose="020B0604020202020204" pitchFamily="34" charset="0"/>
              </a:rPr>
              <a:t>R</a:t>
            </a:r>
            <a:endParaRPr lang="ru-RU" sz="6400" dirty="0">
              <a:latin typeface="TT Firs Neue" panose="02000503030000020004" charset="-52"/>
              <a:cs typeface="Arial" panose="020B0604020202020204" pitchFamily="34" charset="0"/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4886659" y="2298321"/>
            <a:ext cx="718580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ru-RU" dirty="0"/>
              <a:t>Переработка сайта IT Club необходима, так как сейчас он не может достойно представить IT Club. 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ru-RU" dirty="0"/>
              <a:t>Разработка новых совместных проектов необходима, для закрепления и улучшения знаний, что мы получаем на парах.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ru-RU" dirty="0"/>
              <a:t>Решение дерева проблем  </a:t>
            </a:r>
          </a:p>
        </p:txBody>
      </p:sp>
      <p:sp>
        <p:nvSpPr>
          <p:cNvPr id="29" name="Прямоугольник 28"/>
          <p:cNvSpPr/>
          <p:nvPr/>
        </p:nvSpPr>
        <p:spPr>
          <a:xfrm>
            <a:off x="5511587" y="1321104"/>
            <a:ext cx="94928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400" dirty="0">
                <a:latin typeface="TT Firs Neue" panose="02000503030000020004" charset="-52"/>
                <a:cs typeface="Arial" panose="020B0604020202020204" pitchFamily="34" charset="0"/>
              </a:rPr>
              <a:t>T</a:t>
            </a:r>
            <a:endParaRPr lang="ru-RU" sz="6400" dirty="0">
              <a:latin typeface="TT Firs Neue" panose="02000503030000020004" charset="-52"/>
              <a:cs typeface="Arial" panose="020B0604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181876" y="1663066"/>
            <a:ext cx="5890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 1 июля 2022 года данная цель должна быть достигнута. </a:t>
            </a:r>
            <a:endParaRPr lang="ru-RU" dirty="0">
              <a:latin typeface="TT Firs Neue" panose="02000503030000020004" charset="-52"/>
            </a:endParaRP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 rotWithShape="1">
          <a:blip r:embed="rId3"/>
          <a:srcRect l="359"/>
          <a:stretch/>
        </p:blipFill>
        <p:spPr>
          <a:xfrm>
            <a:off x="11020812" y="5769199"/>
            <a:ext cx="936893" cy="94026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Прямоугольник 6"/>
          <p:cNvSpPr/>
          <p:nvPr/>
        </p:nvSpPr>
        <p:spPr>
          <a:xfrm>
            <a:off x="6920608" y="867081"/>
            <a:ext cx="522523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4"/>
              </a:rPr>
              <a:t>https://collegemirbis-my.sharepoint.com/:w:/g/personal/kolonings20_st_ithub_ru/EQQtKDrMJqNEk7XP514sLPABfXkdo6OdCL17Y-jobHC_VQ</a:t>
            </a:r>
            <a:endParaRPr lang="ru-RU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72736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theme/theme1.xml><?xml version="1.0" encoding="utf-8"?>
<a:theme xmlns:a="http://schemas.openxmlformats.org/drawingml/2006/main" name="Специальное оформление">
  <a:themeElements>
    <a:clrScheme name="Другая 1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Специальное оформление">
  <a:themeElements>
    <a:clrScheme name="Другая 1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2265</TotalTime>
  <Words>454</Words>
  <Application>Microsoft Office PowerPoint</Application>
  <PresentationFormat>Widescreen</PresentationFormat>
  <Paragraphs>99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Специальное оформление</vt:lpstr>
      <vt:lpstr>1_Специальное оформление</vt:lpstr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SMART цель IT Club на учебный год</vt:lpstr>
      <vt:lpstr>PowerPoint Presentation</vt:lpstr>
      <vt:lpstr>PowerPoint Presentation</vt:lpstr>
      <vt:lpstr>PowerPoint Presentation</vt:lpstr>
      <vt:lpstr>PowerPoint Presentation</vt:lpstr>
    </vt:vector>
  </TitlesOfParts>
  <Company>*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Club</dc:title>
  <dc:creator>Kolonin</dc:creator>
  <cp:lastModifiedBy>Семён Колонин</cp:lastModifiedBy>
  <cp:revision>1438</cp:revision>
  <dcterms:created xsi:type="dcterms:W3CDTF">2021-02-12T14:42:47Z</dcterms:created>
  <dcterms:modified xsi:type="dcterms:W3CDTF">2021-10-07T16:20:20Z</dcterms:modified>
</cp:coreProperties>
</file>