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89" r:id="rId2"/>
    <p:sldMasterId id="2147483700" r:id="rId3"/>
  </p:sldMasterIdLst>
  <p:notesMasterIdLst>
    <p:notesMasterId r:id="rId19"/>
  </p:notesMasterIdLst>
  <p:sldIdLst>
    <p:sldId id="281" r:id="rId4"/>
    <p:sldId id="299" r:id="rId5"/>
    <p:sldId id="295" r:id="rId6"/>
    <p:sldId id="285" r:id="rId7"/>
    <p:sldId id="274" r:id="rId8"/>
    <p:sldId id="287" r:id="rId9"/>
    <p:sldId id="296" r:id="rId10"/>
    <p:sldId id="275" r:id="rId11"/>
    <p:sldId id="276" r:id="rId12"/>
    <p:sldId id="298" r:id="rId13"/>
    <p:sldId id="301" r:id="rId14"/>
    <p:sldId id="290" r:id="rId15"/>
    <p:sldId id="297" r:id="rId16"/>
    <p:sldId id="303" r:id="rId17"/>
    <p:sldId id="28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Деятельность IT Club" id="{A0D0B782-498A-486F-A486-3D88AA583233}">
          <p14:sldIdLst>
            <p14:sldId id="281"/>
            <p14:sldId id="299"/>
            <p14:sldId id="295"/>
            <p14:sldId id="285"/>
          </p14:sldIdLst>
        </p14:section>
        <p14:section name="Устройство IT Club" id="{F64A737D-8BE2-4C54-B319-F3772917EA4E}">
          <p14:sldIdLst>
            <p14:sldId id="274"/>
            <p14:sldId id="287"/>
            <p14:sldId id="296"/>
            <p14:sldId id="275"/>
            <p14:sldId id="276"/>
            <p14:sldId id="298"/>
            <p14:sldId id="301"/>
          </p14:sldIdLst>
        </p14:section>
        <p14:section name="Дальнейшее развитие" id="{E589E37D-A491-49BF-841D-6BF262A8EDB4}">
          <p14:sldIdLst>
            <p14:sldId id="290"/>
            <p14:sldId id="297"/>
            <p14:sldId id="303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57D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BD99DC-A387-EA09-7278-CF6B93A88935}" v="28" dt="2021-06-22T10:39:47.5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4411" autoAdjust="0"/>
  </p:normalViewPr>
  <p:slideViewPr>
    <p:cSldViewPr snapToGrid="0">
      <p:cViewPr varScale="1">
        <p:scale>
          <a:sx n="91" d="100"/>
          <a:sy n="91" d="100"/>
        </p:scale>
        <p:origin x="480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A2E6A-AE7E-46D4-BA0E-61EEB929A7DA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B40FE-534A-40DB-BE67-3B15AD11A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17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B40FE-534A-40DB-BE67-3B15AD11A19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135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67284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C719CF-B453-4434-B7E8-985C3830C18E}" type="datetimeFigureOut">
              <a:rPr kumimoji="0" lang="ru-RU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30.12.2021</a:t>
            </a:fld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705B6E-A833-47F9-AB7E-7FD934AE7B2A}" type="slidenum">
              <a:rPr kumimoji="0" lang="ru-RU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6764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199" y="6356350"/>
            <a:ext cx="5327469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T Firs Neue" panose="02000503030000020004" pitchFamily="2" charset="-52"/>
                <a:ea typeface="Tahoma" panose="020B0604030504040204" pitchFamily="34" charset="0"/>
                <a:cs typeface="Arial" panose="020B0604020202020204" pitchFamily="34" charset="0"/>
              </a:rPr>
              <a:t>Ithub.ru</a:t>
            </a:r>
            <a:endParaRPr kumimoji="0" lang="ru-RU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T Firs Neue" panose="02000503030000020004" pitchFamily="2" charset="-52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3830" y="445229"/>
            <a:ext cx="487249" cy="46804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955" y="5643153"/>
            <a:ext cx="1286644" cy="99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710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67284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C719CF-B453-4434-B7E8-985C3830C18E}" type="datetimeFigureOut">
              <a:rPr kumimoji="0" lang="ru-RU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30.12.2021</a:t>
            </a:fld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705B6E-A833-47F9-AB7E-7FD934AE7B2A}" type="slidenum">
              <a:rPr kumimoji="0" lang="ru-RU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10865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67284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C719CF-B453-4434-B7E8-985C3830C18E}" type="datetimeFigureOut">
              <a:rPr kumimoji="0" lang="ru-RU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30.12.2021</a:t>
            </a:fld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705B6E-A833-47F9-AB7E-7FD934AE7B2A}" type="slidenum">
              <a:rPr kumimoji="0" lang="ru-RU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589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67284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C719CF-B453-4434-B7E8-985C3830C18E}" type="datetimeFigureOut">
              <a:rPr kumimoji="0" lang="ru-RU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30.12.2021</a:t>
            </a:fld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705B6E-A833-47F9-AB7E-7FD934AE7B2A}" type="slidenum">
              <a:rPr kumimoji="0" lang="ru-RU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2865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4296" y="339298"/>
            <a:ext cx="10397445" cy="732155"/>
          </a:xfrm>
        </p:spPr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672840" cy="36512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T Firs Neue" panose="02000503030000020004" pitchFamily="2" charset="-52"/>
                <a:ea typeface="Tahoma" panose="020B0604030504040204" pitchFamily="34" charset="0"/>
                <a:cs typeface="Arial" panose="020B0604020202020204" pitchFamily="34" charset="0"/>
              </a:rPr>
              <a:t>Ithub.ru</a:t>
            </a:r>
            <a:endParaRPr kumimoji="0" lang="ru-RU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T Firs Neue" panose="02000503030000020004" pitchFamily="2" charset="-52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955" y="5643153"/>
            <a:ext cx="1286644" cy="993047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3830" y="445229"/>
            <a:ext cx="487249" cy="46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260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3004" y="365126"/>
            <a:ext cx="10322721" cy="688612"/>
          </a:xfrm>
        </p:spPr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672840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T Firs Neue" panose="02000503030000020004" pitchFamily="2" charset="-52"/>
                <a:ea typeface="Tahoma" panose="020B0604030504040204" pitchFamily="34" charset="0"/>
                <a:cs typeface="Arial" panose="020B0604020202020204" pitchFamily="34" charset="0"/>
              </a:rPr>
              <a:t>Ithub.ru</a:t>
            </a:r>
            <a:endParaRPr kumimoji="0" lang="ru-RU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T Firs Neue" panose="02000503030000020004" pitchFamily="2" charset="-52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3830" y="445229"/>
            <a:ext cx="487249" cy="46804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955" y="5643153"/>
            <a:ext cx="1286644" cy="99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3954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2440" y="498574"/>
            <a:ext cx="7537858" cy="500743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7480664" y="1915886"/>
            <a:ext cx="3300547" cy="32491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57206" y="1915886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672840" cy="36512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T Firs Neue" panose="02000503030000020004" pitchFamily="2" charset="-52"/>
                <a:ea typeface="Tahoma" panose="020B0604030504040204" pitchFamily="34" charset="0"/>
                <a:cs typeface="Arial" panose="020B0604020202020204" pitchFamily="34" charset="0"/>
              </a:rPr>
              <a:t>Ithub.ru</a:t>
            </a:r>
            <a:endParaRPr kumimoji="0" lang="ru-RU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T Firs Neue" panose="02000503030000020004" pitchFamily="2" charset="-52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955" y="5643153"/>
            <a:ext cx="1286644" cy="99304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3830" y="445229"/>
            <a:ext cx="487249" cy="46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4240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2440" y="498574"/>
            <a:ext cx="7537858" cy="500743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9347795" y="1384662"/>
            <a:ext cx="1999473" cy="19843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57206" y="1663337"/>
            <a:ext cx="4341811" cy="4064137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672840" cy="36512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T Firs Neue" panose="02000503030000020004" pitchFamily="2" charset="-52"/>
                <a:ea typeface="Tahoma" panose="020B0604030504040204" pitchFamily="34" charset="0"/>
                <a:cs typeface="Arial" panose="020B0604020202020204" pitchFamily="34" charset="0"/>
              </a:rPr>
              <a:t>Ithub.ru</a:t>
            </a:r>
            <a:endParaRPr kumimoji="0" lang="ru-RU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T Firs Neue" panose="02000503030000020004" pitchFamily="2" charset="-52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955" y="5643153"/>
            <a:ext cx="1286644" cy="99304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3830" y="445229"/>
            <a:ext cx="487249" cy="468041"/>
          </a:xfrm>
          <a:prstGeom prst="rect">
            <a:avLst/>
          </a:prstGeom>
        </p:spPr>
      </p:pic>
      <p:sp>
        <p:nvSpPr>
          <p:cNvPr id="10" name="Рисунок 2"/>
          <p:cNvSpPr>
            <a:spLocks noGrp="1"/>
          </p:cNvSpPr>
          <p:nvPr>
            <p:ph type="pic" idx="11"/>
          </p:nvPr>
        </p:nvSpPr>
        <p:spPr>
          <a:xfrm>
            <a:off x="7166298" y="1384662"/>
            <a:ext cx="1999473" cy="19843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1" name="Рисунок 2"/>
          <p:cNvSpPr>
            <a:spLocks noGrp="1"/>
          </p:cNvSpPr>
          <p:nvPr>
            <p:ph type="pic" idx="12"/>
          </p:nvPr>
        </p:nvSpPr>
        <p:spPr>
          <a:xfrm>
            <a:off x="9339942" y="3553366"/>
            <a:ext cx="1999473" cy="19843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2" name="Рисунок 2"/>
          <p:cNvSpPr>
            <a:spLocks noGrp="1"/>
          </p:cNvSpPr>
          <p:nvPr>
            <p:ph type="pic" idx="13"/>
          </p:nvPr>
        </p:nvSpPr>
        <p:spPr>
          <a:xfrm>
            <a:off x="7158445" y="3553366"/>
            <a:ext cx="1999473" cy="19843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4975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pic>
        <p:nvPicPr>
          <p:cNvPr id="3" name="Рисунок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3830" y="445229"/>
            <a:ext cx="487249" cy="468041"/>
          </a:xfrm>
          <a:prstGeom prst="rect">
            <a:avLst/>
          </a:prstGeom>
        </p:spPr>
      </p:pic>
      <p:sp>
        <p:nvSpPr>
          <p:cNvPr id="8" name="Рисунок 2"/>
          <p:cNvSpPr>
            <a:spLocks noGrp="1"/>
          </p:cNvSpPr>
          <p:nvPr>
            <p:ph type="pic" idx="12"/>
          </p:nvPr>
        </p:nvSpPr>
        <p:spPr>
          <a:xfrm>
            <a:off x="1029790" y="3127276"/>
            <a:ext cx="2875919" cy="283111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9" name="Рисунок 2"/>
          <p:cNvSpPr>
            <a:spLocks noGrp="1"/>
          </p:cNvSpPr>
          <p:nvPr>
            <p:ph type="pic" idx="13"/>
          </p:nvPr>
        </p:nvSpPr>
        <p:spPr>
          <a:xfrm>
            <a:off x="4525910" y="2720605"/>
            <a:ext cx="2875919" cy="283111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0" name="Рисунок 2"/>
          <p:cNvSpPr>
            <a:spLocks noGrp="1"/>
          </p:cNvSpPr>
          <p:nvPr>
            <p:ph type="pic" idx="14"/>
          </p:nvPr>
        </p:nvSpPr>
        <p:spPr>
          <a:xfrm>
            <a:off x="8022030" y="2132775"/>
            <a:ext cx="2875919" cy="283111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1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672840" cy="36512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T Firs Neue" panose="02000503030000020004" pitchFamily="2" charset="-52"/>
                <a:ea typeface="Tahoma" panose="020B0604030504040204" pitchFamily="34" charset="0"/>
                <a:cs typeface="Arial" panose="020B0604020202020204" pitchFamily="34" charset="0"/>
              </a:rPr>
              <a:t>Ithub.ru</a:t>
            </a:r>
            <a:endParaRPr kumimoji="0" lang="ru-RU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T Firs Neue" panose="02000503030000020004" pitchFamily="2" charset="-52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955" y="5643153"/>
            <a:ext cx="1286644" cy="99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3161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2"/>
          <p:cNvSpPr>
            <a:spLocks noGrp="1"/>
          </p:cNvSpPr>
          <p:nvPr>
            <p:ph type="pic" idx="16"/>
          </p:nvPr>
        </p:nvSpPr>
        <p:spPr>
          <a:xfrm>
            <a:off x="9866058" y="4638536"/>
            <a:ext cx="2325942" cy="221946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pic>
        <p:nvPicPr>
          <p:cNvPr id="3" name="Рисунок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3830" y="445229"/>
            <a:ext cx="487249" cy="468041"/>
          </a:xfrm>
          <a:prstGeom prst="rect">
            <a:avLst/>
          </a:prstGeom>
        </p:spPr>
      </p:pic>
      <p:sp>
        <p:nvSpPr>
          <p:cNvPr id="9" name="Рисунок 2"/>
          <p:cNvSpPr>
            <a:spLocks noGrp="1"/>
          </p:cNvSpPr>
          <p:nvPr>
            <p:ph type="pic" idx="13"/>
          </p:nvPr>
        </p:nvSpPr>
        <p:spPr>
          <a:xfrm>
            <a:off x="9866058" y="0"/>
            <a:ext cx="2325942" cy="230538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0" name="Рисунок 2"/>
          <p:cNvSpPr>
            <a:spLocks noGrp="1"/>
          </p:cNvSpPr>
          <p:nvPr>
            <p:ph type="pic" idx="14"/>
          </p:nvPr>
        </p:nvSpPr>
        <p:spPr>
          <a:xfrm>
            <a:off x="6823240" y="-13886"/>
            <a:ext cx="3042817" cy="687188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1" name="Рисунок 2"/>
          <p:cNvSpPr>
            <a:spLocks noGrp="1"/>
          </p:cNvSpPr>
          <p:nvPr>
            <p:ph type="pic" idx="15"/>
          </p:nvPr>
        </p:nvSpPr>
        <p:spPr>
          <a:xfrm>
            <a:off x="9866058" y="2319268"/>
            <a:ext cx="2325942" cy="230538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3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672840" cy="36512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T Firs Neue" panose="02000503030000020004" pitchFamily="2" charset="-52"/>
                <a:ea typeface="Tahoma" panose="020B0604030504040204" pitchFamily="34" charset="0"/>
                <a:cs typeface="Arial" panose="020B0604020202020204" pitchFamily="34" charset="0"/>
              </a:rPr>
              <a:t>Ithub.ru</a:t>
            </a:r>
            <a:endParaRPr kumimoji="0" lang="ru-RU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T Firs Neue" panose="02000503030000020004" pitchFamily="2" charset="-52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955" y="5643153"/>
            <a:ext cx="1286644" cy="99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153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67284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C719CF-B453-4434-B7E8-985C3830C18E}" type="datetimeFigureOut">
              <a:rPr kumimoji="0" lang="ru-RU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30.12.2021</a:t>
            </a:fld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705B6E-A833-47F9-AB7E-7FD934AE7B2A}" type="slidenum">
              <a:rPr kumimoji="0" lang="ru-RU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28819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199" y="6356350"/>
            <a:ext cx="5327469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T Firs Neue" panose="02000503030000020004" pitchFamily="2" charset="-52"/>
                <a:ea typeface="Tahoma" panose="020B0604030504040204" pitchFamily="34" charset="0"/>
                <a:cs typeface="Arial" panose="020B0604020202020204" pitchFamily="34" charset="0"/>
              </a:rPr>
              <a:t>Ithub.ru</a:t>
            </a:r>
            <a:endParaRPr kumimoji="0" lang="ru-RU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T Firs Neue" panose="02000503030000020004" pitchFamily="2" charset="-52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3830" y="445229"/>
            <a:ext cx="487249" cy="46804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955" y="5643153"/>
            <a:ext cx="1286644" cy="99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3909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F25EBC-71A4-4242-A8CF-B82C166F4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D846006-6D84-4A3D-BD5B-B5DAA03636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FD4B78-85EF-4E60-93AE-070830EC7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7A9B-4E6B-40F4-8689-C3483DE3B6BC}" type="datetimeFigureOut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30.12.2021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82A710-4150-49AF-8994-B81E4F43A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031CBF-41C4-448C-98D8-60D2E3291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3EFB3-51CB-4262-AB42-B459F04CFC5E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045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BF86C9-93A3-4C7A-9B66-46331C591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3C1840-9C6D-4254-9B7C-7599F84D8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3CCEB4-356A-41FD-851E-5C4CDAF61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7A9B-4E6B-40F4-8689-C3483DE3B6BC}" type="datetimeFigureOut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30.12.2021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E2D55AF-DA98-4925-80C4-68D7CB51E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B71635-86BC-42F5-9610-D3441A01A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3EFB3-51CB-4262-AB42-B459F04CFC5E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9311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95AE73-D7AC-4326-BE68-CCA622684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65F20C0-436D-4CE5-823E-66FA29090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23E1B7-C72B-40D7-95BE-A930835EE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7A9B-4E6B-40F4-8689-C3483DE3B6BC}" type="datetimeFigureOut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30.12.2021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8C25702-16C3-4C5A-BBC5-2863E73FF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06AE14-338D-4E15-B83B-591863AEB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3EFB3-51CB-4262-AB42-B459F04CFC5E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116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25314D-34EF-4F4A-92C5-6D6EE2FAF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856804-8269-4CA0-AA43-B7BAFEFC0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7E05DAB-B05A-41A8-87AC-7F148C216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034DD78-C3B5-4039-A8BA-AE485F7A0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7A9B-4E6B-40F4-8689-C3483DE3B6BC}" type="datetimeFigureOut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30.12.2021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644A93B-DD2A-4F2F-B74B-96CB5E0C9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996EE13-F71A-419B-B266-A1CE03EAC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3EFB3-51CB-4262-AB42-B459F04CFC5E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4492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DE2959-37E5-4A83-991C-4F8F218A5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753531D-4686-4ACD-8C86-A9C446E16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222A183-F904-4183-9E84-AD08BA1EE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4A06239-F3FA-4967-B385-93A6C722FE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C69FCE7-D673-4B47-B5C8-B493997D05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732A3E7-A2E9-4DB1-8B38-7F482BA1E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7A9B-4E6B-40F4-8689-C3483DE3B6BC}" type="datetimeFigureOut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30.12.2021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CCAEA82-FE3E-4378-A6BD-7148CE765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F5E9A5D-C3E8-4379-B778-B688E8F39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3EFB3-51CB-4262-AB42-B459F04CFC5E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164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88B994-CDC1-4081-AC9A-42DB269E0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6D83075-F711-472D-92D2-203BFE4D1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7A9B-4E6B-40F4-8689-C3483DE3B6BC}" type="datetimeFigureOut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30.12.2021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8AF23A3-26EA-4A91-98BE-F51785D77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F925C79-E5E9-4C78-8A5E-6F49D1821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3EFB3-51CB-4262-AB42-B459F04CFC5E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006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2822464-DC59-4BF2-9D1F-55B4D6CE7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7A9B-4E6B-40F4-8689-C3483DE3B6BC}" type="datetimeFigureOut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30.12.2021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ECBB60D-310B-4D9C-A140-C6AEE8E8A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48D3EB8-C0B1-4AC4-9E8E-44456889C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3EFB3-51CB-4262-AB42-B459F04CFC5E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829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52E8C9-878E-4235-94F0-BC9D78F5F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74232C-8FC5-47A0-A91D-64991DACB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7F7C934-7FAE-4C70-8FB6-842DFB890D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6BBA46D-D353-49F7-919B-BC68A3CFE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7A9B-4E6B-40F4-8689-C3483DE3B6BC}" type="datetimeFigureOut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30.12.2021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4B434AB-935F-43BE-8B3D-73E5B896F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3A19602-411E-4C35-9DB1-AFAD90BF7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3EFB3-51CB-4262-AB42-B459F04CFC5E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2406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CB6772-CB46-4CA0-8902-1462E58D4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C31B1BA-4167-45CF-8D92-314A108B7E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CC651F0-4F4E-4986-9B39-BF3B9872E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88681EA-95AC-4BFE-BB5B-E2FBA6427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7A9B-4E6B-40F4-8689-C3483DE3B6BC}" type="datetimeFigureOut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30.12.2021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F42218D-08F5-44A8-ADB5-7B0717905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DD9A442-B71E-4835-A452-59C274CF4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3EFB3-51CB-4262-AB42-B459F04CFC5E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416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67284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C719CF-B453-4434-B7E8-985C3830C18E}" type="datetimeFigureOut">
              <a:rPr kumimoji="0" lang="ru-RU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30.12.2021</a:t>
            </a:fld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705B6E-A833-47F9-AB7E-7FD934AE7B2A}" type="slidenum">
              <a:rPr kumimoji="0" lang="ru-RU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44800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087CF4-7DE6-4444-AFE8-54DA52CE0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D839EDE-4F58-41B1-860A-AB17F90E9E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31EBB0-CD17-47C0-AB04-5A26A67D7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7A9B-4E6B-40F4-8689-C3483DE3B6BC}" type="datetimeFigureOut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30.12.2021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691087-EE92-400D-83B9-01235AC47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AF112E-3387-4171-8D6A-9D478969B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3EFB3-51CB-4262-AB42-B459F04CFC5E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3702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BF8E35B-2FA6-40DA-8BDA-4B9B0413A5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87CEB26-7B1D-46F9-9310-5F9FB4D0C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2909E6-E727-4035-94E7-48AA1E8FF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7A9B-4E6B-40F4-8689-C3483DE3B6BC}" type="datetimeFigureOut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30.12.2021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1295A5-DDAC-40B4-98EF-9F76FB32D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6F65CC-9AD4-41DF-A967-EBFCC3BBC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3EFB3-51CB-4262-AB42-B459F04CFC5E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74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pic>
        <p:nvPicPr>
          <p:cNvPr id="3" name="Рисунок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3830" y="445229"/>
            <a:ext cx="487249" cy="468041"/>
          </a:xfrm>
          <a:prstGeom prst="rect">
            <a:avLst/>
          </a:prstGeom>
        </p:spPr>
      </p:pic>
      <p:sp>
        <p:nvSpPr>
          <p:cNvPr id="8" name="Рисунок 2"/>
          <p:cNvSpPr>
            <a:spLocks noGrp="1"/>
          </p:cNvSpPr>
          <p:nvPr>
            <p:ph type="pic" idx="12"/>
          </p:nvPr>
        </p:nvSpPr>
        <p:spPr>
          <a:xfrm>
            <a:off x="1029790" y="3127276"/>
            <a:ext cx="2875919" cy="283111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9" name="Рисунок 2"/>
          <p:cNvSpPr>
            <a:spLocks noGrp="1"/>
          </p:cNvSpPr>
          <p:nvPr>
            <p:ph type="pic" idx="13"/>
          </p:nvPr>
        </p:nvSpPr>
        <p:spPr>
          <a:xfrm>
            <a:off x="4525910" y="2720605"/>
            <a:ext cx="2875919" cy="283111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0" name="Рисунок 2"/>
          <p:cNvSpPr>
            <a:spLocks noGrp="1"/>
          </p:cNvSpPr>
          <p:nvPr>
            <p:ph type="pic" idx="14"/>
          </p:nvPr>
        </p:nvSpPr>
        <p:spPr>
          <a:xfrm>
            <a:off x="8022030" y="2132775"/>
            <a:ext cx="2875919" cy="283111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1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672840" cy="36512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lvl1pPr>
          </a:lstStyle>
          <a:p>
            <a:r>
              <a:rPr lang="en-US" sz="1000" b="1" dirty="0">
                <a:latin typeface="TT Firs Neue" panose="02000503030000020004" pitchFamily="2" charset="-52"/>
                <a:ea typeface="Tahoma" panose="020B0604030504040204" pitchFamily="34" charset="0"/>
                <a:cs typeface="Arial" panose="020B0604020202020204" pitchFamily="34" charset="0"/>
              </a:rPr>
              <a:t>Ithub.ru</a:t>
            </a:r>
            <a:endParaRPr lang="ru-RU" sz="1000" b="1" dirty="0">
              <a:latin typeface="TT Firs Neue" panose="02000503030000020004" pitchFamily="2" charset="-52"/>
              <a:ea typeface="Tahoma" panose="020B060403050404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955" y="5643153"/>
            <a:ext cx="1286644" cy="99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295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4296" y="339298"/>
            <a:ext cx="10397445" cy="732155"/>
          </a:xfrm>
        </p:spPr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672840" cy="36512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T Firs Neue" panose="02000503030000020004" pitchFamily="2" charset="-52"/>
                <a:ea typeface="Tahoma" panose="020B0604030504040204" pitchFamily="34" charset="0"/>
                <a:cs typeface="Arial" panose="020B0604020202020204" pitchFamily="34" charset="0"/>
              </a:rPr>
              <a:t>Ithub.ru</a:t>
            </a:r>
            <a:endParaRPr kumimoji="0" lang="ru-RU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T Firs Neue" panose="02000503030000020004" pitchFamily="2" charset="-52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955" y="5643153"/>
            <a:ext cx="1286644" cy="993047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3830" y="445229"/>
            <a:ext cx="487249" cy="46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912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3004" y="365126"/>
            <a:ext cx="10322721" cy="688612"/>
          </a:xfrm>
        </p:spPr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672840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T Firs Neue" panose="02000503030000020004" pitchFamily="2" charset="-52"/>
                <a:ea typeface="Tahoma" panose="020B0604030504040204" pitchFamily="34" charset="0"/>
                <a:cs typeface="Arial" panose="020B0604020202020204" pitchFamily="34" charset="0"/>
              </a:rPr>
              <a:t>Ithub.ru</a:t>
            </a:r>
            <a:endParaRPr kumimoji="0" lang="ru-RU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T Firs Neue" panose="02000503030000020004" pitchFamily="2" charset="-52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3830" y="445229"/>
            <a:ext cx="487249" cy="46804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955" y="5643153"/>
            <a:ext cx="1286644" cy="99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101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2440" y="498574"/>
            <a:ext cx="7537858" cy="500743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7480664" y="1915886"/>
            <a:ext cx="3300547" cy="32491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57206" y="1915886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672840" cy="36512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T Firs Neue" panose="02000503030000020004" pitchFamily="2" charset="-52"/>
                <a:ea typeface="Tahoma" panose="020B0604030504040204" pitchFamily="34" charset="0"/>
                <a:cs typeface="Arial" panose="020B0604020202020204" pitchFamily="34" charset="0"/>
              </a:rPr>
              <a:t>Ithub.ru</a:t>
            </a:r>
            <a:endParaRPr kumimoji="0" lang="ru-RU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T Firs Neue" panose="02000503030000020004" pitchFamily="2" charset="-52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955" y="5643153"/>
            <a:ext cx="1286644" cy="99304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3830" y="445229"/>
            <a:ext cx="487249" cy="46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543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2440" y="498574"/>
            <a:ext cx="7537858" cy="500743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9347795" y="1384662"/>
            <a:ext cx="1999473" cy="19843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57206" y="1663337"/>
            <a:ext cx="4341811" cy="4064137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672840" cy="36512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T Firs Neue" panose="02000503030000020004" pitchFamily="2" charset="-52"/>
                <a:ea typeface="Tahoma" panose="020B0604030504040204" pitchFamily="34" charset="0"/>
                <a:cs typeface="Arial" panose="020B0604020202020204" pitchFamily="34" charset="0"/>
              </a:rPr>
              <a:t>Ithub.ru</a:t>
            </a:r>
            <a:endParaRPr kumimoji="0" lang="ru-RU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T Firs Neue" panose="02000503030000020004" pitchFamily="2" charset="-52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955" y="5643153"/>
            <a:ext cx="1286644" cy="99304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3830" y="445229"/>
            <a:ext cx="487249" cy="468041"/>
          </a:xfrm>
          <a:prstGeom prst="rect">
            <a:avLst/>
          </a:prstGeom>
        </p:spPr>
      </p:pic>
      <p:sp>
        <p:nvSpPr>
          <p:cNvPr id="10" name="Рисунок 2"/>
          <p:cNvSpPr>
            <a:spLocks noGrp="1"/>
          </p:cNvSpPr>
          <p:nvPr>
            <p:ph type="pic" idx="11"/>
          </p:nvPr>
        </p:nvSpPr>
        <p:spPr>
          <a:xfrm>
            <a:off x="7166298" y="1384662"/>
            <a:ext cx="1999473" cy="19843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1" name="Рисунок 2"/>
          <p:cNvSpPr>
            <a:spLocks noGrp="1"/>
          </p:cNvSpPr>
          <p:nvPr>
            <p:ph type="pic" idx="12"/>
          </p:nvPr>
        </p:nvSpPr>
        <p:spPr>
          <a:xfrm>
            <a:off x="9339942" y="3553366"/>
            <a:ext cx="1999473" cy="19843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2" name="Рисунок 2"/>
          <p:cNvSpPr>
            <a:spLocks noGrp="1"/>
          </p:cNvSpPr>
          <p:nvPr>
            <p:ph type="pic" idx="13"/>
          </p:nvPr>
        </p:nvSpPr>
        <p:spPr>
          <a:xfrm>
            <a:off x="7158445" y="3553366"/>
            <a:ext cx="1999473" cy="19843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6699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pic>
        <p:nvPicPr>
          <p:cNvPr id="3" name="Рисунок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3830" y="445229"/>
            <a:ext cx="487249" cy="468041"/>
          </a:xfrm>
          <a:prstGeom prst="rect">
            <a:avLst/>
          </a:prstGeom>
        </p:spPr>
      </p:pic>
      <p:sp>
        <p:nvSpPr>
          <p:cNvPr id="8" name="Рисунок 2"/>
          <p:cNvSpPr>
            <a:spLocks noGrp="1"/>
          </p:cNvSpPr>
          <p:nvPr>
            <p:ph type="pic" idx="12"/>
          </p:nvPr>
        </p:nvSpPr>
        <p:spPr>
          <a:xfrm>
            <a:off x="1029790" y="3127276"/>
            <a:ext cx="2875919" cy="283111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9" name="Рисунок 2"/>
          <p:cNvSpPr>
            <a:spLocks noGrp="1"/>
          </p:cNvSpPr>
          <p:nvPr>
            <p:ph type="pic" idx="13"/>
          </p:nvPr>
        </p:nvSpPr>
        <p:spPr>
          <a:xfrm>
            <a:off x="4525910" y="2720605"/>
            <a:ext cx="2875919" cy="283111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0" name="Рисунок 2"/>
          <p:cNvSpPr>
            <a:spLocks noGrp="1"/>
          </p:cNvSpPr>
          <p:nvPr>
            <p:ph type="pic" idx="14"/>
          </p:nvPr>
        </p:nvSpPr>
        <p:spPr>
          <a:xfrm>
            <a:off x="8022030" y="2132775"/>
            <a:ext cx="2875919" cy="283111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1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672840" cy="36512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T Firs Neue" panose="02000503030000020004" pitchFamily="2" charset="-52"/>
                <a:ea typeface="Tahoma" panose="020B0604030504040204" pitchFamily="34" charset="0"/>
                <a:cs typeface="Arial" panose="020B0604020202020204" pitchFamily="34" charset="0"/>
              </a:rPr>
              <a:t>Ithub.ru</a:t>
            </a:r>
            <a:endParaRPr kumimoji="0" lang="ru-RU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T Firs Neue" panose="02000503030000020004" pitchFamily="2" charset="-52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955" y="5643153"/>
            <a:ext cx="1286644" cy="99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153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2"/>
          <p:cNvSpPr>
            <a:spLocks noGrp="1"/>
          </p:cNvSpPr>
          <p:nvPr>
            <p:ph type="pic" idx="16"/>
          </p:nvPr>
        </p:nvSpPr>
        <p:spPr>
          <a:xfrm>
            <a:off x="9866058" y="4638536"/>
            <a:ext cx="2325942" cy="221946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pic>
        <p:nvPicPr>
          <p:cNvPr id="3" name="Рисунок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3830" y="445229"/>
            <a:ext cx="487249" cy="468041"/>
          </a:xfrm>
          <a:prstGeom prst="rect">
            <a:avLst/>
          </a:prstGeom>
        </p:spPr>
      </p:pic>
      <p:sp>
        <p:nvSpPr>
          <p:cNvPr id="9" name="Рисунок 2"/>
          <p:cNvSpPr>
            <a:spLocks noGrp="1"/>
          </p:cNvSpPr>
          <p:nvPr>
            <p:ph type="pic" idx="13"/>
          </p:nvPr>
        </p:nvSpPr>
        <p:spPr>
          <a:xfrm>
            <a:off x="9866058" y="0"/>
            <a:ext cx="2325942" cy="230538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0" name="Рисунок 2"/>
          <p:cNvSpPr>
            <a:spLocks noGrp="1"/>
          </p:cNvSpPr>
          <p:nvPr>
            <p:ph type="pic" idx="14"/>
          </p:nvPr>
        </p:nvSpPr>
        <p:spPr>
          <a:xfrm>
            <a:off x="6823240" y="-13886"/>
            <a:ext cx="3042817" cy="687188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1" name="Рисунок 2"/>
          <p:cNvSpPr>
            <a:spLocks noGrp="1"/>
          </p:cNvSpPr>
          <p:nvPr>
            <p:ph type="pic" idx="15"/>
          </p:nvPr>
        </p:nvSpPr>
        <p:spPr>
          <a:xfrm>
            <a:off x="9866058" y="2319268"/>
            <a:ext cx="2325942" cy="230538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3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672840" cy="36512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T Firs Neue" panose="02000503030000020004" pitchFamily="2" charset="-52"/>
                <a:ea typeface="Tahoma" panose="020B0604030504040204" pitchFamily="34" charset="0"/>
                <a:cs typeface="Arial" panose="020B0604020202020204" pitchFamily="34" charset="0"/>
              </a:rPr>
              <a:t>Ithub.ru</a:t>
            </a:r>
            <a:endParaRPr kumimoji="0" lang="ru-RU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T Firs Neue" panose="02000503030000020004" pitchFamily="2" charset="-52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955" y="5643153"/>
            <a:ext cx="1286644" cy="99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99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31078" y="365126"/>
            <a:ext cx="10322721" cy="688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31840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TT Firs Neue" panose="02000503030000020004" pitchFamily="2" charset="-5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T Firs Neue" panose="02000503030000020004" pitchFamily="2" charset="-5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T Firs Neue" panose="02000503030000020004" pitchFamily="2" charset="-5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T Firs Neue" panose="02000503030000020004" pitchFamily="2" charset="-5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T Firs Neue" panose="02000503030000020004" pitchFamily="2" charset="-5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T Firs Neue" panose="02000503030000020004" pitchFamily="2" charset="-5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31078" y="365126"/>
            <a:ext cx="10322721" cy="688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4049152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TT Firs Neue" panose="02000503030000020004" pitchFamily="2" charset="-5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T Firs Neue" panose="02000503030000020004" pitchFamily="2" charset="-5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T Firs Neue" panose="02000503030000020004" pitchFamily="2" charset="-5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T Firs Neue" panose="02000503030000020004" pitchFamily="2" charset="-5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T Firs Neue" panose="02000503030000020004" pitchFamily="2" charset="-5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T Firs Neue" panose="02000503030000020004" pitchFamily="2" charset="-5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0DA0A-BAF1-4A91-8B76-14DF87831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6A383B6-DF0E-4881-8F5C-0B245AD27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C95073-9F7F-465E-83E8-D29B60B87E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7A9B-4E6B-40F4-8689-C3483DE3B6BC}" type="datetimeFigureOut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30.12.2021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A99B58-5B4A-4856-98B2-150A578095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24BFBF-1645-41AF-A32C-AB93B4F22D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3EFB3-51CB-4262-AB42-B459F04CFC5E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028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3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llegemirbis-my.sharepoint.com/:w:/g/personal/kolonings20_st_ithub_ru/EYNv2dApoZJGjJ_EIuO2d8wBG-WLecwQl0fzBXUlKLcuSg" TargetMode="External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8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29.png"/><Relationship Id="rId4" Type="http://schemas.openxmlformats.org/officeDocument/2006/relationships/hyperlink" Target="https://kolonin-gleb.github.io/IT-Club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llegemirbis-my.sharepoint.com/:w:/g/personal/kolonings20_st_ithub_ru/EVlkXcyb2QtAi6OY5ON9H00BEVRegXsXnkTGzwgL2YhGTA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collegemirbis-my.sharepoint.com/:w:/g/personal/kolonings20_st_ithub_ru/EXNBVSzP3vxEoZ-KOVSSZi8Bh0GZG_GXHO9-_AZ5dbw6Xg" TargetMode="External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hyperlink" Target="https://collegemirbis-my.sharepoint.com/:f:/g/personal/kolonings20_st_ithub_ru/EpxpEYeYvd9Kk9za5D3nrZEBw160gdmzEA9x4hB73b8BWQ" TargetMode="Externa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llegemirbis-my.sharepoint.com/:w:/g/personal/kolonings20_st_ithub_ru/EVlkXcyb2QtAi6OY5ON9H00BEVRegXsXnkTGzwgL2YhGTA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2.xml"/><Relationship Id="rId5" Type="http://schemas.openxmlformats.org/officeDocument/2006/relationships/image" Target="../media/image4.png"/><Relationship Id="rId4" Type="http://schemas.openxmlformats.org/officeDocument/2006/relationships/image" Target="../media/image1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4.png"/><Relationship Id="rId4" Type="http://schemas.openxmlformats.org/officeDocument/2006/relationships/hyperlink" Target="https://collegemirbis-my.sharepoint.com/:w:/g/personal/kolonings20_st_ithub_ru/EVJ3486zukxDrCHWnvavSj4BvELEQeAEyVPI6whpibzvnQ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4.png"/><Relationship Id="rId4" Type="http://schemas.openxmlformats.org/officeDocument/2006/relationships/hyperlink" Target="https://collegemirbis-my.sharepoint.com/:w:/g/personal/kolonings20_st_ithub_ru/EUUaS0GKgKVJuPI2hUKmkR8Ba7ayec7AHyGP9-Of_offZQ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4.png"/><Relationship Id="rId5" Type="http://schemas.openxmlformats.org/officeDocument/2006/relationships/image" Target="../media/image19.jpeg"/><Relationship Id="rId4" Type="http://schemas.openxmlformats.org/officeDocument/2006/relationships/image" Target="../media/image18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3" Type="http://schemas.openxmlformats.org/officeDocument/2006/relationships/image" Target="../media/image21.png"/><Relationship Id="rId7" Type="http://schemas.openxmlformats.org/officeDocument/2006/relationships/image" Target="../media/image25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025352" y="265164"/>
            <a:ext cx="425623" cy="40884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2442284" y="265164"/>
            <a:ext cx="71636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ru-RU" sz="7200" b="1" dirty="0">
                <a:solidFill>
                  <a:schemeClr val="tx2"/>
                </a:solidFill>
                <a:latin typeface="TT Firs Neue" panose="02000503030000020004"/>
                <a:cs typeface="Arial" panose="020B0604020202020204" pitchFamily="34" charset="0"/>
              </a:rPr>
              <a:t>IT Club  </a:t>
            </a:r>
            <a:r>
              <a:rPr lang="ru-RU" altLang="ru-RU" sz="7200" b="1" dirty="0">
                <a:solidFill>
                  <a:schemeClr val="tx2"/>
                </a:solidFill>
                <a:latin typeface="TT Firs Neue" panose="02000503030000020004"/>
                <a:cs typeface="Arial" panose="020B0604020202020204" pitchFamily="34" charset="0"/>
              </a:rPr>
              <a:t>в </a:t>
            </a:r>
            <a:r>
              <a:rPr lang="en-US" altLang="ru-RU" sz="7200" b="1" dirty="0">
                <a:solidFill>
                  <a:schemeClr val="tx2"/>
                </a:solidFill>
                <a:latin typeface="TT Firs Neue" panose="02000503030000020004"/>
                <a:cs typeface="Arial" panose="020B0604020202020204" pitchFamily="34" charset="0"/>
              </a:rPr>
              <a:t> IThub</a:t>
            </a:r>
            <a:endParaRPr lang="ru-RU" sz="7200" b="1" dirty="0">
              <a:solidFill>
                <a:schemeClr val="tx2"/>
              </a:solidFill>
              <a:latin typeface="TT Firs Neue" panose="02000503030000020004"/>
              <a:cs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74761" y="4297169"/>
            <a:ext cx="426540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4000" b="1" dirty="0" smtClean="0">
                <a:solidFill>
                  <a:prstClr val="black"/>
                </a:solidFill>
                <a:latin typeface="TT Firs Neue" panose="02000503030000020004"/>
                <a:cs typeface="Arial" panose="020B0604020202020204" pitchFamily="34" charset="0"/>
              </a:rPr>
              <a:t>Деятельность</a:t>
            </a:r>
            <a:endParaRPr lang="ru-RU" dirty="0">
              <a:latin typeface="TT Firs Neue" panose="02000503030000020004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707954" y="5026630"/>
            <a:ext cx="330244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b="1" dirty="0" smtClean="0">
                <a:solidFill>
                  <a:schemeClr val="tx2"/>
                </a:solidFill>
                <a:latin typeface="TT Firs Neue" panose="02000503030000020004"/>
                <a:cs typeface="Arial" panose="020B0604020202020204" pitchFamily="34" charset="0"/>
              </a:rPr>
              <a:t>Устройство</a:t>
            </a:r>
            <a:endParaRPr lang="ru-RU" dirty="0">
              <a:solidFill>
                <a:schemeClr val="tx2"/>
              </a:solidFill>
              <a:latin typeface="TT Firs Neue" panose="02000503030000020004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563167" y="5734516"/>
            <a:ext cx="58878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b="1" dirty="0" smtClean="0">
                <a:latin typeface="TT Firs Neue" panose="02000503030000020004"/>
                <a:cs typeface="Arial" panose="020B0604020202020204" pitchFamily="34" charset="0"/>
              </a:rPr>
              <a:t>Развитие в этом году</a:t>
            </a:r>
            <a:endParaRPr lang="ru-RU" dirty="0">
              <a:latin typeface="TT Firs Neue" panose="02000503030000020004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3"/>
          <a:srcRect l="359"/>
          <a:stretch/>
        </p:blipFill>
        <p:spPr>
          <a:xfrm>
            <a:off x="768615" y="1454353"/>
            <a:ext cx="2346352" cy="2354792"/>
          </a:xfrm>
          <a:prstGeom prst="ellipse">
            <a:avLst/>
          </a:prstGeom>
          <a:ln w="190500" cap="rnd">
            <a:solidFill>
              <a:sysClr val="windowText" lastClr="000000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6399" y="1454353"/>
            <a:ext cx="3505200" cy="240982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761" y="265164"/>
            <a:ext cx="40005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53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45412" y="1103996"/>
            <a:ext cx="103153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Развитие IT Club</a:t>
            </a:r>
            <a:r>
              <a:rPr lang="ru-RU" dirty="0"/>
              <a:t> – это заслуга целой команды, которая безвозмездно вкладывается в развитие клуба, потому что считает это правильным и необходимым. </a:t>
            </a:r>
            <a:endParaRPr lang="ru-RU" dirty="0" smtClean="0"/>
          </a:p>
          <a:p>
            <a:r>
              <a:rPr lang="ru-RU" dirty="0" smtClean="0"/>
              <a:t>Любой член клуба может помочь развитию </a:t>
            </a:r>
            <a:r>
              <a:rPr lang="en-US" dirty="0" smtClean="0"/>
              <a:t>IT Club </a:t>
            </a:r>
            <a:r>
              <a:rPr lang="ru-RU" dirty="0" smtClean="0"/>
              <a:t>и взять на себя ответственность</a:t>
            </a:r>
            <a:r>
              <a:rPr lang="en-US" dirty="0" smtClean="0"/>
              <a:t>!</a:t>
            </a:r>
            <a:endParaRPr lang="ru-RU" dirty="0" smtClean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656086" y="420624"/>
            <a:ext cx="9404723" cy="5673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 smtClean="0">
                <a:latin typeface="TT Firs Neue" panose="02000503030000020004" charset="-52"/>
              </a:rPr>
              <a:t>Распределение ответственностей в </a:t>
            </a:r>
            <a:r>
              <a:rPr lang="en-US" sz="3200" b="1" dirty="0" smtClean="0">
                <a:latin typeface="TT Firs Neue" panose="02000503030000020004" charset="-52"/>
              </a:rPr>
              <a:t>IT Club</a:t>
            </a:r>
            <a:endParaRPr lang="en-US" sz="3200" b="1" dirty="0">
              <a:latin typeface="TT Firs Neue" panose="02000503030000020004" charset="-52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12" y="2143350"/>
            <a:ext cx="8111760" cy="4552754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9379104" y="5906814"/>
            <a:ext cx="19483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hlinkClick r:id="rId3"/>
              </a:rPr>
              <a:t>Существующие ответственности</a:t>
            </a:r>
            <a:endParaRPr lang="en-US" dirty="0"/>
          </a:p>
        </p:txBody>
      </p:sp>
      <p:pic>
        <p:nvPicPr>
          <p:cNvPr id="3074" name="Picture 2" descr="http://qrcoder.ru/code/?https%3A%2F%2Fcollegemirbis-my.sharepoint.com%2F%3Aw%3A%2Fg%2Fpersonal%2Fkolonings20_st_ithub_ru%2FEYNv2dApoZJGjJ_EIuO2d8wBG-WLecwQl0fzBXUlKLcuSg&amp;4&amp;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469" y="3425202"/>
            <a:ext cx="2481611" cy="2481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847777" y="6300586"/>
            <a:ext cx="2137043" cy="252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b="1" dirty="0" smtClean="0">
                <a:latin typeface="TT Firs Neue" panose="02000503030000020004" pitchFamily="2" charset="-52"/>
                <a:ea typeface="Tahoma" panose="020B0604030504040204" pitchFamily="34" charset="0"/>
                <a:cs typeface="Arial" panose="020B0604020202020204" pitchFamily="34" charset="0"/>
              </a:rPr>
              <a:t>Мы работаем очень усердно</a:t>
            </a:r>
            <a:endParaRPr lang="ru-RU" sz="1000" b="1" dirty="0">
              <a:latin typeface="TT Firs Neue" panose="02000503030000020004" pitchFamily="2" charset="-52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804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794791" y="949500"/>
            <a:ext cx="10120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sz="2000" b="1" dirty="0" smtClean="0">
                <a:latin typeface="TT Firs Neue"/>
              </a:rPr>
              <a:t>Работая в командах мы разрабатываем проекты и обмениваемся опытом</a:t>
            </a:r>
            <a:endParaRPr lang="ru-RU" altLang="ru-RU" sz="2000" b="1" dirty="0">
              <a:latin typeface="TT Firs Neue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1017505" y="254483"/>
            <a:ext cx="9764110" cy="6215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>
                <a:latin typeface="TT Firs Neue" panose="02000503030000020004" charset="-52"/>
              </a:rPr>
              <a:t>Разработка совместных проектов </a:t>
            </a:r>
            <a:endParaRPr lang="en-US" b="1" dirty="0">
              <a:latin typeface="TT Firs Neue"/>
            </a:endParaRPr>
          </a:p>
        </p:txBody>
      </p:sp>
      <p:pic>
        <p:nvPicPr>
          <p:cNvPr id="26" name="Рисунок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7" y="949500"/>
            <a:ext cx="300712" cy="381318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 rotWithShape="1">
          <a:blip r:embed="rId3"/>
          <a:srcRect l="359"/>
          <a:stretch/>
        </p:blipFill>
        <p:spPr>
          <a:xfrm>
            <a:off x="10915709" y="5714467"/>
            <a:ext cx="936893" cy="9402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Прямоугольник 1"/>
          <p:cNvSpPr/>
          <p:nvPr/>
        </p:nvSpPr>
        <p:spPr>
          <a:xfrm>
            <a:off x="9802712" y="4791137"/>
            <a:ext cx="23892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hlinkClick r:id="rId4"/>
              </a:rPr>
              <a:t>Сайт </a:t>
            </a:r>
            <a:r>
              <a:rPr lang="en-US" dirty="0" smtClean="0">
                <a:hlinkClick r:id="rId4"/>
              </a:rPr>
              <a:t>IT Club</a:t>
            </a:r>
            <a:r>
              <a:rPr lang="ru-RU" dirty="0" smtClean="0">
                <a:hlinkClick r:id="rId4"/>
              </a:rPr>
              <a:t> </a:t>
            </a:r>
            <a:r>
              <a:rPr lang="ru-RU" dirty="0" smtClean="0"/>
              <a:t>– был разработан членами клуба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907" y="1423110"/>
            <a:ext cx="9142416" cy="494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85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65" y="4139369"/>
            <a:ext cx="300712" cy="38131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13550" y="1632210"/>
            <a:ext cx="33236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ru-RU" sz="2000" b="1" dirty="0" smtClean="0">
                <a:latin typeface="TT Firs Neue"/>
              </a:rPr>
              <a:t>SMART </a:t>
            </a:r>
            <a:r>
              <a:rPr lang="ru-RU" altLang="ru-RU" sz="2000" b="1" dirty="0" smtClean="0">
                <a:latin typeface="TT Firs Neue"/>
              </a:rPr>
              <a:t>цель </a:t>
            </a:r>
            <a:r>
              <a:rPr lang="en-US" altLang="ru-RU" sz="2000" b="1" dirty="0">
                <a:latin typeface="TT Firs Neue"/>
              </a:rPr>
              <a:t>IT Club </a:t>
            </a:r>
            <a:r>
              <a:rPr lang="ru-RU" altLang="ru-RU" sz="2000" b="1" dirty="0">
                <a:latin typeface="TT Firs Neue"/>
              </a:rPr>
              <a:t>на </a:t>
            </a:r>
            <a:r>
              <a:rPr lang="ru-RU" altLang="ru-RU" sz="2000" b="1" dirty="0" smtClean="0">
                <a:latin typeface="TT Firs Neue"/>
              </a:rPr>
              <a:t>этот учебный год</a:t>
            </a:r>
            <a:endParaRPr lang="ru-RU" altLang="ru-RU" sz="2000" b="1" dirty="0">
              <a:latin typeface="TT Firs Neue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13551" y="2481260"/>
            <a:ext cx="27914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sz="2000" b="1" dirty="0" smtClean="0">
                <a:latin typeface="TT Firs Neue"/>
              </a:rPr>
              <a:t>Распределение ответственностей</a:t>
            </a:r>
            <a:endParaRPr lang="ru-RU" altLang="ru-RU" sz="1600" b="1" dirty="0">
              <a:latin typeface="TT Firs Neue" panose="02000503030000020004" pitchFamily="2" charset="-52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96920" y="4204644"/>
            <a:ext cx="39435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latin typeface="TT Firs Neue"/>
              </a:rPr>
              <a:t>Расписание встреч</a:t>
            </a: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1028016" y="431280"/>
            <a:ext cx="9764110" cy="6215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>
                <a:latin typeface="TT Firs Neue" panose="02000503030000020004" charset="-52"/>
              </a:rPr>
              <a:t>Развитие </a:t>
            </a:r>
            <a:r>
              <a:rPr lang="en-US" b="1" dirty="0" smtClean="0">
                <a:latin typeface="TT Firs Neue" panose="02000503030000020004" charset="-52"/>
              </a:rPr>
              <a:t>IT Club</a:t>
            </a:r>
            <a:r>
              <a:rPr lang="ru-RU" b="1" dirty="0" smtClean="0">
                <a:latin typeface="TT Firs Neue" panose="02000503030000020004" charset="-52"/>
              </a:rPr>
              <a:t> в этом учебном году</a:t>
            </a:r>
            <a:endParaRPr lang="en-US" b="1" dirty="0">
              <a:latin typeface="TT Firs Neue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96920" y="3323859"/>
            <a:ext cx="31180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sz="2000" b="1" dirty="0" smtClean="0">
                <a:latin typeface="TT Firs Neue"/>
              </a:rPr>
              <a:t>Разработка совместных проектов</a:t>
            </a:r>
            <a:endParaRPr lang="ru-RU" altLang="ru-RU" sz="1600" b="1" dirty="0">
              <a:latin typeface="TT Firs Neue" panose="02000503030000020004" pitchFamily="2" charset="-52"/>
              <a:cs typeface="Arial" panose="020B0604020202020204" pitchFamily="34" charset="0"/>
            </a:endParaRPr>
          </a:p>
        </p:txBody>
      </p:sp>
      <p:pic>
        <p:nvPicPr>
          <p:cNvPr id="2050" name="Picture 2" descr="https://volosyinform.ru/wp-content/uploads/2021/05/rostki-2048x136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4967" y="1269759"/>
            <a:ext cx="6159290" cy="410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7" y="3408119"/>
            <a:ext cx="300712" cy="381318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7" y="2578934"/>
            <a:ext cx="300712" cy="381318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65" y="1632210"/>
            <a:ext cx="300712" cy="381318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 rotWithShape="1">
          <a:blip r:embed="rId4"/>
          <a:srcRect l="359"/>
          <a:stretch/>
        </p:blipFill>
        <p:spPr>
          <a:xfrm>
            <a:off x="10915709" y="5798550"/>
            <a:ext cx="936893" cy="9402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3277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Рисунок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39624">
            <a:off x="430826" y="1100058"/>
            <a:ext cx="3388743" cy="338874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3922" y="224757"/>
            <a:ext cx="10623742" cy="707756"/>
          </a:xfrm>
        </p:spPr>
        <p:txBody>
          <a:bodyPr/>
          <a:lstStyle/>
          <a:p>
            <a:pPr lvl="0" algn="ctr" defTabSz="457200">
              <a:lnSpc>
                <a:spcPct val="100000"/>
              </a:lnSpc>
              <a:defRPr/>
            </a:pPr>
            <a:r>
              <a:rPr lang="en-US" b="1" dirty="0" smtClean="0">
                <a:solidFill>
                  <a:prstClr val="black"/>
                </a:solidFill>
                <a:latin typeface="TT Firs Neue" panose="02000503030000020004" charset="-52"/>
              </a:rPr>
              <a:t>SMART </a:t>
            </a:r>
            <a:r>
              <a:rPr lang="ru-RU" b="1" dirty="0" smtClean="0">
                <a:solidFill>
                  <a:prstClr val="black"/>
                </a:solidFill>
                <a:latin typeface="TT Firs Neue" panose="02000503030000020004" charset="-52"/>
              </a:rPr>
              <a:t>цель </a:t>
            </a:r>
            <a:r>
              <a:rPr lang="en-US" b="1" dirty="0">
                <a:solidFill>
                  <a:prstClr val="black"/>
                </a:solidFill>
                <a:latin typeface="TT Firs Neue" panose="02000503030000020004" charset="-52"/>
              </a:rPr>
              <a:t>IT Club </a:t>
            </a:r>
            <a:r>
              <a:rPr lang="ru-RU" b="1" dirty="0">
                <a:solidFill>
                  <a:prstClr val="black"/>
                </a:solidFill>
                <a:latin typeface="TT Firs Neue" panose="02000503030000020004" charset="-52"/>
              </a:rPr>
              <a:t>на учебный год</a:t>
            </a:r>
            <a:endParaRPr lang="en-US" b="1" dirty="0">
              <a:solidFill>
                <a:prstClr val="black"/>
              </a:solidFill>
              <a:latin typeface="TT Firs Neue" panose="02000503030000020004" charset="-5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0966" y="6548204"/>
            <a:ext cx="36488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T Firs Neue" panose="02000503030000020004" charset="-52"/>
                <a:ea typeface="Tahoma" panose="020B0604030504040204" pitchFamily="34" charset="0"/>
                <a:cs typeface="Arial" panose="020B0604020202020204" pitchFamily="34" charset="0"/>
              </a:rPr>
              <a:t>Ithub.ru</a:t>
            </a:r>
            <a:endParaRPr lang="ru-RU" sz="1000" b="1" dirty="0">
              <a:latin typeface="TT Firs Neue" panose="02000503030000020004" charset="-52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19278" y="5586574"/>
            <a:ext cx="94928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dirty="0">
                <a:latin typeface="TT Firs Neue" panose="02000503030000020004" charset="-52"/>
                <a:cs typeface="Arial" panose="020B0604020202020204" pitchFamily="34" charset="0"/>
              </a:rPr>
              <a:t>S</a:t>
            </a:r>
            <a:endParaRPr lang="ru-RU" sz="6400" dirty="0">
              <a:latin typeface="TT Firs Neue" panose="02000503030000020004" charset="-52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994798" y="5778955"/>
            <a:ext cx="90335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ru-RU" dirty="0"/>
              <a:t>Выполнять миссию IT Club. </a:t>
            </a:r>
            <a:r>
              <a:rPr lang="ru-RU" dirty="0" smtClean="0"/>
              <a:t>Улучшить качество </a:t>
            </a:r>
            <a:r>
              <a:rPr lang="ru-RU" dirty="0"/>
              <a:t>разрабатываемого ПО и </a:t>
            </a:r>
            <a:r>
              <a:rPr lang="ru-RU" dirty="0" smtClean="0"/>
              <a:t>повысить наш уровень </a:t>
            </a:r>
            <a:r>
              <a:rPr lang="ru-RU" dirty="0"/>
              <a:t>знаний. </a:t>
            </a:r>
            <a:endParaRPr lang="en-US" dirty="0">
              <a:latin typeface="TT Firs Neue" panose="02000503030000020004" charset="-52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1341716" y="4509356"/>
            <a:ext cx="94928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dirty="0">
                <a:latin typeface="TT Firs Neue" panose="02000503030000020004" charset="-52"/>
                <a:cs typeface="Arial" panose="020B0604020202020204" pitchFamily="34" charset="0"/>
              </a:rPr>
              <a:t>M</a:t>
            </a:r>
            <a:endParaRPr lang="ru-RU" sz="6400" dirty="0">
              <a:latin typeface="TT Firs Neue" panose="02000503030000020004" charset="-52"/>
              <a:cs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199097" y="4566503"/>
            <a:ext cx="72192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ru-RU" dirty="0" smtClean="0"/>
              <a:t>Провести 20 значимых мастер-классов.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ru-RU" dirty="0" smtClean="0"/>
              <a:t>Повысить посещаемость </a:t>
            </a:r>
            <a:r>
              <a:rPr lang="en-US" dirty="0" smtClean="0"/>
              <a:t>IT Club</a:t>
            </a:r>
            <a:r>
              <a:rPr lang="ru-RU" dirty="0" smtClean="0"/>
              <a:t>. Число активных членов должно вырасти на 100%.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ru-RU" dirty="0" smtClean="0"/>
              <a:t>Завершить 3 больших проекта.</a:t>
            </a:r>
            <a:endParaRPr lang="en-US" dirty="0">
              <a:solidFill>
                <a:schemeClr val="dk1"/>
              </a:solidFill>
              <a:latin typeface="TT Firs Neue" panose="02000503030000020004" charset="-52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3049596" y="3358190"/>
            <a:ext cx="94928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dirty="0">
                <a:latin typeface="TT Firs Neue" panose="02000503030000020004" charset="-52"/>
                <a:cs typeface="Arial" panose="020B0604020202020204" pitchFamily="34" charset="0"/>
              </a:rPr>
              <a:t>A</a:t>
            </a:r>
            <a:endParaRPr lang="ru-RU" sz="6400" dirty="0">
              <a:latin typeface="TT Firs Neue" panose="02000503030000020004" charset="-52"/>
              <a:cs typeface="Arial" panose="020B0604020202020204" pitchFamily="34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3799857" y="3799173"/>
            <a:ext cx="80729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ru-RU" dirty="0"/>
              <a:t>Что, кто, как, где и как часто делает, чтобы достичь этой цели</a:t>
            </a:r>
            <a:r>
              <a:rPr lang="ru-RU" dirty="0" smtClean="0"/>
              <a:t>?</a:t>
            </a:r>
          </a:p>
          <a:p>
            <a:pPr lvl="0">
              <a:defRPr/>
            </a:pPr>
            <a:r>
              <a:rPr lang="ru-RU" dirty="0" smtClean="0">
                <a:solidFill>
                  <a:schemeClr val="dk1"/>
                </a:solidFill>
                <a:latin typeface="TT Firs Neue" panose="02000503030000020004" charset="-52"/>
                <a:hlinkClick r:id="rId3"/>
              </a:rPr>
              <a:t>Ответ здесь</a:t>
            </a:r>
            <a:endParaRPr lang="ru-RU" dirty="0">
              <a:solidFill>
                <a:schemeClr val="dk1"/>
              </a:solidFill>
              <a:latin typeface="TT Firs Neue" panose="02000503030000020004" charset="-52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4166176" y="2255820"/>
            <a:ext cx="94928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dirty="0">
                <a:latin typeface="TT Firs Neue" panose="02000503030000020004" charset="-52"/>
                <a:cs typeface="Arial" panose="020B0604020202020204" pitchFamily="34" charset="0"/>
              </a:rPr>
              <a:t>R</a:t>
            </a:r>
            <a:endParaRPr lang="ru-RU" sz="6400" dirty="0">
              <a:latin typeface="TT Firs Neue" panose="02000503030000020004" charset="-52"/>
              <a:cs typeface="Arial" panose="020B0604020202020204" pitchFamily="34" charset="0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4886659" y="2298321"/>
            <a:ext cx="71858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dirty="0"/>
              <a:t>Переработка сайта IT Club необходима, так как сейчас он не может достойно представить IT Club. 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dirty="0"/>
              <a:t>Разработка новых совместных проектов необходима, для закрепления и улучшения знаний, что мы получаем на парах</a:t>
            </a:r>
            <a:r>
              <a:rPr lang="ru-RU" dirty="0" smtClean="0"/>
              <a:t>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dirty="0" smtClean="0"/>
              <a:t>Решение дерева проблем</a:t>
            </a:r>
            <a:r>
              <a:rPr lang="ru-RU" dirty="0"/>
              <a:t>  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5511587" y="1321104"/>
            <a:ext cx="94928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dirty="0">
                <a:latin typeface="TT Firs Neue" panose="02000503030000020004" charset="-52"/>
                <a:cs typeface="Arial" panose="020B0604020202020204" pitchFamily="34" charset="0"/>
              </a:rPr>
              <a:t>T</a:t>
            </a:r>
            <a:endParaRPr lang="ru-RU" sz="6400" dirty="0">
              <a:latin typeface="TT Firs Neue" panose="02000503030000020004" charset="-52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181876" y="1663066"/>
            <a:ext cx="6179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 1 июля 2022 года данная цель должна быть достигнута. </a:t>
            </a:r>
            <a:endParaRPr lang="ru-RU" dirty="0">
              <a:latin typeface="TT Firs Neue" panose="02000503030000020004" charset="-52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4"/>
          <a:srcRect l="359"/>
          <a:stretch/>
        </p:blipFill>
        <p:spPr>
          <a:xfrm>
            <a:off x="11020812" y="5769199"/>
            <a:ext cx="936893" cy="9402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97746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771509" y="1052797"/>
            <a:ext cx="1083191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sz="2000" dirty="0" smtClean="0">
                <a:latin typeface="Calibri (Основной текст)"/>
              </a:rPr>
              <a:t>Сейчас встречи </a:t>
            </a:r>
            <a:r>
              <a:rPr lang="en-US" altLang="ru-RU" sz="2000" dirty="0" smtClean="0">
                <a:latin typeface="Calibri (Основной текст)"/>
              </a:rPr>
              <a:t>IT Club </a:t>
            </a:r>
            <a:r>
              <a:rPr lang="ru-RU" altLang="ru-RU" sz="2000" dirty="0" smtClean="0">
                <a:latin typeface="Calibri (Основной текст)"/>
              </a:rPr>
              <a:t>проходят в колледже на Курской по расписанию:</a:t>
            </a:r>
          </a:p>
          <a:p>
            <a:r>
              <a:rPr lang="ru-RU" altLang="ru-RU" sz="2000" dirty="0">
                <a:latin typeface="Calibri (Основной текст)"/>
              </a:rPr>
              <a:t>Понедельник - аудитория 22. Начало в 15:40.</a:t>
            </a:r>
          </a:p>
          <a:p>
            <a:r>
              <a:rPr lang="ru-RU" altLang="ru-RU" sz="2000" dirty="0">
                <a:latin typeface="Calibri (Основной текст)"/>
              </a:rPr>
              <a:t>Пятница - аудитория 30. Начало в 17:20</a:t>
            </a:r>
            <a:r>
              <a:rPr lang="ru-RU" altLang="ru-RU" sz="2000" dirty="0" smtClean="0">
                <a:latin typeface="Calibri (Основной текст)"/>
              </a:rPr>
              <a:t>.</a:t>
            </a:r>
          </a:p>
          <a:p>
            <a:endParaRPr lang="ru-RU" altLang="ru-RU" sz="2000" dirty="0">
              <a:latin typeface="Calibri (Основной текст)"/>
            </a:endParaRPr>
          </a:p>
          <a:p>
            <a:r>
              <a:rPr lang="ru-RU" altLang="ru-RU" sz="2000" dirty="0">
                <a:latin typeface="Calibri (Основной текст)"/>
              </a:rPr>
              <a:t>Мы готовы принять в IT Club студентов любых курсов, которые согласны с нашими “Внутренними ценностями”, “Принципами работы” и которые также готовы к усердной работе над выполнением нашей миссии и поставленных целей</a:t>
            </a:r>
            <a:r>
              <a:rPr lang="ru-RU" altLang="ru-RU" sz="2000" dirty="0" smtClean="0">
                <a:latin typeface="Calibri (Основной текст)"/>
              </a:rPr>
              <a:t>.</a:t>
            </a:r>
            <a:endParaRPr lang="en-US" altLang="ru-RU" sz="2000" dirty="0" smtClean="0">
              <a:latin typeface="Calibri (Основной текст)"/>
            </a:endParaRPr>
          </a:p>
          <a:p>
            <a:r>
              <a:rPr lang="ru-RU" altLang="ru-RU" sz="2000" dirty="0">
                <a:latin typeface="Calibri (Основной текст)"/>
              </a:rPr>
              <a:t/>
            </a:r>
            <a:br>
              <a:rPr lang="ru-RU" altLang="ru-RU" sz="2000" dirty="0">
                <a:latin typeface="Calibri (Основной текст)"/>
              </a:rPr>
            </a:br>
            <a:r>
              <a:rPr lang="ru-RU" altLang="ru-RU" sz="2000" dirty="0">
                <a:latin typeface="Calibri (Основной текст)"/>
              </a:rPr>
              <a:t>Если наша миссия вас вдохновляет, то вы можете помочь с </a:t>
            </a:r>
            <a:r>
              <a:rPr lang="ru-RU" altLang="ru-RU" sz="2000" dirty="0" smtClean="0">
                <a:latin typeface="Calibri (Основной текст)"/>
              </a:rPr>
              <a:t>е</a:t>
            </a:r>
            <a:r>
              <a:rPr lang="ru-RU" altLang="ru-RU" sz="2000" dirty="0">
                <a:latin typeface="Calibri (Основной текст)"/>
              </a:rPr>
              <a:t>ё</a:t>
            </a:r>
            <a:r>
              <a:rPr lang="ru-RU" altLang="ru-RU" sz="2000" dirty="0" smtClean="0">
                <a:latin typeface="Calibri (Основной текст)"/>
              </a:rPr>
              <a:t> </a:t>
            </a:r>
            <a:r>
              <a:rPr lang="ru-RU" altLang="ru-RU" sz="2000" dirty="0">
                <a:latin typeface="Calibri (Основной текст)"/>
              </a:rPr>
              <a:t>выполнением организовав</a:t>
            </a:r>
          </a:p>
          <a:p>
            <a:r>
              <a:rPr lang="en-US" altLang="ru-RU" sz="2000" dirty="0" smtClean="0">
                <a:latin typeface="Calibri (Основной текст)"/>
              </a:rPr>
              <a:t>IT </a:t>
            </a:r>
            <a:r>
              <a:rPr lang="ru-RU" altLang="ru-RU" sz="2000" dirty="0" smtClean="0">
                <a:latin typeface="Calibri (Основной текст)"/>
              </a:rPr>
              <a:t>клуб на корпусе колледжа, где вы учитесь.</a:t>
            </a:r>
          </a:p>
          <a:p>
            <a:endParaRPr lang="ru-RU" altLang="ru-RU" sz="2000" dirty="0" smtClean="0">
              <a:latin typeface="Calibri (Основной текст)"/>
            </a:endParaRPr>
          </a:p>
          <a:p>
            <a:r>
              <a:rPr lang="ru-RU" altLang="ru-RU" sz="2000" dirty="0" smtClean="0">
                <a:latin typeface="Calibri (Основной текст)"/>
              </a:rPr>
              <a:t>Мы будем рады поделиться всеми нашими наработками, знаниями и советами.</a:t>
            </a:r>
            <a:endParaRPr lang="en-US" altLang="ru-RU" sz="2000" dirty="0" smtClean="0">
              <a:latin typeface="Calibri (Основной текст)"/>
            </a:endParaRPr>
          </a:p>
          <a:p>
            <a:endParaRPr lang="en-US" altLang="ru-RU" sz="2000" dirty="0" smtClean="0">
              <a:latin typeface="Calibri (Основной текст)"/>
            </a:endParaRPr>
          </a:p>
          <a:p>
            <a:r>
              <a:rPr lang="ru-RU" altLang="ru-RU" sz="2000" dirty="0" smtClean="0">
                <a:latin typeface="Calibri (Основной текст)"/>
              </a:rPr>
              <a:t>Чтобы присоединиться к </a:t>
            </a:r>
            <a:r>
              <a:rPr lang="en-US" altLang="ru-RU" sz="2000" dirty="0" smtClean="0">
                <a:latin typeface="Calibri (Основной текст)"/>
              </a:rPr>
              <a:t>IT Club</a:t>
            </a:r>
            <a:r>
              <a:rPr lang="ru-RU" altLang="ru-RU" sz="2000" dirty="0" smtClean="0">
                <a:latin typeface="Calibri (Основной текст)"/>
              </a:rPr>
              <a:t>, необходимо пройти путь нового члена клуба, который описан по ссылке:</a:t>
            </a:r>
            <a:endParaRPr lang="en-US" altLang="ru-RU" sz="2000" dirty="0">
              <a:latin typeface="Calibri (Основной текст)"/>
            </a:endParaRPr>
          </a:p>
          <a:p>
            <a:r>
              <a:rPr lang="en-US" altLang="ru-RU" sz="2000" dirty="0">
                <a:latin typeface="Calibri (Основной текст)"/>
                <a:hlinkClick r:id="rId2"/>
              </a:rPr>
              <a:t>https://collegemirbis-my.sharepoint.com/:w:/g/personal/kolonings20_st_ithub_ru/EXNBVSzP3vxEoZ-KOVSSZi8Bh0GZG_GXHO9-_</a:t>
            </a:r>
            <a:r>
              <a:rPr lang="en-US" altLang="ru-RU" sz="2000" dirty="0" smtClean="0">
                <a:latin typeface="Calibri (Основной текст)"/>
                <a:hlinkClick r:id="rId2"/>
              </a:rPr>
              <a:t>AZ5dbw6Xg</a:t>
            </a:r>
            <a:endParaRPr lang="ru-RU" altLang="ru-RU" sz="2000" dirty="0">
              <a:latin typeface="Calibri (Основной текст)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1151599" y="231584"/>
            <a:ext cx="9764110" cy="6215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>
                <a:latin typeface="TT Firs Neue" panose="02000503030000020004" charset="-52"/>
              </a:rPr>
              <a:t>Как присоединиться к движению </a:t>
            </a:r>
            <a:r>
              <a:rPr lang="en-US" b="1" dirty="0" smtClean="0">
                <a:latin typeface="TT Firs Neue" panose="02000503030000020004" charset="-52"/>
              </a:rPr>
              <a:t>IT </a:t>
            </a:r>
            <a:r>
              <a:rPr lang="en-US" b="1" dirty="0">
                <a:latin typeface="TT Firs Neue" panose="02000503030000020004" charset="-52"/>
              </a:rPr>
              <a:t>Club</a:t>
            </a:r>
            <a:endParaRPr lang="en-US" b="1" dirty="0">
              <a:latin typeface="TT Firs Neue"/>
            </a:endParaRPr>
          </a:p>
        </p:txBody>
      </p:sp>
      <p:pic>
        <p:nvPicPr>
          <p:cNvPr id="27" name="Рисунок 26"/>
          <p:cNvPicPr>
            <a:picLocks noChangeAspect="1"/>
          </p:cNvPicPr>
          <p:nvPr/>
        </p:nvPicPr>
        <p:blipFill rotWithShape="1">
          <a:blip r:embed="rId3"/>
          <a:srcRect l="359"/>
          <a:stretch/>
        </p:blipFill>
        <p:spPr>
          <a:xfrm>
            <a:off x="10915709" y="5798550"/>
            <a:ext cx="936893" cy="9402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81853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/>
          <p:cNvSpPr txBox="1">
            <a:spLocks/>
          </p:cNvSpPr>
          <p:nvPr/>
        </p:nvSpPr>
        <p:spPr>
          <a:xfrm>
            <a:off x="1053673" y="277747"/>
            <a:ext cx="9764110" cy="5416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>
                <a:latin typeface="TT Firs Neue"/>
              </a:rPr>
              <a:t>Спасибо за внимание!</a:t>
            </a:r>
            <a:endParaRPr lang="en-US" b="1" dirty="0">
              <a:latin typeface="TT Firs Neue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71509" y="1052797"/>
            <a:ext cx="509326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sz="2000" dirty="0" smtClean="0">
                <a:latin typeface="Calibri (Основной текст)"/>
              </a:rPr>
              <a:t>Вся существующая информация о клубе доступна к ознакомлению на </a:t>
            </a:r>
            <a:r>
              <a:rPr lang="en-US" altLang="ru-RU" sz="2000" dirty="0" smtClean="0">
                <a:latin typeface="Calibri (Основной текст)"/>
              </a:rPr>
              <a:t>OneDrive:</a:t>
            </a:r>
          </a:p>
          <a:p>
            <a:r>
              <a:rPr lang="en-US" altLang="ru-RU" sz="2000" dirty="0">
                <a:latin typeface="Calibri (Основной текст)"/>
                <a:hlinkClick r:id="rId2"/>
              </a:rPr>
              <a:t>https://collegemirbis-my.sharepoint.com/:f:/</a:t>
            </a:r>
            <a:r>
              <a:rPr lang="en-US" altLang="ru-RU" sz="2000" dirty="0" smtClean="0">
                <a:latin typeface="Calibri (Основной текст)"/>
                <a:hlinkClick r:id="rId2"/>
              </a:rPr>
              <a:t>g/personal/kolonings20_st_ithub_ru/EpxpEYeYvd9Kk9za5D3nrZEBw160gdmzEA9x4hB73b8BWQ</a:t>
            </a:r>
            <a:endParaRPr lang="en-US" altLang="ru-RU" sz="2000" dirty="0" smtClean="0">
              <a:latin typeface="Calibri (Основной текст)"/>
            </a:endParaRPr>
          </a:p>
          <a:p>
            <a:endParaRPr lang="en-US" altLang="ru-RU" sz="2000" dirty="0">
              <a:latin typeface="Calibri (Основной текст)"/>
            </a:endParaRPr>
          </a:p>
          <a:p>
            <a:endParaRPr lang="ru-RU" altLang="ru-RU" sz="2000" dirty="0">
              <a:latin typeface="Calibri (Основной текст)"/>
            </a:endParaRPr>
          </a:p>
        </p:txBody>
      </p:sp>
      <p:pic>
        <p:nvPicPr>
          <p:cNvPr id="4098" name="Picture 2" descr="http://qrcoder.ru/code/?https%3A%2F%2Fcollegemirbis-my.sharepoint.com%2F%3Af%3A%2Fg%2Fpersonal%2Fkolonings20_st_ithub_ru%2FEpxpEYeYvd9Kk9za5D3nrZEBw160gdmzEA9x4hB73b8BWQ&amp;4&amp;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7958" y="663914"/>
            <a:ext cx="4172606" cy="417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2" descr="https://www.electrony.net/media/2014/08/onedriv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579" y="4836522"/>
            <a:ext cx="2911364" cy="1778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771509" y="4251747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altLang="ru-RU" sz="3200" dirty="0" smtClean="0">
                <a:latin typeface="Calibri (Основной текст)"/>
              </a:rPr>
              <a:t>Вместе мы можем больше!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015466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84" y="4271473"/>
            <a:ext cx="300712" cy="38131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66" y="3447212"/>
            <a:ext cx="300712" cy="38131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66" y="2578746"/>
            <a:ext cx="300712" cy="38131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887" y="1051841"/>
            <a:ext cx="300712" cy="38131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62405" y="1081938"/>
            <a:ext cx="4235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sz="2000" b="1" dirty="0">
                <a:latin typeface="TT Firs Neue" panose="02000503030000020004" pitchFamily="2" charset="-52"/>
                <a:cs typeface="Arial" panose="020B0604020202020204" pitchFamily="34" charset="0"/>
              </a:rPr>
              <a:t>Миссия – объединять, чтобы: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8521" y="1651435"/>
            <a:ext cx="36571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sz="2000" b="1" dirty="0">
                <a:latin typeface="TT Firs Neue" panose="02000503030000020004" pitchFamily="2" charset="-52"/>
                <a:cs typeface="Arial" panose="020B0604020202020204" pitchFamily="34" charset="0"/>
              </a:rPr>
              <a:t>Профессиональная коммуникация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1093" y="3349756"/>
            <a:ext cx="40899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sz="2000" b="1" dirty="0">
                <a:latin typeface="TT Firs Neue" panose="02000503030000020004" pitchFamily="2" charset="-52"/>
                <a:cs typeface="Arial" panose="020B0604020202020204" pitchFamily="34" charset="0"/>
              </a:rPr>
              <a:t>Создание сплочённых коллективов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9139" y="4219079"/>
            <a:ext cx="39435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sz="2000" b="1" dirty="0">
                <a:latin typeface="TT Firs Neue" panose="02000503030000020004" pitchFamily="2" charset="-52"/>
                <a:cs typeface="Arial" panose="020B0604020202020204" pitchFamily="34" charset="0"/>
              </a:rPr>
              <a:t>Популяризация активного получения знаний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3103" y="2491634"/>
            <a:ext cx="36571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sz="2000" b="1" dirty="0">
                <a:latin typeface="TT Firs Neue" panose="02000503030000020004" pitchFamily="2" charset="-52"/>
                <a:cs typeface="Arial" panose="020B0604020202020204" pitchFamily="34" charset="0"/>
              </a:rPr>
              <a:t>Повышение качества </a:t>
            </a:r>
            <a:r>
              <a:rPr lang="ru-RU" altLang="ru-RU" sz="2000" b="1" dirty="0" smtClean="0">
                <a:latin typeface="TT Firs Neue" panose="02000503030000020004" pitchFamily="2" charset="-52"/>
                <a:cs typeface="Arial" panose="020B0604020202020204" pitchFamily="34" charset="0"/>
              </a:rPr>
              <a:t>образования</a:t>
            </a:r>
            <a:endParaRPr lang="ru-RU" altLang="ru-RU" sz="2000" b="1" dirty="0">
              <a:latin typeface="TT Firs Neue" panose="02000503030000020004" pitchFamily="2" charset="-52"/>
              <a:cs typeface="Arial" panose="020B0604020202020204" pitchFamily="34" charset="0"/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66" y="1710280"/>
            <a:ext cx="300712" cy="381318"/>
          </a:xfrm>
          <a:prstGeom prst="rect">
            <a:avLst/>
          </a:prstGeom>
        </p:spPr>
      </p:pic>
      <p:sp>
        <p:nvSpPr>
          <p:cNvPr id="14" name="Заголовок 1"/>
          <p:cNvSpPr txBox="1">
            <a:spLocks/>
          </p:cNvSpPr>
          <p:nvPr/>
        </p:nvSpPr>
        <p:spPr>
          <a:xfrm>
            <a:off x="909144" y="291034"/>
            <a:ext cx="9764110" cy="6215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latin typeface="TT Firs Neue"/>
              </a:rPr>
              <a:t>Миссия </a:t>
            </a:r>
            <a:r>
              <a:rPr lang="en-US" b="1" dirty="0">
                <a:latin typeface="TT Firs Neue"/>
              </a:rPr>
              <a:t>IT Club</a:t>
            </a: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758" y="1824069"/>
            <a:ext cx="7449947" cy="3925090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95519" y="1005006"/>
            <a:ext cx="300712" cy="381318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66" y="5083301"/>
            <a:ext cx="300712" cy="38131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88521" y="5030907"/>
            <a:ext cx="39901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latin typeface="TT Firs Neue" panose="02000503030000020004" pitchFamily="2" charset="-52"/>
                <a:cs typeface="Arial" panose="020B0604020202020204" pitchFamily="34" charset="0"/>
              </a:rPr>
              <a:t>Повышение профессиональных навыков в процессе разработки качественного ПО</a:t>
            </a:r>
            <a:endParaRPr lang="ru-RU" altLang="ru-RU" sz="2000" b="1" dirty="0">
              <a:latin typeface="TT Firs Neue" panose="02000503030000020004" pitchFamily="2" charset="-52"/>
              <a:cs typeface="Arial" panose="020B0604020202020204" pitchFamily="34" charset="0"/>
            </a:endParaRPr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571" y="290853"/>
            <a:ext cx="400050" cy="409575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57584" y="290853"/>
            <a:ext cx="400050" cy="40957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260354" y="5959222"/>
            <a:ext cx="3944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latin typeface="TT Firs Neue" panose="02000503030000020004" pitchFamily="2" charset="-52"/>
                <a:cs typeface="Arial" panose="020B0604020202020204" pitchFamily="34" charset="0"/>
                <a:hlinkClick r:id="rId6"/>
              </a:rPr>
              <a:t>Подробнее о Миссии </a:t>
            </a:r>
            <a:r>
              <a:rPr lang="en-US" sz="2000" b="1" dirty="0" smtClean="0">
                <a:latin typeface="TT Firs Neue" panose="02000503030000020004" pitchFamily="2" charset="-52"/>
                <a:cs typeface="Arial" panose="020B0604020202020204" pitchFamily="34" charset="0"/>
                <a:hlinkClick r:id="rId6"/>
              </a:rPr>
              <a:t>IT Club</a:t>
            </a:r>
            <a:endParaRPr lang="ru-RU" altLang="ru-RU" sz="2000" b="1" dirty="0">
              <a:latin typeface="TT Firs Neue" panose="02000503030000020004" pitchFamily="2" charset="-5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79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theoracleturret.files.wordpress.com/2013/06/treebase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635" y="776395"/>
            <a:ext cx="5526030" cy="6084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71113" y="5693799"/>
            <a:ext cx="36571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sz="2000" b="1" dirty="0">
                <a:latin typeface="TT Firs Neue" panose="02000503030000020004" pitchFamily="2" charset="-52"/>
                <a:cs typeface="Arial" panose="020B0604020202020204" pitchFamily="34" charset="0"/>
              </a:rPr>
              <a:t>Студенты 1-3 курсов разных специальностей колледжа разобщены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45950" y="4981489"/>
            <a:ext cx="40899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sz="2000" b="1" dirty="0">
                <a:latin typeface="TT Firs Neue" panose="02000503030000020004" pitchFamily="2" charset="-52"/>
                <a:cs typeface="Arial" panose="020B0604020202020204" pitchFamily="34" charset="0"/>
              </a:rPr>
              <a:t>Отсутствие обмена знаниями между студентами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884537" y="2982241"/>
            <a:ext cx="36571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Нехватка профессионального развития и свободного общения</a:t>
            </a: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909144" y="135264"/>
            <a:ext cx="9764110" cy="62151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latin typeface="TT Firs Neue"/>
              </a:rPr>
              <a:t>Проблемы решаемые в </a:t>
            </a:r>
            <a:r>
              <a:rPr lang="en-US" b="1" dirty="0">
                <a:latin typeface="TT Firs Neue"/>
              </a:rPr>
              <a:t>IT Club </a:t>
            </a:r>
            <a:r>
              <a:rPr lang="ru-RU" b="1" dirty="0">
                <a:latin typeface="TT Firs Neue"/>
              </a:rPr>
              <a:t>и их последствия</a:t>
            </a:r>
            <a:endParaRPr lang="en-US" b="1" dirty="0">
              <a:latin typeface="TT Firs Neue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473107" y="1399487"/>
            <a:ext cx="38356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ru-RU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Менее сплоченные коллективы 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67073" y="1858254"/>
            <a:ext cx="46056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ru-RU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Навыки командной работы будут хуже 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4211658" y="825905"/>
            <a:ext cx="35654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ru-RU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Меньше практических знаний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7210013" y="1296031"/>
            <a:ext cx="44382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ru-RU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Отсутствие доп. стимула для развития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7320360" y="1844767"/>
            <a:ext cx="46763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ru-RU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Отсутствие платформы для профессионального развития</a:t>
            </a: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4"/>
          <a:srcRect l="359"/>
          <a:stretch/>
        </p:blipFill>
        <p:spPr>
          <a:xfrm>
            <a:off x="10830389" y="5667602"/>
            <a:ext cx="936893" cy="9402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Прямоугольник 1"/>
          <p:cNvSpPr/>
          <p:nvPr/>
        </p:nvSpPr>
        <p:spPr>
          <a:xfrm>
            <a:off x="622921" y="4820982"/>
            <a:ext cx="3557207" cy="1080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latin typeface="TT Firs Neue" panose="02000503030000020004" pitchFamily="2" charset="-52"/>
                <a:cs typeface="Arial" panose="020B0604020202020204" pitchFamily="34" charset="0"/>
              </a:rPr>
              <a:t>Сложность с поиском команды для совместного проекта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6690983" y="5597586"/>
            <a:ext cx="4406154" cy="1080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latin typeface="TT Firs Neue" panose="02000503030000020004" pitchFamily="2" charset="-52"/>
                <a:cs typeface="Arial" panose="020B0604020202020204" pitchFamily="34" charset="0"/>
              </a:rPr>
              <a:t>Нужно место, где можно получить консультацию по специализированным темам</a:t>
            </a:r>
          </a:p>
        </p:txBody>
      </p:sp>
    </p:spTree>
    <p:extLst>
      <p:ext uri="{BB962C8B-B14F-4D97-AF65-F5344CB8AC3E}">
        <p14:creationId xmlns:p14="http://schemas.microsoft.com/office/powerpoint/2010/main" val="3529368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17" y="4004630"/>
            <a:ext cx="300712" cy="381318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17" y="3332083"/>
            <a:ext cx="300712" cy="381318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17" y="2656067"/>
            <a:ext cx="300712" cy="38131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29647" y="1959785"/>
            <a:ext cx="3657112" cy="397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</a:rPr>
              <a:t>Новые знания</a:t>
            </a:r>
            <a:endParaRPr lang="ru-RU" sz="2400" dirty="0"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90720" y="3197088"/>
            <a:ext cx="4089997" cy="75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 smtClean="0">
                <a:latin typeface="Arial" panose="020B0604020202020204" pitchFamily="34" charset="0"/>
                <a:ea typeface="Calibri" panose="020F0502020204030204" pitchFamily="34" charset="0"/>
              </a:rPr>
              <a:t>Развитие </a:t>
            </a: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</a:rPr>
              <a:t>навыков командной работы</a:t>
            </a:r>
            <a:endParaRPr lang="ru-RU" sz="2400" dirty="0"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29647" y="3922497"/>
            <a:ext cx="39435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</a:rPr>
              <a:t>Улучшение навыков выступлений</a:t>
            </a:r>
            <a:endParaRPr lang="ru-RU" altLang="ru-RU" sz="2000" b="1" dirty="0">
              <a:latin typeface="TT Firs Neue" panose="02000503030000020004" pitchFamily="2" charset="-52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29647" y="2656067"/>
            <a:ext cx="3657112" cy="397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</a:rPr>
              <a:t>Проекты в своё резюме</a:t>
            </a:r>
            <a:endParaRPr lang="ru-RU" sz="2400" dirty="0"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17" y="1978260"/>
            <a:ext cx="300712" cy="381318"/>
          </a:xfrm>
          <a:prstGeom prst="rect">
            <a:avLst/>
          </a:prstGeom>
        </p:spPr>
      </p:pic>
      <p:sp>
        <p:nvSpPr>
          <p:cNvPr id="14" name="Заголовок 1"/>
          <p:cNvSpPr txBox="1">
            <a:spLocks/>
          </p:cNvSpPr>
          <p:nvPr/>
        </p:nvSpPr>
        <p:spPr>
          <a:xfrm>
            <a:off x="909144" y="291034"/>
            <a:ext cx="9764110" cy="6215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>
                <a:latin typeface="TT Firs Neue"/>
              </a:rPr>
              <a:t>Польза, которую получа</a:t>
            </a:r>
            <a:r>
              <a:rPr lang="ru-RU" b="1" dirty="0">
                <a:latin typeface="TT Firs Neue"/>
              </a:rPr>
              <a:t>ю</a:t>
            </a:r>
            <a:r>
              <a:rPr lang="ru-RU" b="1" dirty="0" smtClean="0">
                <a:latin typeface="TT Firs Neue"/>
              </a:rPr>
              <a:t>т члены </a:t>
            </a:r>
            <a:r>
              <a:rPr lang="en-US" b="1" dirty="0" smtClean="0">
                <a:latin typeface="TT Firs Neue"/>
              </a:rPr>
              <a:t>IT Club</a:t>
            </a:r>
            <a:endParaRPr lang="en-US" b="1" dirty="0">
              <a:latin typeface="TT Firs Neue"/>
            </a:endParaRPr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7697" y="5887022"/>
            <a:ext cx="1090008" cy="841281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789029" y="4654364"/>
            <a:ext cx="3478171" cy="75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 smtClean="0">
                <a:latin typeface="Arial" panose="020B0604020202020204" pitchFamily="34" charset="0"/>
                <a:ea typeface="Calibri" panose="020F0502020204030204" pitchFamily="34" charset="0"/>
              </a:rPr>
              <a:t>Возможность встретить друзей </a:t>
            </a: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</a:rPr>
              <a:t>и товарищей</a:t>
            </a:r>
          </a:p>
        </p:txBody>
      </p:sp>
      <p:pic>
        <p:nvPicPr>
          <p:cNvPr id="26" name="Рисунок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17" y="4628520"/>
            <a:ext cx="300712" cy="381318"/>
          </a:xfrm>
          <a:prstGeom prst="rect">
            <a:avLst/>
          </a:prstGeom>
        </p:spPr>
      </p:pic>
      <p:pic>
        <p:nvPicPr>
          <p:cNvPr id="1026" name="Picture 2" descr="https://mir-s3-cdn-cf.behance.net/project_modules/disp/51e89224648879.56337b8a5a3cd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35" b="17847"/>
          <a:stretch/>
        </p:blipFill>
        <p:spPr bwMode="auto">
          <a:xfrm>
            <a:off x="5690037" y="1569212"/>
            <a:ext cx="5956904" cy="414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337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9221" y="152657"/>
            <a:ext cx="10515600" cy="683949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 smtClean="0">
                <a:latin typeface="TT Firs Neue"/>
              </a:rPr>
              <a:t>Устройство </a:t>
            </a:r>
            <a:r>
              <a:rPr lang="en-US" sz="3200" b="1" dirty="0" smtClean="0">
                <a:latin typeface="TT Firs Neue"/>
              </a:rPr>
              <a:t>IT </a:t>
            </a:r>
            <a:r>
              <a:rPr lang="en-US" sz="3200" b="1" dirty="0">
                <a:latin typeface="TT Firs Neue"/>
              </a:rPr>
              <a:t>Club</a:t>
            </a:r>
            <a:endParaRPr lang="ru-RU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41173" y="6097775"/>
            <a:ext cx="36488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T Firs Neue" panose="02000503030000020004" pitchFamily="2" charset="-52"/>
                <a:ea typeface="Tahoma" panose="020B0604030504040204" pitchFamily="34" charset="0"/>
                <a:cs typeface="Arial" panose="020B0604020202020204" pitchFamily="34" charset="0"/>
              </a:rPr>
              <a:t>Ithub.ru</a:t>
            </a:r>
            <a:endParaRPr lang="ru-RU" sz="1000" b="1" dirty="0">
              <a:latin typeface="TT Firs Neue" panose="02000503030000020004" pitchFamily="2" charset="-52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156165" y="3947420"/>
            <a:ext cx="125536" cy="125536"/>
          </a:xfrm>
          <a:prstGeom prst="rect">
            <a:avLst/>
          </a:prstGeom>
          <a:noFill/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969667" y="3661385"/>
            <a:ext cx="191321" cy="191321"/>
          </a:xfrm>
          <a:prstGeom prst="rect">
            <a:avLst/>
          </a:prstGeom>
          <a:noFill/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1309475" y="752039"/>
            <a:ext cx="28759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sz="2000" b="1" dirty="0">
                <a:latin typeface="TT Firs Neue"/>
              </a:rPr>
              <a:t>Мастер-классы и выступления</a:t>
            </a:r>
          </a:p>
          <a:p>
            <a:endParaRPr lang="ru-RU" altLang="ru-RU" sz="1600" b="1" dirty="0">
              <a:latin typeface="TT Firs Neue" panose="02000503030000020004" pitchFamily="2" charset="-52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4905" y="3214893"/>
            <a:ext cx="1493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latin typeface="TT Firs Neue"/>
              </a:rPr>
              <a:t>Общение</a:t>
            </a:r>
          </a:p>
        </p:txBody>
      </p:sp>
      <p:sp>
        <p:nvSpPr>
          <p:cNvPr id="26" name="Прямоугольник 25"/>
          <p:cNvSpPr/>
          <p:nvPr/>
        </p:nvSpPr>
        <p:spPr>
          <a:xfrm>
            <a:off x="2445741" y="1903942"/>
            <a:ext cx="125536" cy="125536"/>
          </a:xfrm>
          <a:prstGeom prst="rect">
            <a:avLst/>
          </a:prstGeom>
          <a:noFill/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2173986" y="1561510"/>
            <a:ext cx="191321" cy="191321"/>
          </a:xfrm>
          <a:prstGeom prst="rect">
            <a:avLst/>
          </a:prstGeom>
          <a:noFill/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>
            <a:off x="9391805" y="3908156"/>
            <a:ext cx="125536" cy="125536"/>
          </a:xfrm>
          <a:prstGeom prst="rect">
            <a:avLst/>
          </a:prstGeom>
          <a:noFill/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9120050" y="3565724"/>
            <a:ext cx="191321" cy="191321"/>
          </a:xfrm>
          <a:prstGeom prst="rect">
            <a:avLst/>
          </a:prstGeom>
          <a:noFill/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3" name="Рисунок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68" y="4221173"/>
            <a:ext cx="4115232" cy="2522598"/>
          </a:xfrm>
          <a:prstGeom prst="rect">
            <a:avLst/>
          </a:prstGeom>
        </p:spPr>
      </p:pic>
      <p:pic>
        <p:nvPicPr>
          <p:cNvPr id="46" name="Рисунок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446" y="1657171"/>
            <a:ext cx="4680146" cy="2430970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7682090" y="3002074"/>
            <a:ext cx="2875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sz="2000" b="1" dirty="0">
                <a:latin typeface="TT Firs Neue"/>
              </a:rPr>
              <a:t>Командная работа</a:t>
            </a:r>
            <a:endParaRPr lang="ru-RU" altLang="ru-RU" sz="1600" b="1" dirty="0">
              <a:latin typeface="TT Firs Neue" panose="02000503030000020004" pitchFamily="2" charset="-52"/>
              <a:cs typeface="Arial" panose="020B0604020202020204" pitchFamily="34" charset="0"/>
            </a:endParaRPr>
          </a:p>
        </p:txBody>
      </p:sp>
      <p:pic>
        <p:nvPicPr>
          <p:cNvPr id="50" name="Рисунок 4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138" y="4222749"/>
            <a:ext cx="4955681" cy="2550576"/>
          </a:xfrm>
          <a:prstGeom prst="rect">
            <a:avLst/>
          </a:prstGeom>
        </p:spPr>
      </p:pic>
      <p:pic>
        <p:nvPicPr>
          <p:cNvPr id="52" name="Рисунок 51"/>
          <p:cNvPicPr>
            <a:picLocks noChangeAspect="1"/>
          </p:cNvPicPr>
          <p:nvPr/>
        </p:nvPicPr>
        <p:blipFill rotWithShape="1">
          <a:blip r:embed="rId5"/>
          <a:srcRect l="359"/>
          <a:stretch/>
        </p:blipFill>
        <p:spPr>
          <a:xfrm>
            <a:off x="9338015" y="256862"/>
            <a:ext cx="2346352" cy="2354792"/>
          </a:xfrm>
          <a:prstGeom prst="ellipse">
            <a:avLst/>
          </a:prstGeom>
          <a:ln w="190500" cap="rnd">
            <a:solidFill>
              <a:sysClr val="windowText" lastClr="000000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1653895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17" y="3283974"/>
            <a:ext cx="300712" cy="381318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17" y="2527676"/>
            <a:ext cx="300712" cy="381318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17" y="1608833"/>
            <a:ext cx="300712" cy="38131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46528" y="1041259"/>
            <a:ext cx="3657112" cy="405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altLang="ru-RU" sz="2000" dirty="0" smtClean="0">
                <a:latin typeface="TT Firs Neue" panose="02000503030000020004" pitchFamily="2" charset="-52"/>
                <a:cs typeface="Arial" panose="020B0604020202020204" pitchFamily="34" charset="0"/>
              </a:rPr>
              <a:t>Правда    </a:t>
            </a:r>
            <a:endParaRPr lang="ru-RU" sz="2400" dirty="0"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90720" y="2392681"/>
            <a:ext cx="4089997" cy="75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altLang="ru-RU" sz="2000" dirty="0">
                <a:latin typeface="TT Firs Neue" panose="02000503030000020004" pitchFamily="2" charset="-52"/>
                <a:cs typeface="Arial" panose="020B0604020202020204" pitchFamily="34" charset="0"/>
              </a:rPr>
              <a:t>Высказывание несогласия и разрешение конфликтов</a:t>
            </a:r>
            <a:endParaRPr lang="ru-RU" sz="2400" dirty="0"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29647" y="3274578"/>
            <a:ext cx="39435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sz="2000" dirty="0">
                <a:latin typeface="TT Firs Neue" panose="02000503030000020004" pitchFamily="2" charset="-52"/>
                <a:cs typeface="Arial" panose="020B0604020202020204" pitchFamily="34" charset="0"/>
              </a:rPr>
              <a:t>Разрешение </a:t>
            </a:r>
            <a:r>
              <a:rPr lang="ru-RU" altLang="ru-RU" sz="2000" dirty="0" smtClean="0">
                <a:latin typeface="TT Firs Neue" panose="02000503030000020004" pitchFamily="2" charset="-52"/>
                <a:cs typeface="Arial" panose="020B0604020202020204" pitchFamily="34" charset="0"/>
              </a:rPr>
              <a:t>несогласий</a:t>
            </a:r>
            <a:endParaRPr lang="ru-RU" altLang="ru-RU" sz="2000" dirty="0">
              <a:latin typeface="TT Firs Neue" panose="02000503030000020004" pitchFamily="2" charset="-52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89029" y="1584626"/>
            <a:ext cx="3657112" cy="42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altLang="ru-RU" sz="2000" dirty="0">
                <a:latin typeface="TT Firs Neue" panose="02000503030000020004" pitchFamily="2" charset="-52"/>
                <a:cs typeface="Arial" panose="020B0604020202020204" pitchFamily="34" charset="0"/>
              </a:rPr>
              <a:t>Последовательность в </a:t>
            </a:r>
            <a:r>
              <a:rPr lang="ru-RU" altLang="ru-RU" sz="2000" dirty="0" smtClean="0">
                <a:latin typeface="TT Firs Neue" panose="02000503030000020004" pitchFamily="2" charset="-52"/>
                <a:cs typeface="Arial" panose="020B0604020202020204" pitchFamily="34" charset="0"/>
              </a:rPr>
              <a:t>критике </a:t>
            </a:r>
            <a:endParaRPr lang="ru-RU" sz="2400" dirty="0"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98" y="1059734"/>
            <a:ext cx="300712" cy="381318"/>
          </a:xfrm>
          <a:prstGeom prst="rect">
            <a:avLst/>
          </a:prstGeom>
        </p:spPr>
      </p:pic>
      <p:sp>
        <p:nvSpPr>
          <p:cNvPr id="14" name="Заголовок 1"/>
          <p:cNvSpPr txBox="1">
            <a:spLocks/>
          </p:cNvSpPr>
          <p:nvPr/>
        </p:nvSpPr>
        <p:spPr>
          <a:xfrm>
            <a:off x="909144" y="291034"/>
            <a:ext cx="9764110" cy="6215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latin typeface="TT Firs Neue"/>
              </a:rPr>
              <a:t>Внутренние ценности и культура </a:t>
            </a:r>
            <a:r>
              <a:rPr lang="en-US" b="1" dirty="0">
                <a:latin typeface="TT Firs Neue"/>
              </a:rPr>
              <a:t>IT Club</a:t>
            </a:r>
          </a:p>
        </p:txBody>
      </p:sp>
      <p:pic>
        <p:nvPicPr>
          <p:cNvPr id="1026" name="Picture 2" descr="http://qrcoder.ru/code/?https%3A%2F%2Fcollegemirbis-my.sharepoint.com%2F%3Aw%3A%2Fg%2Fpersonal%2Fkolonings20_st_ithub_ru%2FEVJ3486zukxDrCHWnvavSj4BvELEQeAEyVPI6whpibzvnQ&amp;4&amp;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096" y="1608833"/>
            <a:ext cx="4195271" cy="4195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Прямоугольник 18"/>
          <p:cNvSpPr/>
          <p:nvPr/>
        </p:nvSpPr>
        <p:spPr>
          <a:xfrm>
            <a:off x="505198" y="5748314"/>
            <a:ext cx="4267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hlinkClick r:id="rId4"/>
              </a:rPr>
              <a:t>Внутренние ценности и культура </a:t>
            </a:r>
            <a:r>
              <a:rPr lang="en-US" dirty="0" smtClean="0">
                <a:hlinkClick r:id="rId4"/>
              </a:rPr>
              <a:t>IT Club</a:t>
            </a:r>
            <a:endParaRPr lang="ru-RU" dirty="0"/>
          </a:p>
        </p:txBody>
      </p:sp>
      <p:pic>
        <p:nvPicPr>
          <p:cNvPr id="25" name="Рисунок 24"/>
          <p:cNvPicPr>
            <a:picLocks noChangeAspect="1"/>
          </p:cNvPicPr>
          <p:nvPr/>
        </p:nvPicPr>
        <p:blipFill rotWithShape="1">
          <a:blip r:embed="rId5"/>
          <a:srcRect l="359"/>
          <a:stretch/>
        </p:blipFill>
        <p:spPr>
          <a:xfrm>
            <a:off x="10850458" y="5695937"/>
            <a:ext cx="936893" cy="9402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35639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98" y="2900379"/>
            <a:ext cx="300712" cy="381318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17" y="2284849"/>
            <a:ext cx="300712" cy="381318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17" y="1684395"/>
            <a:ext cx="300712" cy="38131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46528" y="1041259"/>
            <a:ext cx="4917458" cy="42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altLang="ru-RU" sz="2000" dirty="0">
                <a:latin typeface="TT Firs Neue" panose="02000503030000020004" pitchFamily="2" charset="-52"/>
                <a:cs typeface="Arial" panose="020B0604020202020204" pitchFamily="34" charset="0"/>
              </a:rPr>
              <a:t>Принятие решений</a:t>
            </a:r>
            <a:endParaRPr lang="ru-RU" sz="2400" dirty="0"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46528" y="2284849"/>
            <a:ext cx="4089997" cy="405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altLang="ru-RU" sz="2000" dirty="0">
                <a:latin typeface="TT Firs Neue" panose="02000503030000020004" pitchFamily="2" charset="-52"/>
                <a:cs typeface="Arial" panose="020B0604020202020204" pitchFamily="34" charset="0"/>
              </a:rPr>
              <a:t>Предельная прозрачность</a:t>
            </a:r>
            <a:endParaRPr lang="ru-RU" sz="2400" dirty="0"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46528" y="2890983"/>
            <a:ext cx="39435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sz="2000" dirty="0" smtClean="0">
                <a:latin typeface="TT Firs Neue" panose="02000503030000020004" pitchFamily="2" charset="-52"/>
                <a:cs typeface="Arial" panose="020B0604020202020204" pitchFamily="34" charset="0"/>
              </a:rPr>
              <a:t>Взаимное</a:t>
            </a:r>
            <a:r>
              <a:rPr lang="ru-RU" altLang="ru-RU" sz="2000" dirty="0" smtClean="0">
                <a:solidFill>
                  <a:schemeClr val="accent2"/>
                </a:solidFill>
                <a:latin typeface="TT Firs Neue" panose="02000503030000020004" pitchFamily="2" charset="-52"/>
                <a:cs typeface="Arial" panose="020B0604020202020204" pitchFamily="34" charset="0"/>
              </a:rPr>
              <a:t> </a:t>
            </a:r>
            <a:r>
              <a:rPr lang="ru-RU" altLang="ru-RU" sz="2000" dirty="0" smtClean="0">
                <a:latin typeface="TT Firs Neue" panose="02000503030000020004" pitchFamily="2" charset="-52"/>
                <a:cs typeface="Arial" panose="020B0604020202020204" pitchFamily="34" charset="0"/>
              </a:rPr>
              <a:t>уважение</a:t>
            </a:r>
            <a:endParaRPr lang="ru-RU" altLang="ru-RU" sz="2000" dirty="0">
              <a:latin typeface="TT Firs Neue" panose="02000503030000020004" pitchFamily="2" charset="-52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89029" y="1660188"/>
            <a:ext cx="3657112" cy="405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altLang="ru-RU" sz="2000" dirty="0">
                <a:latin typeface="TT Firs Neue" panose="02000503030000020004" pitchFamily="2" charset="-52"/>
                <a:cs typeface="Arial" panose="020B0604020202020204" pitchFamily="34" charset="0"/>
              </a:rPr>
              <a:t>Оценка результатов</a:t>
            </a:r>
            <a:endParaRPr lang="ru-RU" sz="2400" dirty="0"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98" y="1059734"/>
            <a:ext cx="300712" cy="381318"/>
          </a:xfrm>
          <a:prstGeom prst="rect">
            <a:avLst/>
          </a:prstGeom>
        </p:spPr>
      </p:pic>
      <p:sp>
        <p:nvSpPr>
          <p:cNvPr id="14" name="Заголовок 1"/>
          <p:cNvSpPr txBox="1">
            <a:spLocks/>
          </p:cNvSpPr>
          <p:nvPr/>
        </p:nvSpPr>
        <p:spPr>
          <a:xfrm>
            <a:off x="909144" y="291034"/>
            <a:ext cx="9764110" cy="6215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latin typeface="TT Firs Neue"/>
              </a:rPr>
              <a:t>Принципы работы в </a:t>
            </a:r>
            <a:r>
              <a:rPr lang="en-US" b="1" dirty="0">
                <a:latin typeface="TT Firs Neue"/>
              </a:rPr>
              <a:t>IT Club</a:t>
            </a:r>
          </a:p>
        </p:txBody>
      </p:sp>
      <p:pic>
        <p:nvPicPr>
          <p:cNvPr id="25" name="Picture 2" descr="http://qrcoder.ru/code/?https%3A%2F%2Fcollegemirbis-my.sharepoint.com%2F%3Aw%3A%2Fg%2Fpersonal%2Fkolonings20_st_ithub_ru%2FEUUaS0GKgKVJuPI2hUKmkR8Ba7ayec7AHyGP9-Of_offZQ&amp;4&amp;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096" y="1694857"/>
            <a:ext cx="4324984" cy="4324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442401" y="5765053"/>
            <a:ext cx="29944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hlinkClick r:id="rId4"/>
              </a:rPr>
              <a:t>Принципы работы в </a:t>
            </a:r>
            <a:r>
              <a:rPr lang="en-US" dirty="0" smtClean="0">
                <a:hlinkClick r:id="rId4"/>
              </a:rPr>
              <a:t>IT Club</a:t>
            </a:r>
            <a:endParaRPr lang="ru-RU" dirty="0"/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16" y="3482752"/>
            <a:ext cx="300712" cy="381318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887146" y="3473356"/>
            <a:ext cx="4651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sz="2000" dirty="0" smtClean="0">
                <a:latin typeface="TT Firs Neue" panose="02000503030000020004" pitchFamily="2" charset="-52"/>
                <a:cs typeface="Arial" panose="020B0604020202020204" pitchFamily="34" charset="0"/>
              </a:rPr>
              <a:t>Распределение</a:t>
            </a:r>
            <a:r>
              <a:rPr lang="ru-RU" altLang="ru-RU" sz="2000" dirty="0" smtClean="0">
                <a:solidFill>
                  <a:schemeClr val="accent2"/>
                </a:solidFill>
                <a:latin typeface="TT Firs Neue" panose="02000503030000020004" pitchFamily="2" charset="-52"/>
                <a:cs typeface="Arial" panose="020B0604020202020204" pitchFamily="34" charset="0"/>
              </a:rPr>
              <a:t> </a:t>
            </a:r>
            <a:r>
              <a:rPr lang="ru-RU" altLang="ru-RU" sz="2000" dirty="0" smtClean="0">
                <a:latin typeface="TT Firs Neue" panose="02000503030000020004" pitchFamily="2" charset="-52"/>
                <a:cs typeface="Arial" panose="020B0604020202020204" pitchFamily="34" charset="0"/>
              </a:rPr>
              <a:t>ответственностей</a:t>
            </a:r>
            <a:endParaRPr lang="ru-RU" altLang="ru-RU" sz="2000" dirty="0">
              <a:latin typeface="TT Firs Neue" panose="02000503030000020004" pitchFamily="2" charset="-52"/>
              <a:cs typeface="Arial" panose="020B0604020202020204" pitchFamily="34" charset="0"/>
            </a:endParaRPr>
          </a:p>
        </p:txBody>
      </p:sp>
      <p:pic>
        <p:nvPicPr>
          <p:cNvPr id="27" name="Рисунок 26"/>
          <p:cNvPicPr>
            <a:picLocks noChangeAspect="1"/>
          </p:cNvPicPr>
          <p:nvPr/>
        </p:nvPicPr>
        <p:blipFill rotWithShape="1">
          <a:blip r:embed="rId5"/>
          <a:srcRect l="359"/>
          <a:stretch/>
        </p:blipFill>
        <p:spPr>
          <a:xfrm>
            <a:off x="10981838" y="5733211"/>
            <a:ext cx="936893" cy="9402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3371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945931" y="719561"/>
            <a:ext cx="371015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sz="2000" b="1" dirty="0">
                <a:latin typeface="TT Firs Neue" panose="02000503030000020004" pitchFamily="2" charset="-52"/>
                <a:cs typeface="Arial" panose="020B0604020202020204" pitchFamily="34" charset="0"/>
              </a:rPr>
              <a:t>Работа + Общение </a:t>
            </a:r>
          </a:p>
          <a:p>
            <a:r>
              <a:rPr lang="ru-RU" sz="1600" dirty="0">
                <a:latin typeface="TT Firs Neue"/>
              </a:rPr>
              <a:t>Работаем, изучаем технологии и пьем чай, обсуждая прошедший учебный день в непринужденной обстановке</a:t>
            </a:r>
            <a:r>
              <a:rPr lang="ru-RU" sz="1600" dirty="0" smtClean="0">
                <a:latin typeface="TT Firs Neue"/>
              </a:rPr>
              <a:t>.</a:t>
            </a:r>
            <a:endParaRPr lang="ru-RU" altLang="ru-RU" sz="1600" dirty="0">
              <a:latin typeface="TT Firs Neue" panose="02000503030000020004" pitchFamily="2" charset="-52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91025" y="822394"/>
            <a:ext cx="375534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T Firs Neue"/>
              </a:rPr>
              <a:t>IT Club</a:t>
            </a:r>
            <a:r>
              <a:rPr lang="ru-RU" sz="2000" b="1" dirty="0">
                <a:latin typeface="TT Firs Neue"/>
              </a:rPr>
              <a:t> – это команда </a:t>
            </a:r>
          </a:p>
          <a:p>
            <a:r>
              <a:rPr lang="ru-RU" altLang="ru-RU" sz="1600" dirty="0">
                <a:latin typeface="TT Firs Neue" panose="02000503030000020004" pitchFamily="2" charset="-52"/>
                <a:cs typeface="Arial" panose="020B0604020202020204" pitchFamily="34" charset="0"/>
              </a:rPr>
              <a:t>Уважаем свободу слова и мнения.</a:t>
            </a:r>
          </a:p>
          <a:p>
            <a:r>
              <a:rPr lang="ru-RU" altLang="ru-RU" sz="1600" dirty="0">
                <a:latin typeface="TT Firs Neue" panose="02000503030000020004" pitchFamily="2" charset="-52"/>
                <a:cs typeface="Arial" panose="020B0604020202020204" pitchFamily="34" charset="0"/>
              </a:rPr>
              <a:t>Каждый может выступить и предложить новое.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703502" y="4988675"/>
            <a:ext cx="333994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sz="2000" b="1" dirty="0">
                <a:latin typeface="TT Firs Neue" panose="02000503030000020004" pitchFamily="2" charset="-52"/>
                <a:cs typeface="Arial" panose="020B0604020202020204" pitchFamily="34" charset="0"/>
              </a:rPr>
              <a:t>Креативные идеи</a:t>
            </a:r>
          </a:p>
          <a:p>
            <a:r>
              <a:rPr lang="ru-RU" altLang="ru-RU" sz="1600" dirty="0">
                <a:latin typeface="TT Firs Neue" panose="02000503030000020004" pitchFamily="2" charset="-52"/>
                <a:cs typeface="Arial" panose="020B0604020202020204" pitchFamily="34" charset="0"/>
              </a:rPr>
              <a:t>Все проекты, над которыми работает клуб – задумка его участников</a:t>
            </a:r>
            <a:r>
              <a:rPr lang="ru-RU" altLang="ru-RU" sz="1600" dirty="0" smtClean="0">
                <a:latin typeface="TT Firs Neue" panose="02000503030000020004" pitchFamily="2" charset="-52"/>
                <a:cs typeface="Arial" panose="020B0604020202020204" pitchFamily="34" charset="0"/>
              </a:rPr>
              <a:t>.</a:t>
            </a:r>
            <a:endParaRPr lang="ru-RU" altLang="ru-RU" sz="1600" dirty="0">
              <a:latin typeface="TT Firs Neue" panose="02000503030000020004" pitchFamily="2" charset="-52"/>
              <a:cs typeface="Arial" panose="020B0604020202020204" pitchFamily="34" charset="0"/>
            </a:endParaRPr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8797" y="822394"/>
            <a:ext cx="158654" cy="152400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54191" y="914635"/>
            <a:ext cx="158654" cy="152400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31983" y="5109182"/>
            <a:ext cx="158654" cy="152400"/>
          </a:xfrm>
          <a:prstGeom prst="rect">
            <a:avLst/>
          </a:prstGeom>
        </p:spPr>
      </p:pic>
      <p:sp>
        <p:nvSpPr>
          <p:cNvPr id="14" name="Заголовок 1"/>
          <p:cNvSpPr txBox="1">
            <a:spLocks/>
          </p:cNvSpPr>
          <p:nvPr/>
        </p:nvSpPr>
        <p:spPr>
          <a:xfrm>
            <a:off x="945931" y="101953"/>
            <a:ext cx="10237076" cy="6515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latin typeface="TT Firs Neue"/>
              </a:rPr>
              <a:t>Креативная составляющая </a:t>
            </a:r>
            <a:r>
              <a:rPr lang="en-US" b="1" dirty="0" smtClean="0">
                <a:latin typeface="TT Firs Neue"/>
              </a:rPr>
              <a:t>IT Club</a:t>
            </a:r>
            <a:endParaRPr lang="en-US" b="1" dirty="0">
              <a:latin typeface="TT Firs Neue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17" y="2066110"/>
            <a:ext cx="4353958" cy="244910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414" y="2065751"/>
            <a:ext cx="7018118" cy="2449461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448" y="4619796"/>
            <a:ext cx="3622011" cy="2067417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6"/>
          <a:srcRect l="359"/>
          <a:stretch/>
        </p:blipFill>
        <p:spPr>
          <a:xfrm>
            <a:off x="10915709" y="5657316"/>
            <a:ext cx="936893" cy="9402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606813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7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3" t="3750" r="89260" b="79167"/>
          <a:stretch/>
        </p:blipFill>
        <p:spPr>
          <a:xfrm>
            <a:off x="330178" y="4743803"/>
            <a:ext cx="312904" cy="69206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98806" y="4802110"/>
            <a:ext cx="1389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T Firs Neue" panose="02000503030000020004" pitchFamily="2" charset="-52"/>
                <a:cs typeface="Arial" panose="020B0604020202020204" pitchFamily="34" charset="0"/>
              </a:rPr>
              <a:t>Telegram</a:t>
            </a:r>
            <a:endParaRPr lang="ru-RU" sz="2000" dirty="0">
              <a:latin typeface="TT Firs Neue" panose="02000503030000020004" pitchFamily="2" charset="-52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86" t="3750" r="79665" b="79167"/>
          <a:stretch/>
        </p:blipFill>
        <p:spPr>
          <a:xfrm>
            <a:off x="915347" y="3329761"/>
            <a:ext cx="417476" cy="69206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72319" y="3436694"/>
            <a:ext cx="1249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ru-RU" sz="2000" b="1" dirty="0">
                <a:latin typeface="TT Firs Neue" panose="02000503030000020004" pitchFamily="2" charset="-52"/>
                <a:cs typeface="Arial" panose="020B0604020202020204" pitchFamily="34" charset="0"/>
              </a:rPr>
              <a:t>Planner</a:t>
            </a:r>
            <a:endParaRPr lang="ru-RU" altLang="ru-RU" sz="2000" dirty="0">
              <a:latin typeface="TT Firs Neue" panose="02000503030000020004" pitchFamily="2" charset="-52"/>
              <a:cs typeface="Arial" panose="020B0604020202020204" pitchFamily="34" charset="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00" t="3750" r="69651" b="79167"/>
          <a:stretch/>
        </p:blipFill>
        <p:spPr>
          <a:xfrm>
            <a:off x="1749297" y="1942612"/>
            <a:ext cx="417476" cy="69206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326021" y="2070175"/>
            <a:ext cx="965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ru-RU" sz="2000" b="1" dirty="0">
                <a:latin typeface="TT Firs Neue" panose="02000503030000020004" pitchFamily="2" charset="-52"/>
                <a:cs typeface="Arial" panose="020B0604020202020204" pitchFamily="34" charset="0"/>
              </a:rPr>
              <a:t>Figma</a:t>
            </a:r>
            <a:endParaRPr lang="ru-RU" altLang="ru-RU" sz="2000" dirty="0">
              <a:latin typeface="TT Firs Neue" panose="02000503030000020004" pitchFamily="2" charset="-52"/>
              <a:cs typeface="Arial" panose="020B0604020202020204" pitchFamily="34" charset="0"/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1" t="3750" r="60250" b="79167"/>
          <a:stretch/>
        </p:blipFill>
        <p:spPr>
          <a:xfrm>
            <a:off x="5568565" y="4743803"/>
            <a:ext cx="417476" cy="692067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20" t="3750" r="50731" b="79167"/>
          <a:stretch/>
        </p:blipFill>
        <p:spPr>
          <a:xfrm>
            <a:off x="6215280" y="3363575"/>
            <a:ext cx="417476" cy="69206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098230" y="4790482"/>
            <a:ext cx="1137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ru-RU" sz="2000" b="1" dirty="0">
                <a:latin typeface="TT Firs Neue" panose="02000503030000020004" pitchFamily="2" charset="-52"/>
                <a:cs typeface="Arial" panose="020B0604020202020204" pitchFamily="34" charset="0"/>
              </a:rPr>
              <a:t>GitHub</a:t>
            </a:r>
            <a:endParaRPr lang="ru-RU" altLang="ru-RU" sz="2000" dirty="0">
              <a:latin typeface="TT Firs Neue" panose="02000503030000020004" pitchFamily="2" charset="-52"/>
              <a:cs typeface="Arial" panose="020B0604020202020204" pitchFamily="34" charset="0"/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90" t="3750" r="41061" b="79167"/>
          <a:stretch/>
        </p:blipFill>
        <p:spPr>
          <a:xfrm>
            <a:off x="6941158" y="1896859"/>
            <a:ext cx="417476" cy="69206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057506" y="3410876"/>
            <a:ext cx="515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ru-RU" sz="2000" b="1" dirty="0">
                <a:latin typeface="TT Firs Neue" panose="02000503030000020004" pitchFamily="2" charset="-52"/>
                <a:cs typeface="Arial" panose="020B0604020202020204" pitchFamily="34" charset="0"/>
              </a:rPr>
              <a:t>git</a:t>
            </a:r>
            <a:endParaRPr lang="ru-RU" altLang="ru-RU" sz="2000" dirty="0">
              <a:latin typeface="TT Firs Neue" panose="02000503030000020004" pitchFamily="2" charset="-52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58634" y="2070175"/>
            <a:ext cx="14034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ru-RU" sz="2000" dirty="0">
                <a:latin typeface="TT Firs Neue" panose="02000503030000020004" pitchFamily="2" charset="-52"/>
                <a:cs typeface="Arial" panose="020B0604020202020204" pitchFamily="34" charset="0"/>
              </a:rPr>
              <a:t>OneDrive</a:t>
            </a:r>
            <a:endParaRPr lang="ru-RU" altLang="ru-RU" sz="2000" dirty="0">
              <a:latin typeface="TT Firs Neue" panose="02000503030000020004" pitchFamily="2" charset="-52"/>
              <a:cs typeface="Arial" panose="020B0604020202020204" pitchFamily="34" charset="0"/>
            </a:endParaRPr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979692" y="177555"/>
            <a:ext cx="10237076" cy="6515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latin typeface="TT Firs Neue" panose="02000503030000020004" charset="-52"/>
              </a:rPr>
              <a:t>Техническая составляющая </a:t>
            </a:r>
            <a:r>
              <a:rPr lang="en-US" b="1" dirty="0" smtClean="0">
                <a:latin typeface="TT Firs Neue" panose="02000503030000020004" charset="-52"/>
              </a:rPr>
              <a:t>IT Club</a:t>
            </a:r>
            <a:endParaRPr lang="en-US" b="1" dirty="0">
              <a:latin typeface="TT Firs Neue" panose="02000503030000020004" charset="-52"/>
            </a:endParaRPr>
          </a:p>
        </p:txBody>
      </p:sp>
      <p:pic>
        <p:nvPicPr>
          <p:cNvPr id="21" name="Picture 4" descr="https://www.kasscenter.ru/upload/medialibrary/bc0/teleg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773" y="4402558"/>
            <a:ext cx="1228067" cy="1228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Microsoft Planner Templates: Step-by-Step Guide - SalesTim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35" r="26874"/>
          <a:stretch/>
        </p:blipFill>
        <p:spPr bwMode="auto">
          <a:xfrm>
            <a:off x="2576463" y="2892930"/>
            <a:ext cx="1290013" cy="1420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Рисунок 2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41" r="15794"/>
          <a:stretch/>
        </p:blipFill>
        <p:spPr>
          <a:xfrm>
            <a:off x="3291352" y="1522250"/>
            <a:ext cx="1155309" cy="1286249"/>
          </a:xfrm>
          <a:prstGeom prst="rect">
            <a:avLst/>
          </a:prstGeom>
        </p:spPr>
      </p:pic>
      <p:pic>
        <p:nvPicPr>
          <p:cNvPr id="24" name="Picture 16" descr="https://noblescripts.com/wp-content/uploads/2020/11/01e500fca29c045d432b64f285f9c229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12790" y="2978579"/>
            <a:ext cx="1249178" cy="1249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2" descr="https://www.electrony.net/media/2014/08/onedrive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2097" y="1522250"/>
            <a:ext cx="2102068" cy="1284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4" descr="https://i.pinimg.com/736x/a3/d7/93/a3d793bb3d518f4f8eeae44e53dc6814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9151" y="4300472"/>
            <a:ext cx="1679612" cy="1679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Заголовок 1"/>
          <p:cNvSpPr txBox="1">
            <a:spLocks/>
          </p:cNvSpPr>
          <p:nvPr/>
        </p:nvSpPr>
        <p:spPr>
          <a:xfrm>
            <a:off x="1096742" y="698637"/>
            <a:ext cx="10237076" cy="6515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dirty="0" smtClean="0">
                <a:latin typeface="TT Firs Neue" panose="02000503030000020004" charset="-52"/>
              </a:rPr>
              <a:t>ПО, что мы используем:</a:t>
            </a:r>
            <a:endParaRPr lang="en-US" sz="2800" dirty="0">
              <a:latin typeface="TT Firs Neue" panose="02000503030000020004" charset="-52"/>
            </a:endParaRPr>
          </a:p>
        </p:txBody>
      </p:sp>
      <p:pic>
        <p:nvPicPr>
          <p:cNvPr id="28" name="Рисунок 27"/>
          <p:cNvPicPr>
            <a:picLocks noChangeAspect="1"/>
          </p:cNvPicPr>
          <p:nvPr/>
        </p:nvPicPr>
        <p:blipFill rotWithShape="1">
          <a:blip r:embed="rId9"/>
          <a:srcRect l="359"/>
          <a:stretch/>
        </p:blipFill>
        <p:spPr>
          <a:xfrm>
            <a:off x="10865371" y="5695937"/>
            <a:ext cx="936893" cy="9402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40143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пециальное оформление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Специальное оформление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1651</TotalTime>
  <Words>498</Words>
  <Application>Microsoft Office PowerPoint</Application>
  <PresentationFormat>Широкоэкранный</PresentationFormat>
  <Paragraphs>111</Paragraphs>
  <Slides>15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15</vt:i4>
      </vt:variant>
    </vt:vector>
  </HeadingPairs>
  <TitlesOfParts>
    <vt:vector size="24" baseType="lpstr">
      <vt:lpstr>Arial</vt:lpstr>
      <vt:lpstr>Calibri</vt:lpstr>
      <vt:lpstr>Calibri (Основной текст)</vt:lpstr>
      <vt:lpstr>Calibri Light</vt:lpstr>
      <vt:lpstr>Tahoma</vt:lpstr>
      <vt:lpstr>TT Firs Neue</vt:lpstr>
      <vt:lpstr>Специальное оформление</vt:lpstr>
      <vt:lpstr>1_Специальное оформление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Устройство IT Club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SMART цель IT Club на учебный год</vt:lpstr>
      <vt:lpstr>Презентация PowerPoint</vt:lpstr>
      <vt:lpstr>Презентация PowerPoint</vt:lpstr>
    </vt:vector>
  </TitlesOfParts>
  <Company>*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Club</dc:title>
  <dc:creator>Kolonin</dc:creator>
  <cp:lastModifiedBy>Kolonin</cp:lastModifiedBy>
  <cp:revision>1309</cp:revision>
  <dcterms:created xsi:type="dcterms:W3CDTF">2021-02-12T14:42:47Z</dcterms:created>
  <dcterms:modified xsi:type="dcterms:W3CDTF">2021-12-30T03:42:47Z</dcterms:modified>
</cp:coreProperties>
</file>