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882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97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Равнобедренный треугольник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540544" y="776288"/>
            <a:ext cx="8062912" cy="1470025"/>
          </a:xfrm>
        </p:spPr>
        <p:txBody>
          <a:bodyPr anchor="b">
            <a:normAutofit/>
          </a:bodyPr>
          <a:lstStyle>
            <a:lvl1pPr algn="r">
              <a:defRPr sz="4400"/>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1371600" y="6012656"/>
            <a:ext cx="5791200" cy="365125"/>
          </a:xfrm>
        </p:spPr>
        <p:txBody>
          <a:bodyPr tIns="0" bIns="0" anchor="t"/>
          <a:lstStyle>
            <a:lvl1pPr algn="r">
              <a:defRPr sz="1000"/>
            </a:lvl1pPr>
          </a:lstStyle>
          <a:p>
            <a:fld id="{5B106E36-FD25-4E2D-B0AA-010F637433A0}" type="datetimeFigureOut">
              <a:rPr lang="ru-RU" smtClean="0"/>
              <a:pPr/>
              <a:t>18.01.2016</a:t>
            </a:fld>
            <a:endParaRPr lang="ru-RU"/>
          </a:p>
        </p:txBody>
      </p:sp>
      <p:sp>
        <p:nvSpPr>
          <p:cNvPr id="17" name="Нижний колонтитул 16"/>
          <p:cNvSpPr>
            <a:spLocks noGrp="1"/>
          </p:cNvSpPr>
          <p:nvPr>
            <p:ph type="ftr" sz="quarter" idx="11"/>
          </p:nvPr>
        </p:nvSpPr>
        <p:spPr>
          <a:xfrm>
            <a:off x="1371600" y="5650704"/>
            <a:ext cx="5791200" cy="365125"/>
          </a:xfrm>
        </p:spPr>
        <p:txBody>
          <a:bodyPr tIns="0" bIns="0" anchor="b"/>
          <a:lstStyle>
            <a:lvl1pPr algn="r">
              <a:defRPr sz="1100"/>
            </a:lvl1pPr>
          </a:lstStyle>
          <a:p>
            <a:endParaRPr lang="ru-RU"/>
          </a:p>
        </p:txBody>
      </p:sp>
      <p:sp>
        <p:nvSpPr>
          <p:cNvPr id="29" name="Номер слайда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18.01.2016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381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381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18.01.2016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7494"/>
            <a:ext cx="8229600" cy="1399032"/>
          </a:xfrm>
        </p:spPr>
        <p:txBody>
          <a:bodyPr/>
          <a:lstStyle/>
          <a:p>
            <a:r>
              <a:rPr kumimoji="0" lang="ru-RU" smtClean="0"/>
              <a:t>Образец заголовка</a:t>
            </a:r>
            <a:endParaRPr kumimoji="0" lang="en-US"/>
          </a:p>
        </p:txBody>
      </p:sp>
      <p:sp>
        <p:nvSpPr>
          <p:cNvPr id="3" name="Содержимое 2"/>
          <p:cNvSpPr>
            <a:spLocks noGrp="1"/>
          </p:cNvSpPr>
          <p:nvPr>
            <p:ph idx="1"/>
          </p:nvPr>
        </p:nvSpPr>
        <p:spPr>
          <a:xfrm>
            <a:off x="457200" y="1882808"/>
            <a:ext cx="8229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a:xfrm>
            <a:off x="4791456" y="6480048"/>
            <a:ext cx="2133600" cy="301752"/>
          </a:xfrm>
        </p:spPr>
        <p:txBody>
          <a:bodyPr/>
          <a:lstStyle/>
          <a:p>
            <a:fld id="{5B106E36-FD25-4E2D-B0AA-010F637433A0}" type="datetimeFigureOut">
              <a:rPr lang="ru-RU" smtClean="0"/>
              <a:pPr/>
              <a:t>18.01.2016</a:t>
            </a:fld>
            <a:endParaRPr lang="ru-RU"/>
          </a:p>
        </p:txBody>
      </p:sp>
      <p:sp>
        <p:nvSpPr>
          <p:cNvPr id="5" name="Нижний колонтитул 4"/>
          <p:cNvSpPr>
            <a:spLocks noGrp="1"/>
          </p:cNvSpPr>
          <p:nvPr>
            <p:ph type="ftr" sz="quarter" idx="11"/>
          </p:nvPr>
        </p:nvSpPr>
        <p:spPr>
          <a:xfrm>
            <a:off x="457200" y="6480969"/>
            <a:ext cx="4260056" cy="300831"/>
          </a:xfrm>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1"/>
      </p:bgRef>
    </p:bg>
    <p:spTree>
      <p:nvGrpSpPr>
        <p:cNvPr id="1" name=""/>
        <p:cNvGrpSpPr/>
        <p:nvPr/>
      </p:nvGrpSpPr>
      <p:grpSpPr>
        <a:xfrm>
          <a:off x="0" y="0"/>
          <a:ext cx="0" cy="0"/>
          <a:chOff x="0" y="0"/>
          <a:chExt cx="0" cy="0"/>
        </a:xfrm>
      </p:grpSpPr>
      <p:sp>
        <p:nvSpPr>
          <p:cNvPr id="9" name="Прямоугольный треугольник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Равнобедренный треугольник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Дата 3"/>
          <p:cNvSpPr>
            <a:spLocks noGrp="1"/>
          </p:cNvSpPr>
          <p:nvPr>
            <p:ph type="dt" sz="half" idx="10"/>
          </p:nvPr>
        </p:nvSpPr>
        <p:spPr>
          <a:xfrm>
            <a:off x="6955632" y="6477000"/>
            <a:ext cx="2133600" cy="304800"/>
          </a:xfrm>
        </p:spPr>
        <p:txBody>
          <a:bodyPr/>
          <a:lstStyle/>
          <a:p>
            <a:fld id="{5B106E36-FD25-4E2D-B0AA-010F637433A0}" type="datetimeFigureOut">
              <a:rPr lang="ru-RU" smtClean="0"/>
              <a:pPr/>
              <a:t>18.01.2016</a:t>
            </a:fld>
            <a:endParaRPr lang="ru-RU"/>
          </a:p>
        </p:txBody>
      </p:sp>
      <p:sp>
        <p:nvSpPr>
          <p:cNvPr id="5" name="Нижний колонтитул 4"/>
          <p:cNvSpPr>
            <a:spLocks noGrp="1"/>
          </p:cNvSpPr>
          <p:nvPr>
            <p:ph type="ftr" sz="quarter" idx="11"/>
          </p:nvPr>
        </p:nvSpPr>
        <p:spPr>
          <a:xfrm>
            <a:off x="2619376" y="6480969"/>
            <a:ext cx="4260056" cy="300831"/>
          </a:xfrm>
        </p:spPr>
        <p:txBody>
          <a:bodyPr/>
          <a:lstStyle/>
          <a:p>
            <a:endParaRPr lang="ru-RU"/>
          </a:p>
        </p:txBody>
      </p:sp>
      <p:sp>
        <p:nvSpPr>
          <p:cNvPr id="6" name="Номер слайда 5"/>
          <p:cNvSpPr>
            <a:spLocks noGrp="1"/>
          </p:cNvSpPr>
          <p:nvPr>
            <p:ph type="sldNum" sz="quarter" idx="12"/>
          </p:nvPr>
        </p:nvSpPr>
        <p:spPr>
          <a:xfrm>
            <a:off x="8451056" y="809624"/>
            <a:ext cx="502920" cy="300831"/>
          </a:xfrm>
        </p:spPr>
        <p:txBody>
          <a:bodyPr/>
          <a:lstStyle/>
          <a:p>
            <a:fld id="{725C68B6-61C2-468F-89AB-4B9F7531AA68}" type="slidenum">
              <a:rPr lang="ru-RU" smtClean="0"/>
              <a:pPr/>
              <a:t>‹#›</a:t>
            </a:fld>
            <a:endParaRPr lang="ru-RU"/>
          </a:p>
        </p:txBody>
      </p:sp>
      <p:cxnSp>
        <p:nvCxnSpPr>
          <p:cNvPr id="11" name="Прямая соединительная линия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Прямая соединительная линия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Заголовок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marL="0" algn="l">
              <a:defRPr/>
            </a:lvl1p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4791456" y="6480969"/>
            <a:ext cx="2133600" cy="301752"/>
          </a:xfrm>
        </p:spPr>
        <p:txBody>
          <a:bodyPr/>
          <a:lstStyle/>
          <a:p>
            <a:fld id="{5B106E36-FD25-4E2D-B0AA-010F637433A0}" type="datetimeFigureOut">
              <a:rPr lang="ru-RU" smtClean="0"/>
              <a:pPr/>
              <a:t>18.01.2016</a:t>
            </a:fld>
            <a:endParaRPr lang="ru-RU"/>
          </a:p>
        </p:txBody>
      </p:sp>
      <p:sp>
        <p:nvSpPr>
          <p:cNvPr id="6" name="Нижний колонтитул 5"/>
          <p:cNvSpPr>
            <a:spLocks noGrp="1"/>
          </p:cNvSpPr>
          <p:nvPr>
            <p:ph type="ftr" sz="quarter" idx="11"/>
          </p:nvPr>
        </p:nvSpPr>
        <p:spPr>
          <a:xfrm>
            <a:off x="457200" y="6480969"/>
            <a:ext cx="4260056" cy="301752"/>
          </a:xfrm>
        </p:spPr>
        <p:txBody>
          <a:bodyPr/>
          <a:lstStyle/>
          <a:p>
            <a:endParaRPr lang="ru-RU"/>
          </a:p>
        </p:txBody>
      </p:sp>
      <p:sp>
        <p:nvSpPr>
          <p:cNvPr id="7" name="Номер слайда 6"/>
          <p:cNvSpPr>
            <a:spLocks noGrp="1"/>
          </p:cNvSpPr>
          <p:nvPr>
            <p:ph type="sldNum" sz="quarter" idx="12"/>
          </p:nvPr>
        </p:nvSpPr>
        <p:spPr>
          <a:xfrm>
            <a:off x="7589520" y="6480969"/>
            <a:ext cx="502920" cy="301752"/>
          </a:xfrm>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a:xfrm>
            <a:off x="4791456" y="6480969"/>
            <a:ext cx="2130552" cy="301752"/>
          </a:xfrm>
        </p:spPr>
        <p:txBody>
          <a:bodyPr/>
          <a:lstStyle/>
          <a:p>
            <a:fld id="{5B106E36-FD25-4E2D-B0AA-010F637433A0}" type="datetimeFigureOut">
              <a:rPr lang="ru-RU" smtClean="0"/>
              <a:pPr/>
              <a:t>18.01.2016</a:t>
            </a:fld>
            <a:endParaRPr lang="ru-RU"/>
          </a:p>
        </p:txBody>
      </p:sp>
      <p:sp>
        <p:nvSpPr>
          <p:cNvPr id="8" name="Нижний колонтитул 7"/>
          <p:cNvSpPr>
            <a:spLocks noGrp="1"/>
          </p:cNvSpPr>
          <p:nvPr>
            <p:ph type="ftr" sz="quarter" idx="11"/>
          </p:nvPr>
        </p:nvSpPr>
        <p:spPr>
          <a:xfrm>
            <a:off x="457200" y="6480969"/>
            <a:ext cx="4261104" cy="301752"/>
          </a:xfrm>
        </p:spPr>
        <p:txBody>
          <a:bodyPr/>
          <a:lstStyle/>
          <a:p>
            <a:endParaRPr lang="ru-RU"/>
          </a:p>
        </p:txBody>
      </p:sp>
      <p:sp>
        <p:nvSpPr>
          <p:cNvPr id="9" name="Номер слайда 8"/>
          <p:cNvSpPr>
            <a:spLocks noGrp="1"/>
          </p:cNvSpPr>
          <p:nvPr>
            <p:ph type="sldNum" sz="quarter" idx="12"/>
          </p:nvPr>
        </p:nvSpPr>
        <p:spPr>
          <a:xfrm>
            <a:off x="7589520" y="6483096"/>
            <a:ext cx="502920" cy="301752"/>
          </a:xfrm>
        </p:spPr>
        <p:txBody>
          <a:bodyPr/>
          <a:lstStyle>
            <a:lvl1pPr algn="ctr">
              <a:defRPr/>
            </a:lvl1pPr>
          </a:lstStyle>
          <a:p>
            <a:fld id="{725C68B6-61C2-468F-89AB-4B9F7531AA68}"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b="0"/>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18.01.2016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a:xfrm>
            <a:off x="4791456" y="6480969"/>
            <a:ext cx="2133600" cy="301752"/>
          </a:xfrm>
        </p:spPr>
        <p:txBody>
          <a:bodyPr/>
          <a:lstStyle/>
          <a:p>
            <a:fld id="{5B106E36-FD25-4E2D-B0AA-010F637433A0}" type="datetimeFigureOut">
              <a:rPr lang="ru-RU" smtClean="0"/>
              <a:pPr/>
              <a:t>18.01.2016</a:t>
            </a:fld>
            <a:endParaRPr lang="ru-RU"/>
          </a:p>
        </p:txBody>
      </p:sp>
      <p:sp>
        <p:nvSpPr>
          <p:cNvPr id="3" name="Нижний колонтитул 2"/>
          <p:cNvSpPr>
            <a:spLocks noGrp="1"/>
          </p:cNvSpPr>
          <p:nvPr>
            <p:ph type="ftr" sz="quarter" idx="11"/>
          </p:nvPr>
        </p:nvSpPr>
        <p:spPr>
          <a:xfrm>
            <a:off x="457200" y="6481890"/>
            <a:ext cx="4260056" cy="300831"/>
          </a:xfrm>
        </p:spPr>
        <p:txBody>
          <a:bodyPr/>
          <a:lstStyle/>
          <a:p>
            <a:endParaRPr lang="ru-RU"/>
          </a:p>
        </p:txBody>
      </p:sp>
      <p:sp>
        <p:nvSpPr>
          <p:cNvPr id="4" name="Номер слайда 3"/>
          <p:cNvSpPr>
            <a:spLocks noGrp="1"/>
          </p:cNvSpPr>
          <p:nvPr>
            <p:ph type="sldNum" sz="quarter" idx="12"/>
          </p:nvPr>
        </p:nvSpPr>
        <p:spPr>
          <a:xfrm>
            <a:off x="7589520" y="6480969"/>
            <a:ext cx="502920" cy="301752"/>
          </a:xfrm>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6278976" y="6556248"/>
            <a:ext cx="2133600" cy="301752"/>
          </a:xfrm>
        </p:spPr>
        <p:txBody>
          <a:bodyPr/>
          <a:lstStyle>
            <a:lvl1pPr>
              <a:defRPr sz="900"/>
            </a:lvl1pPr>
          </a:lstStyle>
          <a:p>
            <a:fld id="{5B106E36-FD25-4E2D-B0AA-010F637433A0}" type="datetimeFigureOut">
              <a:rPr lang="ru-RU" smtClean="0"/>
              <a:pPr/>
              <a:t>18.01.2016</a:t>
            </a:fld>
            <a:endParaRPr lang="ru-RU"/>
          </a:p>
        </p:txBody>
      </p:sp>
      <p:sp>
        <p:nvSpPr>
          <p:cNvPr id="6" name="Нижний колонтитул 5"/>
          <p:cNvSpPr>
            <a:spLocks noGrp="1"/>
          </p:cNvSpPr>
          <p:nvPr>
            <p:ph type="ftr" sz="quarter" idx="11"/>
          </p:nvPr>
        </p:nvSpPr>
        <p:spPr>
          <a:xfrm>
            <a:off x="1135856" y="6556248"/>
            <a:ext cx="5143120" cy="301752"/>
          </a:xfrm>
        </p:spPr>
        <p:txBody>
          <a:bodyPr/>
          <a:lstStyle>
            <a:lvl1pPr>
              <a:defRPr sz="900"/>
            </a:lvl1pPr>
          </a:lstStyle>
          <a:p>
            <a:endParaRPr lang="ru-RU"/>
          </a:p>
        </p:txBody>
      </p:sp>
      <p:sp>
        <p:nvSpPr>
          <p:cNvPr id="7" name="Номер слайда 6"/>
          <p:cNvSpPr>
            <a:spLocks noGrp="1"/>
          </p:cNvSpPr>
          <p:nvPr>
            <p:ph type="sldNum" sz="quarter" idx="12"/>
          </p:nvPr>
        </p:nvSpPr>
        <p:spPr>
          <a:xfrm>
            <a:off x="8410576" y="6556248"/>
            <a:ext cx="502920" cy="301752"/>
          </a:xfrm>
        </p:spPr>
        <p:txBody>
          <a:bodyPr/>
          <a:lstStyle>
            <a:lvl1pPr>
              <a:defRPr sz="900"/>
            </a:lvl1pPr>
          </a:lstStyle>
          <a:p>
            <a:fld id="{725C68B6-61C2-468F-89AB-4B9F7531AA68}"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6108192" y="6556248"/>
            <a:ext cx="2103120" cy="301752"/>
          </a:xfrm>
        </p:spPr>
        <p:txBody>
          <a:bodyPr/>
          <a:lstStyle>
            <a:lvl1pPr>
              <a:defRPr sz="900"/>
            </a:lvl1pPr>
          </a:lstStyle>
          <a:p>
            <a:fld id="{5B106E36-FD25-4E2D-B0AA-010F637433A0}" type="datetimeFigureOut">
              <a:rPr lang="ru-RU" smtClean="0"/>
              <a:pPr/>
              <a:t>18.01.2016</a:t>
            </a:fld>
            <a:endParaRPr lang="ru-RU"/>
          </a:p>
        </p:txBody>
      </p:sp>
      <p:sp>
        <p:nvSpPr>
          <p:cNvPr id="6" name="Нижний колонтитул 5"/>
          <p:cNvSpPr>
            <a:spLocks noGrp="1"/>
          </p:cNvSpPr>
          <p:nvPr>
            <p:ph type="ftr" sz="quarter" idx="11"/>
          </p:nvPr>
        </p:nvSpPr>
        <p:spPr>
          <a:xfrm>
            <a:off x="1170432" y="6557169"/>
            <a:ext cx="4948072" cy="301752"/>
          </a:xfrm>
        </p:spPr>
        <p:txBody>
          <a:bodyPr/>
          <a:lstStyle>
            <a:lvl1pPr>
              <a:defRPr sz="900"/>
            </a:lvl1pPr>
          </a:lstStyle>
          <a:p>
            <a:endParaRPr lang="ru-RU"/>
          </a:p>
        </p:txBody>
      </p:sp>
      <p:sp>
        <p:nvSpPr>
          <p:cNvPr id="7" name="Номер слайда 6"/>
          <p:cNvSpPr>
            <a:spLocks noGrp="1"/>
          </p:cNvSpPr>
          <p:nvPr>
            <p:ph type="sldNum" sz="quarter" idx="12"/>
          </p:nvPr>
        </p:nvSpPr>
        <p:spPr>
          <a:xfrm>
            <a:off x="8217192" y="6556248"/>
            <a:ext cx="365760" cy="301752"/>
          </a:xfrm>
        </p:spPr>
        <p:txBody>
          <a:bodyPr/>
          <a:lstStyle>
            <a:lvl1pPr algn="ctr">
              <a:defRPr sz="900"/>
            </a:lvl1pPr>
          </a:lstStyle>
          <a:p>
            <a:fld id="{725C68B6-61C2-468F-89AB-4B9F7531AA68}"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Прямоугольный треугольник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Прямая соединительная линия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Прямая соединительная линия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Заголовок 21"/>
          <p:cNvSpPr>
            <a:spLocks noGrp="1"/>
          </p:cNvSpPr>
          <p:nvPr>
            <p:ph type="title"/>
          </p:nvPr>
        </p:nvSpPr>
        <p:spPr>
          <a:xfrm>
            <a:off x="457200" y="267494"/>
            <a:ext cx="8229600" cy="1399032"/>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B106E36-FD25-4E2D-B0AA-010F637433A0}" type="datetimeFigureOut">
              <a:rPr lang="ru-RU" smtClean="0"/>
              <a:pPr/>
              <a:t>18.01.2016</a:t>
            </a:fld>
            <a:endParaRPr lang="ru-RU"/>
          </a:p>
        </p:txBody>
      </p:sp>
      <p:sp>
        <p:nvSpPr>
          <p:cNvPr id="3" name="Нижний колонтитул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ru-RU"/>
          </a:p>
        </p:txBody>
      </p:sp>
      <p:sp>
        <p:nvSpPr>
          <p:cNvPr id="23" name="Номер слайда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725C68B6-61C2-468F-89AB-4B9F7531AA68}"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Презентация Колонина Льва и Туркиной Анны </a:t>
            </a:r>
            <a:endParaRPr lang="ru-RU" dirty="0"/>
          </a:p>
        </p:txBody>
      </p:sp>
      <p:sp>
        <p:nvSpPr>
          <p:cNvPr id="3" name="Подзаголовок 2"/>
          <p:cNvSpPr>
            <a:spLocks noGrp="1"/>
          </p:cNvSpPr>
          <p:nvPr>
            <p:ph type="subTitle" idx="1"/>
          </p:nvPr>
        </p:nvSpPr>
        <p:spPr/>
        <p:txBody>
          <a:bodyPr/>
          <a:lstStyle/>
          <a:p>
            <a:r>
              <a:rPr lang="ru-RU" dirty="0" smtClean="0"/>
              <a:t>8 «Б»</a:t>
            </a:r>
          </a:p>
          <a:p>
            <a:r>
              <a:rPr lang="ru-RU" dirty="0" smtClean="0"/>
              <a:t>Школа 1265</a:t>
            </a:r>
            <a:endParaRPr lang="ru-RU" dirty="0"/>
          </a:p>
        </p:txBody>
      </p:sp>
      <p:pic>
        <p:nvPicPr>
          <p:cNvPr id="5" name="Picture 2" descr="http://ekogradmoscow.ru/images/Raznoye11/2909/13140.jpg"/>
          <p:cNvPicPr>
            <a:picLocks noChangeAspect="1" noChangeArrowheads="1"/>
          </p:cNvPicPr>
          <p:nvPr/>
        </p:nvPicPr>
        <p:blipFill>
          <a:blip r:embed="rId2" cstate="print"/>
          <a:srcRect/>
          <a:stretch>
            <a:fillRect/>
          </a:stretch>
        </p:blipFill>
        <p:spPr bwMode="auto">
          <a:xfrm>
            <a:off x="0" y="2348880"/>
            <a:ext cx="5871093" cy="450912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Животный мир Тайги.</a:t>
            </a:r>
            <a:endParaRPr lang="ru-RU" dirty="0"/>
          </a:p>
        </p:txBody>
      </p:sp>
      <p:sp>
        <p:nvSpPr>
          <p:cNvPr id="3" name="Содержимое 2"/>
          <p:cNvSpPr>
            <a:spLocks noGrp="1"/>
          </p:cNvSpPr>
          <p:nvPr>
            <p:ph idx="1"/>
          </p:nvPr>
        </p:nvSpPr>
        <p:spPr/>
        <p:txBody>
          <a:bodyPr/>
          <a:lstStyle/>
          <a:p>
            <a:r>
              <a:rPr lang="ru-RU" dirty="0" smtClean="0"/>
              <a:t>Бурые медведи, лоси, сибирские косули, кабаны, рыси, зайцы, соболи, белки, бурундуки. Из птиц: глухари, тетерева, рябчики, кедровки. Из пресмыкающихся- </a:t>
            </a:r>
            <a:r>
              <a:rPr lang="ru-RU" dirty="0" err="1" smtClean="0"/>
              <a:t>живородящяя</a:t>
            </a:r>
            <a:r>
              <a:rPr lang="ru-RU" dirty="0" smtClean="0"/>
              <a:t> ящерица. </a:t>
            </a:r>
          </a:p>
          <a:p>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4" descr="http://tbaza.ru/upload/resize_cache/iblock/0eb/280_186_2/0eb1dd91833453448bf97f224482a63b.jpg"/>
          <p:cNvPicPr>
            <a:picLocks noChangeAspect="1" noChangeArrowheads="1"/>
          </p:cNvPicPr>
          <p:nvPr/>
        </p:nvPicPr>
        <p:blipFill>
          <a:blip r:embed="rId2" cstate="print"/>
          <a:srcRect/>
          <a:stretch>
            <a:fillRect/>
          </a:stretch>
        </p:blipFill>
        <p:spPr bwMode="auto">
          <a:xfrm>
            <a:off x="4740861" y="3933056"/>
            <a:ext cx="4403140" cy="2924944"/>
          </a:xfrm>
          <a:prstGeom prst="rect">
            <a:avLst/>
          </a:prstGeom>
          <a:noFill/>
        </p:spPr>
      </p:pic>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dirty="0"/>
          </a:p>
        </p:txBody>
      </p:sp>
      <p:pic>
        <p:nvPicPr>
          <p:cNvPr id="22530" name="Picture 2" descr="http://publika.lv/images/1rakstubildes/2780298470_2b28c38854_b.jpg"/>
          <p:cNvPicPr>
            <a:picLocks noChangeAspect="1" noChangeArrowheads="1"/>
          </p:cNvPicPr>
          <p:nvPr/>
        </p:nvPicPr>
        <p:blipFill>
          <a:blip r:embed="rId3" cstate="print"/>
          <a:srcRect/>
          <a:stretch>
            <a:fillRect/>
          </a:stretch>
        </p:blipFill>
        <p:spPr bwMode="auto">
          <a:xfrm>
            <a:off x="1619672" y="0"/>
            <a:ext cx="5408637" cy="3861048"/>
          </a:xfrm>
          <a:prstGeom prst="rect">
            <a:avLst/>
          </a:prstGeom>
          <a:noFill/>
        </p:spPr>
      </p:pic>
      <p:pic>
        <p:nvPicPr>
          <p:cNvPr id="22534" name="Picture 6" descr="http://ic.pics.livejournal.com/valeriymaleev/62823840/230060/230060_1000.jpg"/>
          <p:cNvPicPr>
            <a:picLocks noChangeAspect="1" noChangeArrowheads="1"/>
          </p:cNvPicPr>
          <p:nvPr/>
        </p:nvPicPr>
        <p:blipFill>
          <a:blip r:embed="rId4" cstate="print"/>
          <a:srcRect/>
          <a:stretch>
            <a:fillRect/>
          </a:stretch>
        </p:blipFill>
        <p:spPr bwMode="auto">
          <a:xfrm>
            <a:off x="539552" y="3942522"/>
            <a:ext cx="3923928" cy="291547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Хозяйственная деятельность человека в тайге.</a:t>
            </a:r>
            <a:endParaRPr lang="ru-RU" dirty="0"/>
          </a:p>
        </p:txBody>
      </p:sp>
      <p:sp>
        <p:nvSpPr>
          <p:cNvPr id="3" name="Содержимое 2"/>
          <p:cNvSpPr>
            <a:spLocks noGrp="1"/>
          </p:cNvSpPr>
          <p:nvPr>
            <p:ph idx="1"/>
          </p:nvPr>
        </p:nvSpPr>
        <p:spPr/>
        <p:txBody>
          <a:bodyPr>
            <a:normAutofit fontScale="92500"/>
          </a:bodyPr>
          <a:lstStyle/>
          <a:p>
            <a:r>
              <a:rPr lang="ru-RU" dirty="0" smtClean="0"/>
              <a:t>Человеку нужен лес. И он «берёт» его не задумываясь. А ведь стоило бы. С тем, что произошло с атмосферой за последние 100 лет-это просто беда.</a:t>
            </a:r>
          </a:p>
          <a:p>
            <a:r>
              <a:rPr lang="ru-RU" smtClean="0"/>
              <a:t>Недра таёжной зоны необычайно богаты нефтью и газом, углем, торфом, золотом и алмазами, редкими минералами и ценными рудами, поэтому из года в год она подвергается интенсивному освоению.</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Тайга.</a:t>
            </a:r>
            <a:endParaRPr lang="ru-RU" dirty="0"/>
          </a:p>
        </p:txBody>
      </p:sp>
      <p:sp>
        <p:nvSpPr>
          <p:cNvPr id="3" name="Содержимое 2"/>
          <p:cNvSpPr>
            <a:spLocks noGrp="1"/>
          </p:cNvSpPr>
          <p:nvPr>
            <p:ph idx="1"/>
          </p:nvPr>
        </p:nvSpPr>
        <p:spPr/>
        <p:txBody>
          <a:bodyPr>
            <a:normAutofit lnSpcReduction="10000"/>
          </a:bodyPr>
          <a:lstStyle/>
          <a:p>
            <a:r>
              <a:rPr lang="ru-RU" dirty="0" smtClean="0"/>
              <a:t>Тайга – наиболее крупная по площади природная зона России. Широкой полосой тянется она от западных границ страны до </a:t>
            </a:r>
            <a:r>
              <a:rPr lang="ru-RU" dirty="0" err="1" smtClean="0"/>
              <a:t>Верхоянского</a:t>
            </a:r>
            <a:r>
              <a:rPr lang="ru-RU" dirty="0" smtClean="0"/>
              <a:t> хребта. Северная граница ее совпадает с южной границей лесотундры и в значительной части расположена севернее полярного круга. На юге тайга, соприкасаясь с лесостепью и смешанными лесами.</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Особенности рельефа.</a:t>
            </a:r>
            <a:endParaRPr lang="ru-RU" dirty="0"/>
          </a:p>
        </p:txBody>
      </p:sp>
      <p:sp>
        <p:nvSpPr>
          <p:cNvPr id="3" name="Содержимое 2"/>
          <p:cNvSpPr>
            <a:spLocks noGrp="1"/>
          </p:cNvSpPr>
          <p:nvPr>
            <p:ph idx="1"/>
          </p:nvPr>
        </p:nvSpPr>
        <p:spPr/>
        <p:txBody>
          <a:bodyPr>
            <a:noAutofit/>
          </a:bodyPr>
          <a:lstStyle/>
          <a:p>
            <a:r>
              <a:rPr lang="ru-RU" sz="2000" dirty="0" smtClean="0"/>
              <a:t>В сибирской тайге, особенно к востоку от Енисея, широко распространена многолетняя мерзлота большой мощности. В почве заключены подземные льды. В рельефе тайги преобладают возвышенные и низменные равнины</a:t>
            </a:r>
            <a:br>
              <a:rPr lang="ru-RU" sz="2000" dirty="0" smtClean="0"/>
            </a:br>
            <a:r>
              <a:rPr lang="ru-RU" sz="2000" dirty="0" smtClean="0"/>
              <a:t>Более энергично идет преобразование рельефа в тех местах, где лес сведен человеком. </a:t>
            </a:r>
            <a:endParaRPr lang="ru-RU" sz="2000" dirty="0"/>
          </a:p>
        </p:txBody>
      </p:sp>
      <p:pic>
        <p:nvPicPr>
          <p:cNvPr id="1028" name="Picture 4" descr="http://www.openarium.ru/%D1%84%D0%BE%D1%82%D0%BE/%D0%BC%D0%BE%D0%BD%D0%B3%D0%BE%D0%BB%D0%B8%D1%8F/%D1%83%D0%BB%D0%B0%D0%BD-%D0%B1%D0%B0%D1%82%D0%BE%D1%80/%D0%B4%D0%BE%D0%BB%D0%B8%D0%BD%D0%B0-%D0%B2%D0%B5%D1%87%D0%BD%D0%BE%D0%B9-%D0%BC%D0%B5%D1%80%D0%B7%D0%BB%D0%BE%D1%82%D1%8B.jpg"/>
          <p:cNvPicPr>
            <a:picLocks noChangeAspect="1" noChangeArrowheads="1"/>
          </p:cNvPicPr>
          <p:nvPr/>
        </p:nvPicPr>
        <p:blipFill>
          <a:blip r:embed="rId2" cstate="print"/>
          <a:srcRect/>
          <a:stretch>
            <a:fillRect/>
          </a:stretch>
        </p:blipFill>
        <p:spPr bwMode="auto">
          <a:xfrm>
            <a:off x="4139952" y="4043223"/>
            <a:ext cx="5004048" cy="281477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Особенности климата.</a:t>
            </a:r>
            <a:endParaRPr lang="ru-RU" dirty="0"/>
          </a:p>
        </p:txBody>
      </p:sp>
      <p:sp>
        <p:nvSpPr>
          <p:cNvPr id="3" name="Содержимое 2"/>
          <p:cNvSpPr>
            <a:spLocks noGrp="1"/>
          </p:cNvSpPr>
          <p:nvPr>
            <p:ph idx="1"/>
          </p:nvPr>
        </p:nvSpPr>
        <p:spPr/>
        <p:txBody>
          <a:bodyPr>
            <a:normAutofit fontScale="70000" lnSpcReduction="20000"/>
          </a:bodyPr>
          <a:lstStyle/>
          <a:p>
            <a:r>
              <a:rPr lang="ru-RU" dirty="0" smtClean="0"/>
              <a:t>Климат отличается суровостью. Со стороны Северного Ледовитого океана свободно вторгаются в тайгу холодные массы арктического воздуха. Суровость зимы возрастает с запада на восток. Особенно низкие температуры характерны для Якутии. Зима в тайге-6-8 месяцев. Весна холодная, снег долго не тает. Лето умеренно-теплое и влажное, жарких дней мало. Заморозки бывают даже в июне. Осень холодная, пасмурная, с моросящими дождями, переходящими в снегопады. В тайге Восточной Сибири широко распространена вечная мерзлота. С ней связано образование наледей. </a:t>
            </a:r>
            <a:br>
              <a:rPr lang="ru-RU" dirty="0" smtClean="0"/>
            </a:br>
            <a:r>
              <a:rPr lang="ru-RU" dirty="0" smtClean="0"/>
              <a:t>Реки в тайге полноводные, быстрые. Много озер и болот.</a:t>
            </a:r>
            <a:br>
              <a:rPr lang="ru-RU" dirty="0" smtClean="0"/>
            </a:br>
            <a:r>
              <a:rPr lang="ru-RU" dirty="0" smtClean="0"/>
              <a:t>Почвы расположены на многолетней мерзлоте, малоплодородные, подзолистые.</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dirty="0"/>
          </a:p>
        </p:txBody>
      </p:sp>
      <p:pic>
        <p:nvPicPr>
          <p:cNvPr id="16386" name="Picture 2" descr="https://s-media-cache-ak0.pinimg.com/736x/f1/c8/27/f1c827c08c07707aac42560103c5ed21.jpg"/>
          <p:cNvPicPr>
            <a:picLocks noChangeAspect="1" noChangeArrowheads="1"/>
          </p:cNvPicPr>
          <p:nvPr/>
        </p:nvPicPr>
        <p:blipFill>
          <a:blip r:embed="rId2" cstate="print"/>
          <a:srcRect/>
          <a:stretch>
            <a:fillRect/>
          </a:stretch>
        </p:blipFill>
        <p:spPr bwMode="auto">
          <a:xfrm>
            <a:off x="0" y="0"/>
            <a:ext cx="9172653" cy="6858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Внутренние воды Тайги.</a:t>
            </a:r>
            <a:endParaRPr lang="ru-RU" dirty="0"/>
          </a:p>
        </p:txBody>
      </p:sp>
      <p:sp>
        <p:nvSpPr>
          <p:cNvPr id="3" name="Содержимое 2"/>
          <p:cNvSpPr>
            <a:spLocks noGrp="1"/>
          </p:cNvSpPr>
          <p:nvPr>
            <p:ph idx="1"/>
          </p:nvPr>
        </p:nvSpPr>
        <p:spPr/>
        <p:txBody>
          <a:bodyPr>
            <a:normAutofit fontScale="32500" lnSpcReduction="20000"/>
          </a:bodyPr>
          <a:lstStyle/>
          <a:p>
            <a:pPr fontAlgn="b"/>
            <a:r>
              <a:rPr lang="ru-RU" sz="4500" dirty="0" smtClean="0"/>
              <a:t>При более теплом, чем в лесотундре и тундре, лете в тайге увеличивается испарение с поверхности суши. Однако осадков в тайге выпадает много, поэтому поверхностный сток в ней продолжает оставаться высоким. Величина поверхностного стока в противоположность испарению уменьшается в южном направлении. В связи с большим поверхностным стоком речная сеть в тайге очень густая, а сами реки многоводны. В питании их помимо снеговых вод велика роль дождевых и грунтовых.</a:t>
            </a:r>
          </a:p>
          <a:p>
            <a:r>
              <a:rPr lang="ru-RU" sz="4500" dirty="0" smtClean="0"/>
              <a:t>В Тайге есть множество крупных и мелких по площади озер. Особенно много озер в местах, подвергавшихся последнему (на Русской равнине – валдайскому) оледенению. Озера Тайги содержат пресную воду.</a:t>
            </a:r>
          </a:p>
          <a:p>
            <a:r>
              <a:rPr lang="ru-RU" sz="4500" dirty="0" smtClean="0"/>
              <a:t>Тайга богата не только поверхностными, но и неглубоко залегающими грунтовыми водами. Они часто используются для водоснабжения населенных пунктов при помощи неглубоких колодцев. Близкое к поверхности залегание этих вод часто ведет к загрязнению их органическими соединениями и в ряде случаев делает непригодными для питья. </a:t>
            </a:r>
          </a:p>
          <a:p>
            <a:r>
              <a:rPr lang="ru-RU" sz="4500" dirty="0" smtClean="0"/>
              <a:t>Неглубокое, близкое к поверхности залегание грунтовых вод и влажный климат обусловливают широкое распространение болот. Болота –неотъемлемая часть ландшафта тайги. Наиболее характерны для тайги торфяники со значительными толщами сфагнового торфа. На юге тайги площадь верховых болот сокращается. Хозяйственное значение торфа- его используют на топливо</a:t>
            </a:r>
            <a:r>
              <a:rPr lang="ru-RU" dirty="0" smtClean="0"/>
              <a:t>.</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dirty="0"/>
          </a:p>
        </p:txBody>
      </p:sp>
      <p:pic>
        <p:nvPicPr>
          <p:cNvPr id="19458" name="Picture 2" descr="http://pandia.ru/text/78/256/images/image045_10.jpg"/>
          <p:cNvPicPr>
            <a:picLocks noChangeAspect="1" noChangeArrowheads="1"/>
          </p:cNvPicPr>
          <p:nvPr/>
        </p:nvPicPr>
        <p:blipFill>
          <a:blip r:embed="rId2" cstate="print"/>
          <a:srcRect/>
          <a:stretch>
            <a:fillRect/>
          </a:stretch>
        </p:blipFill>
        <p:spPr bwMode="auto">
          <a:xfrm>
            <a:off x="0" y="0"/>
            <a:ext cx="4293445" cy="3212976"/>
          </a:xfrm>
          <a:prstGeom prst="rect">
            <a:avLst/>
          </a:prstGeom>
          <a:noFill/>
        </p:spPr>
      </p:pic>
      <p:pic>
        <p:nvPicPr>
          <p:cNvPr id="19460" name="Picture 4" descr="http://img-b.photosight.ru/c3a/3343668_large.jpeg"/>
          <p:cNvPicPr>
            <a:picLocks noChangeAspect="1" noChangeArrowheads="1"/>
          </p:cNvPicPr>
          <p:nvPr/>
        </p:nvPicPr>
        <p:blipFill>
          <a:blip r:embed="rId3" cstate="print"/>
          <a:srcRect/>
          <a:stretch>
            <a:fillRect/>
          </a:stretch>
        </p:blipFill>
        <p:spPr bwMode="auto">
          <a:xfrm>
            <a:off x="3707904" y="3233936"/>
            <a:ext cx="5436096" cy="362406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Растительный мир Тайги.</a:t>
            </a:r>
            <a:endParaRPr lang="ru-RU" dirty="0"/>
          </a:p>
        </p:txBody>
      </p:sp>
      <p:sp>
        <p:nvSpPr>
          <p:cNvPr id="3" name="Содержимое 2"/>
          <p:cNvSpPr>
            <a:spLocks noGrp="1"/>
          </p:cNvSpPr>
          <p:nvPr>
            <p:ph idx="1"/>
          </p:nvPr>
        </p:nvSpPr>
        <p:spPr/>
        <p:txBody>
          <a:bodyPr/>
          <a:lstStyle/>
          <a:p>
            <a:r>
              <a:rPr lang="ru-RU" dirty="0" smtClean="0"/>
              <a:t>Среди зеленого моря хвойных лесов. Таежный лес обычно состоит из деревьев одного типа. Это могут быть ель, пихта, сосна или лиственница. В Тайге есть кустарники (черника, брусника, голубика) , затем мхи и лишайники</a:t>
            </a: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dirty="0"/>
          </a:p>
        </p:txBody>
      </p:sp>
      <p:pic>
        <p:nvPicPr>
          <p:cNvPr id="20482" name="Picture 2" descr="http://boncukfm.com/wp-content/uploads/2015/10/nature_0008.jpg"/>
          <p:cNvPicPr>
            <a:picLocks noChangeAspect="1" noChangeArrowheads="1"/>
          </p:cNvPicPr>
          <p:nvPr/>
        </p:nvPicPr>
        <p:blipFill>
          <a:blip r:embed="rId2" cstate="print"/>
          <a:srcRect/>
          <a:stretch>
            <a:fillRect/>
          </a:stretch>
        </p:blipFill>
        <p:spPr bwMode="auto">
          <a:xfrm>
            <a:off x="1907704" y="260648"/>
            <a:ext cx="5220072" cy="3654406"/>
          </a:xfrm>
          <a:prstGeom prst="rect">
            <a:avLst/>
          </a:prstGeom>
          <a:noFill/>
        </p:spPr>
      </p:pic>
      <p:pic>
        <p:nvPicPr>
          <p:cNvPr id="20484" name="Picture 4" descr="http://stihidl.ru/files/comment/comment_1097043.jpg"/>
          <p:cNvPicPr>
            <a:picLocks noChangeAspect="1" noChangeArrowheads="1"/>
          </p:cNvPicPr>
          <p:nvPr/>
        </p:nvPicPr>
        <p:blipFill>
          <a:blip r:embed="rId3" cstate="print"/>
          <a:srcRect/>
          <a:stretch>
            <a:fillRect/>
          </a:stretch>
        </p:blipFill>
        <p:spPr bwMode="auto">
          <a:xfrm>
            <a:off x="5381011" y="3933056"/>
            <a:ext cx="3762989" cy="2924944"/>
          </a:xfrm>
          <a:prstGeom prst="rect">
            <a:avLst/>
          </a:prstGeom>
          <a:noFill/>
        </p:spPr>
      </p:pic>
      <p:pic>
        <p:nvPicPr>
          <p:cNvPr id="20486" name="Picture 6" descr="http://www.turizmvnn.ru/files/system/foto/22555.jpg"/>
          <p:cNvPicPr>
            <a:picLocks noChangeAspect="1" noChangeArrowheads="1"/>
          </p:cNvPicPr>
          <p:nvPr/>
        </p:nvPicPr>
        <p:blipFill>
          <a:blip r:embed="rId4" cstate="print"/>
          <a:srcRect/>
          <a:stretch>
            <a:fillRect/>
          </a:stretch>
        </p:blipFill>
        <p:spPr bwMode="auto">
          <a:xfrm>
            <a:off x="611560" y="3915053"/>
            <a:ext cx="3923928" cy="2942947"/>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Яркая">
  <a:themeElements>
    <a:clrScheme name="Яркая">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Яркая">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Яркая">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76</TotalTime>
  <Words>471</Words>
  <Application>Microsoft Office PowerPoint</Application>
  <PresentationFormat>Экран (4:3)</PresentationFormat>
  <Paragraphs>21</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Яркая</vt:lpstr>
      <vt:lpstr>Презентация Колонина Льва и Туркиной Анны </vt:lpstr>
      <vt:lpstr>Тайга.</vt:lpstr>
      <vt:lpstr>Особенности рельефа.</vt:lpstr>
      <vt:lpstr>Особенности климата.</vt:lpstr>
      <vt:lpstr>Слайд 5</vt:lpstr>
      <vt:lpstr>Внутренние воды Тайги.</vt:lpstr>
      <vt:lpstr>Слайд 7</vt:lpstr>
      <vt:lpstr>Растительный мир Тайги.</vt:lpstr>
      <vt:lpstr>Слайд 9</vt:lpstr>
      <vt:lpstr>Животный мир Тайги.</vt:lpstr>
      <vt:lpstr>Слайд 11</vt:lpstr>
      <vt:lpstr>Хозяйственная деятельность человека в тайге.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Семён</dc:creator>
  <cp:lastModifiedBy>Семён</cp:lastModifiedBy>
  <cp:revision>9</cp:revision>
  <dcterms:created xsi:type="dcterms:W3CDTF">2016-01-14T15:13:29Z</dcterms:created>
  <dcterms:modified xsi:type="dcterms:W3CDTF">2016-01-18T13:13:17Z</dcterms:modified>
</cp:coreProperties>
</file>