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7" r:id="rId8"/>
    <p:sldId id="269" r:id="rId9"/>
    <p:sldId id="270" r:id="rId10"/>
    <p:sldId id="271" r:id="rId11"/>
    <p:sldId id="265" r:id="rId12"/>
    <p:sldId id="272" r:id="rId13"/>
    <p:sldId id="264" r:id="rId14"/>
    <p:sldId id="263" r:id="rId15"/>
    <p:sldId id="262" r:id="rId16"/>
    <p:sldId id="261" r:id="rId17"/>
    <p:sldId id="273" r:id="rId18"/>
    <p:sldId id="274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30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4C71EC6-210F-42DE-9C53-41977AD35B3D}" type="datetimeFigureOut">
              <a:rPr lang="ru-RU" smtClean="0"/>
              <a:t>26.01.2019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26.01.2019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26.01.2019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26.01.2019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4C71EC6-210F-42DE-9C53-41977AD35B3D}" type="datetimeFigureOut">
              <a:rPr lang="ru-RU" smtClean="0"/>
              <a:t>26.01.2019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4C71EC6-210F-42DE-9C53-41977AD35B3D}" type="datetimeFigureOut">
              <a:rPr lang="ru-RU" smtClean="0"/>
              <a:t>26.01.2019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Совершенная конкуренция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Презентация ученика 11 «Б» </a:t>
            </a:r>
          </a:p>
          <a:p>
            <a:r>
              <a:rPr lang="ru-RU" dirty="0" err="1" smtClean="0"/>
              <a:t>Колонина</a:t>
            </a:r>
            <a:r>
              <a:rPr lang="ru-RU" dirty="0" smtClean="0"/>
              <a:t> Льва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935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66526"/>
          </a:xfrm>
        </p:spPr>
        <p:txBody>
          <a:bodyPr>
            <a:normAutofit/>
          </a:bodyPr>
          <a:lstStyle/>
          <a:p>
            <a:pPr algn="ctr"/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4540316" cy="4572000"/>
          </a:xfrm>
        </p:spPr>
        <p:txBody>
          <a:bodyPr/>
          <a:lstStyle/>
          <a:p>
            <a:r>
              <a:rPr lang="ru-RU" dirty="0" smtClean="0"/>
              <a:t>С помощью сопоставления общей выручки фирмы и общими издержками</a:t>
            </a:r>
            <a:endParaRPr lang="ru-RU" dirty="0"/>
          </a:p>
        </p:txBody>
      </p:sp>
      <p:pic>
        <p:nvPicPr>
          <p:cNvPr id="6146" name="Picture 2" descr="https://pp.userapi.com/c847121/v847121552/186158/4OIioWCX5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42836"/>
            <a:ext cx="4355976" cy="511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5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Состояние равновесия фирмы</a:t>
            </a:r>
            <a:endParaRPr lang="ru-RU" dirty="0"/>
          </a:p>
        </p:txBody>
      </p:sp>
      <p:pic>
        <p:nvPicPr>
          <p:cNvPr id="3074" name="Picture 2" descr="https://smartprogress.do/uploadImages/00094766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06" y="1882775"/>
            <a:ext cx="68751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6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Второй подход для определения оптимального выпуска продукции фирмой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2420888"/>
            <a:ext cx="3275856" cy="4437112"/>
          </a:xfrm>
        </p:spPr>
        <p:txBody>
          <a:bodyPr/>
          <a:lstStyle/>
          <a:p>
            <a:r>
              <a:rPr lang="ru-RU" dirty="0" smtClean="0"/>
              <a:t>С помощью сопоставления предельного дохода с предельными издержками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5436096" y="2708920"/>
            <a:ext cx="3707904" cy="3539480"/>
          </a:xfrm>
        </p:spPr>
        <p:txBody>
          <a:bodyPr/>
          <a:lstStyle/>
          <a:p>
            <a:r>
              <a:rPr lang="ru-RU" dirty="0" smtClean="0"/>
              <a:t>Если </a:t>
            </a:r>
            <a:r>
              <a:rPr lang="en-US" dirty="0" smtClean="0"/>
              <a:t>MR=P</a:t>
            </a:r>
            <a:r>
              <a:rPr lang="ru-RU" dirty="0"/>
              <a:t> </a:t>
            </a:r>
            <a:r>
              <a:rPr lang="ru-RU" b="1" dirty="0" smtClean="0"/>
              <a:t>&gt; </a:t>
            </a:r>
            <a:r>
              <a:rPr lang="en-US" dirty="0" smtClean="0"/>
              <a:t>MC</a:t>
            </a:r>
            <a:r>
              <a:rPr lang="ru-RU" dirty="0" smtClean="0"/>
              <a:t> то следует продолжать наращивать производство</a:t>
            </a:r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3275856" y="3140968"/>
            <a:ext cx="2160240" cy="1152128"/>
          </a:xfrm>
          <a:prstGeom prst="rightArrow">
            <a:avLst>
              <a:gd name="adj1" fmla="val 433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0" y="566124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C000"/>
                </a:solidFill>
              </a:rPr>
              <a:t>Таким образом, равенство цены продукции предельным издержкам- условие равновесия конкурентной фирмы</a:t>
            </a:r>
            <a:endParaRPr lang="ru-RU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49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36712"/>
            <a:ext cx="8513152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6652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Экономические границы целесообразности выпуска продукции фирмой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08520" y="1666526"/>
            <a:ext cx="4464496" cy="5191474"/>
          </a:xfrm>
        </p:spPr>
        <p:txBody>
          <a:bodyPr>
            <a:normAutofit fontScale="62500" lnSpcReduction="20000"/>
          </a:bodyPr>
          <a:lstStyle/>
          <a:p>
            <a:pPr marL="578358" indent="-514350">
              <a:buFont typeface="+mj-lt"/>
              <a:buAutoNum type="arabicPeriod"/>
            </a:pPr>
            <a:r>
              <a:rPr lang="ru-RU" dirty="0" smtClean="0"/>
              <a:t>Цена превышает средние общие издержки    целесообразен дополнительный выпуск продукции</a:t>
            </a:r>
          </a:p>
          <a:p>
            <a:pPr marL="578358" indent="-514350">
              <a:buFont typeface="+mj-lt"/>
              <a:buAutoNum type="arabicPeriod"/>
            </a:pPr>
            <a:r>
              <a:rPr lang="ru-RU" dirty="0" smtClean="0"/>
              <a:t>Цена равна средним общим издержкам экономическая прибыль нулевая, воспринимается, как нормальная     выпуск целесообразен</a:t>
            </a:r>
          </a:p>
          <a:p>
            <a:pPr marL="578358" indent="-514350">
              <a:buFont typeface="+mj-lt"/>
              <a:buAutoNum type="arabicPeriod"/>
            </a:pPr>
            <a:r>
              <a:rPr lang="ru-RU" dirty="0" smtClean="0"/>
              <a:t>Цена меньше средних общих издержек     выпуск продукции нецелесообразен </a:t>
            </a:r>
          </a:p>
          <a:p>
            <a:pPr marL="578358" indent="-514350">
              <a:buFont typeface="+mj-lt"/>
              <a:buAutoNum type="arabicPeriod"/>
            </a:pPr>
            <a:r>
              <a:rPr lang="ru-RU" dirty="0" smtClean="0"/>
              <a:t>Фирме необходимо прекратить выпуск продукции, если цена будет ниже средних переменных издержек</a:t>
            </a:r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2771800" y="1916832"/>
            <a:ext cx="288032" cy="216024"/>
          </a:xfrm>
          <a:prstGeom prst="rightArrow">
            <a:avLst>
              <a:gd name="adj1" fmla="val 433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2102475" y="3861048"/>
            <a:ext cx="288032" cy="216024"/>
          </a:xfrm>
          <a:prstGeom prst="rightArrow">
            <a:avLst>
              <a:gd name="adj1" fmla="val 433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2660296" y="4581128"/>
            <a:ext cx="288032" cy="216024"/>
          </a:xfrm>
          <a:prstGeom prst="rightArrow">
            <a:avLst>
              <a:gd name="adj1" fmla="val 433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926" y="1665573"/>
            <a:ext cx="4502575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5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Вопросы: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0" y="1722437"/>
            <a:ext cx="4648200" cy="51355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Признаки</a:t>
            </a:r>
          </a:p>
          <a:p>
            <a:pPr marL="578358" indent="-514350">
              <a:buFont typeface="+mj-lt"/>
              <a:buAutoNum type="arabicPeriod"/>
            </a:pPr>
            <a:r>
              <a:rPr lang="ru-RU" dirty="0" smtClean="0"/>
              <a:t>Конкуренция производителей</a:t>
            </a:r>
          </a:p>
          <a:p>
            <a:pPr marL="578358" indent="-514350">
              <a:buFont typeface="+mj-lt"/>
              <a:buAutoNum type="arabicPeriod"/>
            </a:pPr>
            <a:r>
              <a:rPr lang="ru-RU" dirty="0" smtClean="0"/>
              <a:t>Централизованное распределение</a:t>
            </a:r>
          </a:p>
          <a:p>
            <a:pPr marL="578358" indent="-514350">
              <a:buFont typeface="+mj-lt"/>
              <a:buAutoNum type="arabicPeriod"/>
            </a:pPr>
            <a:r>
              <a:rPr lang="ru-RU" dirty="0" smtClean="0"/>
              <a:t>Директивное ценообразование</a:t>
            </a:r>
          </a:p>
          <a:p>
            <a:pPr marL="578358" indent="-514350">
              <a:buFont typeface="+mj-lt"/>
              <a:buAutoNum type="arabicPeriod"/>
            </a:pPr>
            <a:r>
              <a:rPr lang="ru-RU" dirty="0" smtClean="0"/>
              <a:t>Свобода предпринимательства</a:t>
            </a:r>
          </a:p>
          <a:p>
            <a:pPr marL="578358" indent="-514350">
              <a:buFont typeface="+mj-lt"/>
              <a:buAutoNum type="arabicPeriod"/>
            </a:pPr>
            <a:r>
              <a:rPr lang="ru-RU" dirty="0" err="1" smtClean="0"/>
              <a:t>Саморегуляция</a:t>
            </a:r>
            <a:r>
              <a:rPr lang="ru-RU" dirty="0" smtClean="0"/>
              <a:t> спроса и предложения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495800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Типы экономических систем</a:t>
            </a:r>
          </a:p>
          <a:p>
            <a:pPr marL="578358" indent="-514350">
              <a:buFont typeface="+mj-lt"/>
              <a:buAutoNum type="arabicPeriod"/>
            </a:pPr>
            <a:r>
              <a:rPr lang="ru-RU" dirty="0" smtClean="0"/>
              <a:t>Рыночная</a:t>
            </a:r>
          </a:p>
          <a:p>
            <a:pPr marL="578358" indent="-514350">
              <a:buFont typeface="+mj-lt"/>
              <a:buAutoNum type="arabicPeriod"/>
            </a:pPr>
            <a:r>
              <a:rPr lang="ru-RU" dirty="0" smtClean="0"/>
              <a:t>Командная</a:t>
            </a:r>
            <a:endParaRPr lang="ru-RU" dirty="0"/>
          </a:p>
          <a:p>
            <a:pPr marL="578358" indent="-514350">
              <a:buFont typeface="+mj-lt"/>
              <a:buAutoNum type="arabicPeriod"/>
            </a:pPr>
            <a:endParaRPr lang="ru-RU" dirty="0" smtClean="0"/>
          </a:p>
          <a:p>
            <a:pPr marL="578358" indent="-514350">
              <a:buFont typeface="+mj-lt"/>
              <a:buAutoNum type="arabicPeriod"/>
            </a:pPr>
            <a:endParaRPr lang="ru-RU" dirty="0"/>
          </a:p>
          <a:p>
            <a:pPr marL="578358" indent="-514350">
              <a:buFont typeface="+mj-lt"/>
              <a:buAutoNum type="arabicPeriod"/>
            </a:pPr>
            <a:endParaRPr lang="ru-RU" dirty="0" smtClean="0"/>
          </a:p>
          <a:p>
            <a:pPr marL="578358" indent="-514350">
              <a:buFont typeface="+mj-lt"/>
              <a:buAutoNum type="arabicPeriod"/>
            </a:pPr>
            <a:endParaRPr lang="ru-RU" dirty="0"/>
          </a:p>
          <a:p>
            <a:pPr marL="64008" indent="0">
              <a:buNone/>
            </a:pPr>
            <a:endParaRPr lang="ru-RU" dirty="0" smtClean="0"/>
          </a:p>
          <a:p>
            <a:pPr marL="64008" indent="0">
              <a:buNone/>
            </a:pPr>
            <a:r>
              <a:rPr lang="ru-RU" dirty="0" smtClean="0"/>
              <a:t>Ответ:</a:t>
            </a:r>
          </a:p>
          <a:p>
            <a:pPr marL="64008" indent="0">
              <a:buNone/>
            </a:pPr>
            <a:endParaRPr lang="ru-RU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94118" y="811201"/>
            <a:ext cx="86594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6136" y="5404416"/>
            <a:ext cx="17636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FF0000"/>
                </a:solidFill>
              </a:rPr>
              <a:t>12211</a:t>
            </a:r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21790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Кем являются </a:t>
            </a:r>
            <a:r>
              <a:rPr lang="en-US" dirty="0" smtClean="0"/>
              <a:t>price</a:t>
            </a:r>
            <a:r>
              <a:rPr lang="ru-RU" dirty="0" smtClean="0"/>
              <a:t> </a:t>
            </a:r>
            <a:r>
              <a:rPr lang="en-US" dirty="0" smtClean="0"/>
              <a:t>maker </a:t>
            </a:r>
            <a:r>
              <a:rPr lang="ru-RU" dirty="0" smtClean="0"/>
              <a:t>и </a:t>
            </a:r>
            <a:r>
              <a:rPr lang="en-US" dirty="0" smtClean="0"/>
              <a:t>price taker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</a:t>
            </a:r>
            <a:r>
              <a:rPr lang="ru-RU" dirty="0" smtClean="0"/>
              <a:t> </a:t>
            </a:r>
            <a:r>
              <a:rPr lang="en-US" dirty="0" smtClean="0"/>
              <a:t>maker- </a:t>
            </a:r>
            <a:r>
              <a:rPr lang="ru-RU" dirty="0" smtClean="0"/>
              <a:t>определяющий цену</a:t>
            </a:r>
          </a:p>
          <a:p>
            <a:r>
              <a:rPr lang="en-US" dirty="0" smtClean="0"/>
              <a:t>Price taker- </a:t>
            </a:r>
            <a:r>
              <a:rPr lang="ru-RU" dirty="0" smtClean="0"/>
              <a:t>принимающий цену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97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3089498"/>
          </a:xfrm>
        </p:spPr>
        <p:txBody>
          <a:bodyPr>
            <a:normAutofit/>
          </a:bodyPr>
          <a:lstStyle/>
          <a:p>
            <a:r>
              <a:rPr lang="ru-RU" dirty="0" smtClean="0"/>
              <a:t>В какой момент фирме необходимо прекращать производство товара или услуги?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3241832"/>
          </a:xfrm>
        </p:spPr>
        <p:txBody>
          <a:bodyPr/>
          <a:lstStyle/>
          <a:p>
            <a:r>
              <a:rPr lang="ru-RU" dirty="0"/>
              <a:t>Фирме необходимо прекратить выпуск продукции, если цена будет ниже средних переменных издержек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26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tatic1.squarespace.com/static/52d56e4ae4b0e9203b2a80af/t/56af8cc03b0be3f530ad12d6/1454345421176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7" y="1915879"/>
            <a:ext cx="7503717" cy="494116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6221" y="44624"/>
            <a:ext cx="8147248" cy="5350834"/>
          </a:xfrm>
        </p:spPr>
        <p:txBody>
          <a:bodyPr>
            <a:normAutofit/>
          </a:bodyPr>
          <a:lstStyle/>
          <a:p>
            <a:pPr marL="64008" indent="0" algn="ctr">
              <a:buNone/>
            </a:pPr>
            <a:r>
              <a:rPr lang="ru-RU" sz="6000" dirty="0" smtClean="0">
                <a:solidFill>
                  <a:srgbClr val="FF0000"/>
                </a:solidFill>
              </a:rPr>
              <a:t>Спасибо за внимание!</a:t>
            </a:r>
            <a:endParaRPr lang="ru-R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98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99032"/>
          </a:xfrm>
        </p:spPr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Сущность совершенной конкуренции</a:t>
            </a:r>
          </a:p>
          <a:p>
            <a:r>
              <a:rPr lang="ru-RU" dirty="0" smtClean="0"/>
              <a:t>Виды доходов фирм в совершенной конкуренции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Общий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Средний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Предельный</a:t>
            </a:r>
          </a:p>
          <a:p>
            <a:r>
              <a:rPr lang="ru-RU" dirty="0" smtClean="0"/>
              <a:t>Подходы определения оптимального объёма продукции фирмы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Соотношение общего дохода и общих издержек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Сопоставление предельного дохода с предельными издержками</a:t>
            </a:r>
          </a:p>
          <a:p>
            <a:r>
              <a:rPr lang="ru-RU" dirty="0" smtClean="0"/>
              <a:t>Экономические границы целесообразности выпуска продукции фирмой</a:t>
            </a:r>
          </a:p>
          <a:p>
            <a:r>
              <a:rPr lang="ru-RU" dirty="0" smtClean="0"/>
              <a:t>Кривая предложения конкурентной фирмы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7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6652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Совершенная конкуренция, как модель рыночной экономики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https://smartprogress.do/uploadImages/000496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152" y="1882808"/>
            <a:ext cx="5755695" cy="498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0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Фирмы, функционирующие в совершенной конкуренции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1722437"/>
            <a:ext cx="4495800" cy="452596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Blackadder ITC" panose="04020505051007020D02" pitchFamily="82" charset="0"/>
              </a:rPr>
              <a:t>Price maker</a:t>
            </a:r>
          </a:p>
          <a:p>
            <a:endParaRPr lang="en-US" sz="6600" dirty="0" smtClean="0">
              <a:latin typeface="Blackadder ITC" panose="04020505051007020D02" pitchFamily="82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44208" y="1722437"/>
            <a:ext cx="2699792" cy="4525963"/>
          </a:xfrm>
        </p:spPr>
        <p:txBody>
          <a:bodyPr/>
          <a:lstStyle/>
          <a:p>
            <a:pPr lvl="0">
              <a:buClr>
                <a:srgbClr val="FF388C"/>
              </a:buClr>
            </a:pPr>
            <a:r>
              <a:rPr lang="en-US" sz="4400" dirty="0">
                <a:solidFill>
                  <a:prstClr val="white"/>
                </a:solidFill>
                <a:latin typeface="Blackadder ITC" panose="04020505051007020D02" pitchFamily="82" charset="0"/>
              </a:rPr>
              <a:t>Price taker</a:t>
            </a:r>
            <a:endParaRPr lang="he-IL" sz="4400" dirty="0">
              <a:solidFill>
                <a:prstClr val="white"/>
              </a:solidFill>
              <a:latin typeface="Blackadder ITC" panose="04020505051007020D02" pitchFamily="82" charset="0"/>
            </a:endParaRPr>
          </a:p>
          <a:p>
            <a:endParaRPr lang="ru-RU" dirty="0"/>
          </a:p>
        </p:txBody>
      </p:sp>
      <p:pic>
        <p:nvPicPr>
          <p:cNvPr id="2050" name="Picture 2" descr="https://avatars.mds.yandex.net/get-pdb/226447/c62b7346-bd19-4367-8a9c-0686d1066d87/s1200?webp=fal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88" y="2348880"/>
            <a:ext cx="6843824" cy="43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8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Виды доходов фирмы и способы их вычисления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ru-RU" dirty="0" smtClean="0"/>
              <a:t>Критерии</a:t>
            </a:r>
          </a:p>
          <a:p>
            <a:r>
              <a:rPr lang="ru-RU" dirty="0" smtClean="0"/>
              <a:t>1 вид продукции</a:t>
            </a:r>
          </a:p>
          <a:p>
            <a:endParaRPr lang="ru-RU" dirty="0" smtClean="0"/>
          </a:p>
          <a:p>
            <a:r>
              <a:rPr lang="ru-RU" dirty="0" smtClean="0"/>
              <a:t>Фирма стремится максимизировать свою прибыль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15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04" y="0"/>
            <a:ext cx="8229600" cy="1399032"/>
          </a:xfrm>
        </p:spPr>
        <p:txBody>
          <a:bodyPr/>
          <a:lstStyle/>
          <a:p>
            <a:pPr algn="ctr"/>
            <a:r>
              <a:rPr lang="ru-RU" dirty="0" smtClean="0"/>
              <a:t>Прибыль; Средний доход; Предельный доход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8856984" cy="5661248"/>
          </a:xfrm>
        </p:spPr>
        <p:txBody>
          <a:bodyPr>
            <a:normAutofit/>
          </a:bodyPr>
          <a:lstStyle/>
          <a:p>
            <a:r>
              <a:rPr lang="ru-RU" dirty="0" smtClean="0"/>
              <a:t>П= </a:t>
            </a:r>
            <a:r>
              <a:rPr lang="en-US" dirty="0" smtClean="0"/>
              <a:t>TR</a:t>
            </a:r>
            <a:r>
              <a:rPr lang="ru-RU" dirty="0" smtClean="0"/>
              <a:t>-</a:t>
            </a:r>
            <a:r>
              <a:rPr lang="he-IL" dirty="0" smtClean="0"/>
              <a:t> </a:t>
            </a:r>
            <a:r>
              <a:rPr lang="en-US" dirty="0" smtClean="0"/>
              <a:t>TC</a:t>
            </a:r>
            <a:endParaRPr lang="he-IL" dirty="0" smtClean="0"/>
          </a:p>
          <a:p>
            <a:pPr marL="64008" indent="0">
              <a:buNone/>
            </a:pPr>
            <a:r>
              <a:rPr lang="ru-RU" dirty="0" smtClean="0"/>
              <a:t>П-прибыль(весь полученный фирмой доход)</a:t>
            </a:r>
          </a:p>
          <a:p>
            <a:pPr marL="64008" indent="0">
              <a:buNone/>
            </a:pPr>
            <a:r>
              <a:rPr lang="en-US" dirty="0" smtClean="0"/>
              <a:t>TR- </a:t>
            </a:r>
            <a:r>
              <a:rPr lang="ru-RU" dirty="0" smtClean="0"/>
              <a:t>общая выручка</a:t>
            </a:r>
          </a:p>
          <a:p>
            <a:pPr marL="64008" indent="0">
              <a:buNone/>
            </a:pPr>
            <a:r>
              <a:rPr lang="en-US" dirty="0" smtClean="0"/>
              <a:t>TC</a:t>
            </a:r>
            <a:r>
              <a:rPr lang="he-IL" dirty="0" smtClean="0"/>
              <a:t> –</a:t>
            </a:r>
            <a:r>
              <a:rPr lang="ru-RU" dirty="0" smtClean="0"/>
              <a:t>общие издержки</a:t>
            </a:r>
          </a:p>
          <a:p>
            <a:endParaRPr lang="ru-RU" dirty="0"/>
          </a:p>
          <a:p>
            <a:r>
              <a:rPr lang="en-US" dirty="0" smtClean="0"/>
              <a:t>AR</a:t>
            </a:r>
            <a:r>
              <a:rPr lang="he-IL" dirty="0" smtClean="0"/>
              <a:t>=</a:t>
            </a:r>
            <a:r>
              <a:rPr lang="en-US" dirty="0" smtClean="0"/>
              <a:t>TR/Q</a:t>
            </a:r>
          </a:p>
          <a:p>
            <a:pPr marL="64008" indent="0">
              <a:buNone/>
            </a:pPr>
            <a:r>
              <a:rPr lang="en-US" dirty="0" smtClean="0"/>
              <a:t>AR-</a:t>
            </a:r>
            <a:r>
              <a:rPr lang="ru-RU" dirty="0" smtClean="0"/>
              <a:t>средний доход</a:t>
            </a:r>
            <a:endParaRPr lang="en-US" dirty="0" smtClean="0"/>
          </a:p>
          <a:p>
            <a:pPr marL="64008" indent="0">
              <a:buNone/>
            </a:pPr>
            <a:endParaRPr lang="en-US" dirty="0"/>
          </a:p>
          <a:p>
            <a:r>
              <a:rPr lang="en-US" dirty="0" smtClean="0"/>
              <a:t>MR=   TR/  Q</a:t>
            </a:r>
          </a:p>
          <a:p>
            <a:pPr marL="64008" indent="0">
              <a:buNone/>
            </a:pPr>
            <a:r>
              <a:rPr lang="en-US" dirty="0" smtClean="0"/>
              <a:t>MR-</a:t>
            </a:r>
            <a:r>
              <a:rPr lang="ru-RU" dirty="0" smtClean="0"/>
              <a:t>предельный доход фирмы(на </a:t>
            </a:r>
            <a:r>
              <a:rPr lang="ru-RU" dirty="0" err="1" smtClean="0"/>
              <a:t>доп.ед</a:t>
            </a:r>
            <a:r>
              <a:rPr lang="ru-RU" dirty="0"/>
              <a:t>)</a:t>
            </a:r>
          </a:p>
        </p:txBody>
      </p:sp>
      <p:sp>
        <p:nvSpPr>
          <p:cNvPr id="4" name="Равнобедренный треугольник 3"/>
          <p:cNvSpPr/>
          <p:nvPr/>
        </p:nvSpPr>
        <p:spPr>
          <a:xfrm>
            <a:off x="1547664" y="5681184"/>
            <a:ext cx="288032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2339752" y="5692180"/>
            <a:ext cx="288032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83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080120"/>
          </a:xfrm>
        </p:spPr>
        <p:txBody>
          <a:bodyPr/>
          <a:lstStyle/>
          <a:p>
            <a:pPr algn="ctr"/>
            <a:r>
              <a:rPr lang="ru-RU" dirty="0" smtClean="0"/>
              <a:t>Пример и график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292080" y="980728"/>
            <a:ext cx="4211960" cy="5627712"/>
          </a:xfrm>
          <a:effectLst>
            <a:glow rad="63500">
              <a:schemeClr val="accent1">
                <a:satMod val="175000"/>
                <a:alpha val="40000"/>
              </a:schemeClr>
            </a:glow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ru-RU" dirty="0" smtClean="0"/>
              <a:t>В условиях совершенной конк</a:t>
            </a:r>
            <a:r>
              <a:rPr lang="ru-RU" dirty="0"/>
              <a:t>у</a:t>
            </a:r>
            <a:r>
              <a:rPr lang="ru-RU" dirty="0" smtClean="0"/>
              <a:t>ренции выдерживается равенство </a:t>
            </a:r>
            <a:r>
              <a:rPr lang="en-US" dirty="0" smtClean="0">
                <a:solidFill>
                  <a:srgbClr val="FF0000"/>
                </a:solidFill>
              </a:rPr>
              <a:t>P=AR=MR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098" name="Picture 2" descr="https://pp.userapi.com/c852128/v852128515/9fecd/bzai78ibfh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83235"/>
            <a:ext cx="6950926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0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https://pp.userapi.com/c849224/v849224552/115c89/We4U5paRrH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27" y="764704"/>
            <a:ext cx="6735745" cy="588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4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Первый подход к определению оптимального объема продукции фирмы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30423"/>
            <a:ext cx="7091403" cy="49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298</TotalTime>
  <Words>310</Words>
  <Application>Microsoft Office PowerPoint</Application>
  <PresentationFormat>Экран (4:3)</PresentationFormat>
  <Paragraphs>72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Blackadder ITC</vt:lpstr>
      <vt:lpstr>Century Gothic</vt:lpstr>
      <vt:lpstr>Gisha</vt:lpstr>
      <vt:lpstr>Verdana</vt:lpstr>
      <vt:lpstr>Wingdings</vt:lpstr>
      <vt:lpstr>Wingdings 2</vt:lpstr>
      <vt:lpstr>Яркая</vt:lpstr>
      <vt:lpstr>Совершенная конкуренция</vt:lpstr>
      <vt:lpstr>План</vt:lpstr>
      <vt:lpstr>Совершенная конкуренция, как модель рыночной экономики</vt:lpstr>
      <vt:lpstr>Фирмы, функционирующие в совершенной конкуренции</vt:lpstr>
      <vt:lpstr>Виды доходов фирмы и способы их вычисления</vt:lpstr>
      <vt:lpstr>Прибыль; Средний доход; Предельный доход</vt:lpstr>
      <vt:lpstr>Пример и график</vt:lpstr>
      <vt:lpstr>Презентация PowerPoint</vt:lpstr>
      <vt:lpstr>Первый подход к определению оптимального объема продукции фирмы</vt:lpstr>
      <vt:lpstr>Презентация PowerPoint</vt:lpstr>
      <vt:lpstr>Состояние равновесия фирмы</vt:lpstr>
      <vt:lpstr>Второй подход для определения оптимального выпуска продукции фирмой</vt:lpstr>
      <vt:lpstr>Презентация PowerPoint</vt:lpstr>
      <vt:lpstr>Экономические границы целесообразности выпуска продукции фирмой</vt:lpstr>
      <vt:lpstr>Вопросы:</vt:lpstr>
      <vt:lpstr>Кем являются price maker и price taker?</vt:lpstr>
      <vt:lpstr>В какой момент фирме необходимо прекращать производство товара или услуги?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Semen</dc:creator>
  <cp:lastModifiedBy>Семён Колонин, Semyon Kolonin</cp:lastModifiedBy>
  <cp:revision>18</cp:revision>
  <dcterms:created xsi:type="dcterms:W3CDTF">2019-01-13T17:23:56Z</dcterms:created>
  <dcterms:modified xsi:type="dcterms:W3CDTF">2019-01-26T20:26:53Z</dcterms:modified>
</cp:coreProperties>
</file>