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31C9F7-CDA5-44B5-A7B6-7622D8C5F8B6}">
          <p14:sldIdLst>
            <p14:sldId id="256"/>
            <p14:sldId id="257"/>
            <p14:sldId id="263"/>
            <p14:sldId id="259"/>
            <p14:sldId id="264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474677"/>
            <a:ext cx="8825658" cy="881063"/>
          </a:xfrm>
        </p:spPr>
        <p:txBody>
          <a:bodyPr/>
          <a:lstStyle/>
          <a:p>
            <a:pPr algn="ctr"/>
            <a:r>
              <a:rPr lang="ru-RU" dirty="0" smtClean="0"/>
              <a:t>Конфуцианство</a:t>
            </a:r>
            <a:endParaRPr lang="ru-RU" dirty="0"/>
          </a:p>
        </p:txBody>
      </p:sp>
      <p:pic>
        <p:nvPicPr>
          <p:cNvPr id="1026" name="Picture 2" descr="Главный зал Храма Конфуция в Цюйф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6" y="1724856"/>
            <a:ext cx="8559334" cy="481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21" y="439085"/>
            <a:ext cx="9404723" cy="872743"/>
          </a:xfrm>
        </p:spPr>
        <p:txBody>
          <a:bodyPr/>
          <a:lstStyle/>
          <a:p>
            <a:pPr algn="ctr"/>
            <a:r>
              <a:rPr lang="ru-RU" sz="4800" dirty="0" smtClean="0"/>
              <a:t>Что такое конфуцианство?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063" y="1635854"/>
            <a:ext cx="4572000" cy="49229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Конфуцианство - этико-философское учение, разработанное Конфуцием (553—480 до н. э</a:t>
            </a:r>
            <a:r>
              <a:rPr lang="ru-RU" dirty="0" smtClean="0"/>
              <a:t>.)</a:t>
            </a:r>
          </a:p>
          <a:p>
            <a:pPr marL="0" indent="0">
              <a:buNone/>
            </a:pPr>
            <a:r>
              <a:rPr lang="ru-RU" dirty="0" smtClean="0"/>
              <a:t>Сейчас конфуцианство проповедуется в Китае,</a:t>
            </a:r>
            <a:r>
              <a:rPr lang="ru-RU" dirty="0"/>
              <a:t> </a:t>
            </a:r>
            <a:r>
              <a:rPr lang="ru-RU" dirty="0" smtClean="0"/>
              <a:t>Корее и </a:t>
            </a:r>
            <a:r>
              <a:rPr lang="ru-RU" dirty="0"/>
              <a:t> </a:t>
            </a:r>
            <a:r>
              <a:rPr lang="ru-RU" dirty="0" smtClean="0"/>
              <a:t>Японии.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«У </a:t>
            </a:r>
            <a:r>
              <a:rPr lang="ru-RU" dirty="0" smtClean="0"/>
              <a:t>Цзин»</a:t>
            </a:r>
            <a:r>
              <a:rPr lang="en-US" dirty="0" smtClean="0"/>
              <a:t> - </a:t>
            </a:r>
            <a:r>
              <a:rPr lang="ru-RU" dirty="0" smtClean="0"/>
              <a:t>серия священных книг, которые  являются </a:t>
            </a:r>
            <a:r>
              <a:rPr lang="ru-RU" dirty="0"/>
              <a:t>основой традиционного китайского образования, образуя свод текстов, сопоставимый по своей значимости для </a:t>
            </a:r>
            <a:r>
              <a:rPr lang="ru-RU" dirty="0" smtClean="0"/>
              <a:t>китайцев с </a:t>
            </a:r>
            <a:r>
              <a:rPr lang="ru-RU" dirty="0"/>
              <a:t>Библией.</a:t>
            </a:r>
          </a:p>
        </p:txBody>
      </p:sp>
      <p:pic>
        <p:nvPicPr>
          <p:cNvPr id="2050" name="Picture 2" descr="https://insdrcdn.com/media/attachments/0/a1/acd8a0a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583" y="1588664"/>
            <a:ext cx="3476748" cy="26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britannica.com/01/143401-050-753A351E/Text-Lij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584" y="4303553"/>
            <a:ext cx="3476748" cy="22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9187"/>
          </a:xfrm>
        </p:spPr>
        <p:txBody>
          <a:bodyPr/>
          <a:lstStyle/>
          <a:p>
            <a:pPr algn="ctr"/>
            <a:r>
              <a:rPr lang="ru-RU" sz="4400" dirty="0"/>
              <a:t>Кто такой Конфуций?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59017"/>
            <a:ext cx="9789793" cy="488938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Конфуций – китайский мыслитель, </a:t>
            </a:r>
            <a:r>
              <a:rPr lang="ru-RU" dirty="0"/>
              <a:t>философ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Он </a:t>
            </a:r>
            <a:r>
              <a:rPr lang="ru-RU" dirty="0"/>
              <a:t>происходил из древнего китайского аристократического рода, </a:t>
            </a:r>
            <a:r>
              <a:rPr lang="ru-RU" dirty="0"/>
              <a:t>уже </a:t>
            </a:r>
            <a:r>
              <a:rPr lang="ru-RU" dirty="0" smtClean="0"/>
              <a:t>обедневшего</a:t>
            </a:r>
            <a:r>
              <a:rPr lang="ru-RU" dirty="0"/>
              <a:t> к моменту рождения философа (551 год до н.э</a:t>
            </a:r>
            <a:r>
              <a:rPr lang="ru-RU" dirty="0" smtClean="0"/>
              <a:t>.). </a:t>
            </a:r>
            <a:r>
              <a:rPr lang="ru-RU" dirty="0"/>
              <a:t>Его отец умер, когда мальчику исполнилось 3 </a:t>
            </a:r>
            <a:r>
              <a:rPr lang="ru-RU" dirty="0" smtClean="0"/>
              <a:t>года.</a:t>
            </a:r>
            <a:endParaRPr lang="ru-RU" dirty="0"/>
          </a:p>
          <a:p>
            <a:r>
              <a:rPr lang="ru-RU" dirty="0"/>
              <a:t>Именно поэтому Конфуций очень рано начал работать, занимаясь параллельно самообразованием и осваивая положенные каждому чиновнику и аристократу Китая искусства.  Образованного юношу скоро заметили, и он начал свою карьеру при дворе в царстве Лу</a:t>
            </a:r>
            <a:r>
              <a:rPr lang="ru-RU" dirty="0" smtClean="0"/>
              <a:t>.</a:t>
            </a:r>
          </a:p>
          <a:p>
            <a:r>
              <a:rPr lang="ru-RU" dirty="0"/>
              <a:t>Ф</a:t>
            </a:r>
            <a:r>
              <a:rPr lang="ru-RU" dirty="0" smtClean="0"/>
              <a:t>илософ</a:t>
            </a:r>
            <a:r>
              <a:rPr lang="ru-RU" dirty="0"/>
              <a:t>, получивший признание уже в 20 лет,  создал целое учение – конфуцианство, которое оказало огромное влияние на историю становления государств Юго-Восточной Азии. Он систематизировал летописи различных китайских княжеств, основал первый университет в Китае, написал специальные правила поведения для всех сословий Китая.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2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724" y="715921"/>
            <a:ext cx="11199303" cy="872743"/>
          </a:xfrm>
        </p:spPr>
        <p:txBody>
          <a:bodyPr/>
          <a:lstStyle/>
          <a:p>
            <a:pPr algn="ctr"/>
            <a:r>
              <a:rPr lang="ru-RU" sz="4800" dirty="0" smtClean="0"/>
              <a:t>История конфуцианства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3976" y="1588664"/>
            <a:ext cx="10670797" cy="4922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Конфуцианство возникло 723 </a:t>
            </a:r>
            <a:r>
              <a:rPr lang="ru-RU" dirty="0"/>
              <a:t>до н. э. — 481 до н. э</a:t>
            </a:r>
            <a:r>
              <a:rPr lang="ru-RU" dirty="0" smtClean="0"/>
              <a:t>. Это было время </a:t>
            </a:r>
            <a:r>
              <a:rPr lang="ru-RU" dirty="0"/>
              <a:t>глубоких социальных и политических потрясений в Китае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эпоху династии Хань (206 до н. э. — 220 н. э</a:t>
            </a:r>
            <a:r>
              <a:rPr lang="ru-RU" dirty="0" smtClean="0"/>
              <a:t>.) конфуцианство </a:t>
            </a:r>
            <a:r>
              <a:rPr lang="ru-RU" dirty="0"/>
              <a:t>стало официальной государственной </a:t>
            </a:r>
            <a:r>
              <a:rPr lang="ru-RU" dirty="0" smtClean="0"/>
              <a:t>идеологией, конфуцианские </a:t>
            </a:r>
            <a:r>
              <a:rPr lang="ru-RU" dirty="0"/>
              <a:t>нормы и ценности стали </a:t>
            </a:r>
            <a:r>
              <a:rPr lang="ru-RU" dirty="0" smtClean="0"/>
              <a:t>общепризнанными.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https://pbs.twimg.com/media/DdcPeOIWkAE55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57" y="3331555"/>
            <a:ext cx="6057233" cy="318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822409"/>
          </a:xfrm>
        </p:spPr>
        <p:txBody>
          <a:bodyPr/>
          <a:lstStyle/>
          <a:p>
            <a:pPr algn="ctr"/>
            <a:r>
              <a:rPr lang="ru-RU" sz="4400" dirty="0" smtClean="0"/>
              <a:t>Идеи конфуцианства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508" y="1275128"/>
            <a:ext cx="10125512" cy="4973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Основа конфуцианской философии — построение общества, основой которого является гармония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Философия строится на пяти главных качествах, присущих праведному человеку: уважение, справедливость, ритуал, мудрость, благопристойность</a:t>
            </a:r>
            <a:r>
              <a:rPr lang="ru-RU" dirty="0" smtClean="0"/>
              <a:t>.</a:t>
            </a:r>
          </a:p>
        </p:txBody>
      </p:sp>
      <p:pic>
        <p:nvPicPr>
          <p:cNvPr id="4" name="Picture 2" descr="https://i.ytimg.com/vi/OHWepJB8C2A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66" y="2774090"/>
            <a:ext cx="6608596" cy="37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839187"/>
          </a:xfrm>
        </p:spPr>
        <p:txBody>
          <a:bodyPr/>
          <a:lstStyle/>
          <a:p>
            <a:pPr algn="ctr"/>
            <a:r>
              <a:rPr lang="ru-RU" sz="4400" dirty="0"/>
              <a:t>Ц</a:t>
            </a:r>
            <a:r>
              <a:rPr lang="ru-RU" sz="4400" dirty="0" smtClean="0"/>
              <a:t>итаты Конфуция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508" y="1291906"/>
            <a:ext cx="10125512" cy="4956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1. Выберите </a:t>
            </a:r>
            <a:r>
              <a:rPr lang="ru-RU" sz="2400" dirty="0"/>
              <a:t>себе работу по душе, и вам не придется работать ни одного дня в своей </a:t>
            </a:r>
            <a:r>
              <a:rPr lang="ru-RU" sz="2400" dirty="0" smtClean="0"/>
              <a:t>жизни.</a:t>
            </a:r>
          </a:p>
          <a:p>
            <a:pPr marL="0" indent="0">
              <a:buNone/>
            </a:pPr>
            <a:r>
              <a:rPr lang="ru-RU" sz="2400" dirty="0" smtClean="0"/>
              <a:t>2. Если </a:t>
            </a:r>
            <a:r>
              <a:rPr lang="ru-RU" sz="2400" dirty="0"/>
              <a:t>тебе плюют в спину, значит ты </a:t>
            </a:r>
            <a:r>
              <a:rPr lang="ru-RU" sz="2400" dirty="0" smtClean="0"/>
              <a:t>впереди.</a:t>
            </a:r>
          </a:p>
          <a:p>
            <a:pPr marL="0" indent="0">
              <a:buNone/>
            </a:pPr>
            <a:r>
              <a:rPr lang="ru-RU" sz="2400" dirty="0" smtClean="0"/>
              <a:t>3.</a:t>
            </a:r>
            <a:r>
              <a:rPr lang="ru-RU" sz="2400" dirty="0"/>
              <a:t> </a:t>
            </a:r>
            <a:r>
              <a:rPr lang="ru-RU" sz="2400" dirty="0" smtClean="0"/>
              <a:t>Три </a:t>
            </a:r>
            <a:r>
              <a:rPr lang="ru-RU" sz="2400" dirty="0"/>
              <a:t>вещи никогда не возвращаются обратно </a:t>
            </a:r>
            <a:r>
              <a:rPr lang="ru-RU" sz="2400" dirty="0" smtClean="0"/>
              <a:t>— </a:t>
            </a:r>
            <a:r>
              <a:rPr lang="ru-RU" sz="2400" dirty="0"/>
              <a:t>время, </a:t>
            </a:r>
            <a:r>
              <a:rPr lang="ru-RU" sz="2400" dirty="0" smtClean="0"/>
              <a:t>слово, возможность.</a:t>
            </a:r>
          </a:p>
          <a:p>
            <a:pPr marL="0" indent="0">
              <a:buNone/>
            </a:pPr>
            <a:r>
              <a:rPr lang="ru-RU" sz="2400" dirty="0" smtClean="0"/>
              <a:t>Поэтому</a:t>
            </a:r>
            <a:r>
              <a:rPr lang="ru-RU" sz="2400" dirty="0"/>
              <a:t>: не теряй времени, выбирай слова, не </a:t>
            </a:r>
            <a:r>
              <a:rPr lang="ru-RU" sz="2400" dirty="0" smtClean="0"/>
              <a:t>упускай возможность.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170" name="Picture 2" descr="https://darkbooks.org/images/photo_gallery/Famous%20Personalities/Confucius/confucius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775" y="3024275"/>
            <a:ext cx="2096230" cy="38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1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20785"/>
            <a:ext cx="8825660" cy="4156596"/>
          </a:xfrm>
        </p:spPr>
        <p:txBody>
          <a:bodyPr/>
          <a:lstStyle/>
          <a:p>
            <a:pPr algn="ctr"/>
            <a:r>
              <a:rPr lang="ru-RU" sz="9600" dirty="0" smtClean="0"/>
              <a:t>Спасибо за внимание!</a:t>
            </a:r>
            <a:endParaRPr lang="ru-RU" sz="96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Презентация Колонина Глеба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80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208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Конфуцианство</vt:lpstr>
      <vt:lpstr>Что такое конфуцианство?</vt:lpstr>
      <vt:lpstr>Кто такой Конфуций?</vt:lpstr>
      <vt:lpstr>История конфуцианства</vt:lpstr>
      <vt:lpstr>Идеи конфуцианства</vt:lpstr>
      <vt:lpstr>Цитаты Конфуция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Конфуцианство</dc:title>
  <dc:creator>Семён Колонин, Semyon Kolonin</dc:creator>
  <cp:lastModifiedBy>Семён Колонин, Semyon Kolonin</cp:lastModifiedBy>
  <cp:revision>14</cp:revision>
  <dcterms:created xsi:type="dcterms:W3CDTF">2019-11-13T20:03:10Z</dcterms:created>
  <dcterms:modified xsi:type="dcterms:W3CDTF">2019-11-13T21:48:58Z</dcterms:modified>
</cp:coreProperties>
</file>