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79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7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77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05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66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8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1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33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0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11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DCA472-75CA-451D-8684-E80850186F3E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F26A-4A78-49C3-96DB-9274D67AF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99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447261"/>
            <a:ext cx="8825658" cy="1083365"/>
          </a:xfrm>
        </p:spPr>
        <p:txBody>
          <a:bodyPr tIns="90000" bIns="90000">
            <a:noAutofit/>
          </a:bodyPr>
          <a:lstStyle/>
          <a:p>
            <a:pPr algn="ctr"/>
            <a:r>
              <a:rPr lang="ru-RU" sz="5400" b="1" dirty="0"/>
              <a:t>Реформы </a:t>
            </a:r>
            <a:r>
              <a:rPr lang="ru-RU" sz="5400" b="1" dirty="0" smtClean="0"/>
              <a:t>Екатерины </a:t>
            </a:r>
            <a:r>
              <a:rPr lang="en-US" sz="5400" b="1" dirty="0" smtClean="0"/>
              <a:t>II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27574" y="6105851"/>
            <a:ext cx="4583665" cy="503641"/>
          </a:xfrm>
        </p:spPr>
        <p:txBody>
          <a:bodyPr/>
          <a:lstStyle/>
          <a:p>
            <a:pPr algn="r"/>
            <a:r>
              <a:rPr lang="ru-RU" dirty="0" smtClean="0"/>
              <a:t>Презентация Колонина Глеба</a:t>
            </a:r>
            <a:endParaRPr lang="ru-RU" dirty="0"/>
          </a:p>
        </p:txBody>
      </p:sp>
      <p:pic>
        <p:nvPicPr>
          <p:cNvPr id="1026" name="Picture 2" descr="Екатерина II Алексеев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666633"/>
            <a:ext cx="3915998" cy="494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998395"/>
          </a:xfrm>
        </p:spPr>
        <p:txBody>
          <a:bodyPr/>
          <a:lstStyle/>
          <a:p>
            <a:pPr algn="ctr"/>
            <a:r>
              <a:rPr lang="ru-RU" sz="4800" dirty="0"/>
              <a:t>1786г Образовательная  </a:t>
            </a:r>
            <a:r>
              <a:rPr lang="ru-RU" sz="4800" dirty="0" smtClean="0"/>
              <a:t>реформа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51114"/>
            <a:ext cx="8946541" cy="4797286"/>
          </a:xfrm>
        </p:spPr>
        <p:txBody>
          <a:bodyPr/>
          <a:lstStyle/>
          <a:p>
            <a:r>
              <a:rPr lang="ru-RU" sz="2400" dirty="0" smtClean="0"/>
              <a:t>Создание </a:t>
            </a:r>
            <a:r>
              <a:rPr lang="ru-RU" sz="2400" dirty="0"/>
              <a:t>системы образовательных учреждений. Открытие училищ, училищ для дворянских девушек. Именно тогда появились доски, классный журнал, экзамены и </a:t>
            </a:r>
            <a:r>
              <a:rPr lang="ru-RU" sz="2400" dirty="0" smtClean="0"/>
              <a:t>каникулы.</a:t>
            </a:r>
            <a:endParaRPr lang="ru-RU" sz="2400" dirty="0"/>
          </a:p>
          <a:p>
            <a:endParaRPr lang="ru-RU" dirty="0"/>
          </a:p>
        </p:txBody>
      </p:sp>
      <p:pic>
        <p:nvPicPr>
          <p:cNvPr id="9218" name="Picture 2" descr="http://personalhistory.ru/images/Smirnov%20Roman/SPb%20Institut%20princessy%20Ol'denburgskoj/SPb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0" y="2738560"/>
            <a:ext cx="5237922" cy="39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ds02.infourok.ru/uploads/ex/0c25/00027d24-01c10dbc/2/img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10" y="0"/>
            <a:ext cx="9100790" cy="682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dirty="0"/>
              <a:t>1762г Торговые реформы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1699591"/>
            <a:ext cx="4396339" cy="455674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Торговые</a:t>
            </a:r>
            <a:r>
              <a:rPr lang="ru-RU" sz="2800" dirty="0" smtClean="0"/>
              <a:t> реформы упразднили монополии </a:t>
            </a:r>
            <a:r>
              <a:rPr lang="ru-RU" sz="2800" dirty="0"/>
              <a:t>в торговле и </a:t>
            </a:r>
            <a:r>
              <a:rPr lang="ru-RU" sz="2800" dirty="0" smtClean="0"/>
              <a:t>промышленности, а также спустя несколько лет разрешили заниматься предпринимательством.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Екатерина II Алексеев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917" y="1699591"/>
            <a:ext cx="3680651" cy="45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163175"/>
            <a:ext cx="8947522" cy="1892917"/>
          </a:xfrm>
        </p:spPr>
        <p:txBody>
          <a:bodyPr/>
          <a:lstStyle/>
          <a:p>
            <a:pPr algn="ctr"/>
            <a:r>
              <a:rPr lang="ru-RU" sz="6000" dirty="0"/>
              <a:t>1763г. Реформа законодательной власти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400" dirty="0"/>
              <a:t>Упорядочение структуры и полномочий </a:t>
            </a:r>
            <a:r>
              <a:rPr lang="ru-RU" sz="2400" dirty="0" smtClean="0"/>
              <a:t>Сената.</a:t>
            </a:r>
            <a:endParaRPr lang="ru-RU" sz="2400" dirty="0"/>
          </a:p>
          <a:p>
            <a:r>
              <a:rPr lang="ru-RU" sz="2400" dirty="0"/>
              <a:t>Новые штаты государственных учреждений, служащие стали получать </a:t>
            </a:r>
            <a:r>
              <a:rPr lang="ru-RU" sz="2400" dirty="0" smtClean="0"/>
              <a:t>жалованье.</a:t>
            </a:r>
            <a:endParaRPr lang="ru-RU" sz="2400" dirty="0"/>
          </a:p>
          <a:p>
            <a:r>
              <a:rPr lang="ru-RU" sz="2400" dirty="0"/>
              <a:t>Изъятие у Сената законодательных функций и сохранений их только за </a:t>
            </a:r>
            <a:r>
              <a:rPr lang="ru-RU" sz="2400" dirty="0" smtClean="0"/>
              <a:t>монархом.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99" y="2055813"/>
            <a:ext cx="3596740" cy="4474196"/>
          </a:xfrm>
        </p:spPr>
      </p:pic>
    </p:spTree>
    <p:extLst>
      <p:ext uri="{BB962C8B-B14F-4D97-AF65-F5344CB8AC3E}">
        <p14:creationId xmlns:p14="http://schemas.microsoft.com/office/powerpoint/2010/main" val="3858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077908"/>
          </a:xfrm>
        </p:spPr>
        <p:txBody>
          <a:bodyPr/>
          <a:lstStyle/>
          <a:p>
            <a:pPr algn="ctr"/>
            <a:r>
              <a:rPr lang="ru-RU" sz="6000" dirty="0"/>
              <a:t>1764г. Церковная </a:t>
            </a:r>
            <a:r>
              <a:rPr lang="ru-RU" sz="6000" dirty="0" smtClean="0"/>
              <a:t>реформа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1828801"/>
            <a:ext cx="4396339" cy="442753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Секуляризация церковных земель - передача владений коллегии </a:t>
            </a:r>
            <a:r>
              <a:rPr lang="ru-RU" sz="2400" dirty="0" smtClean="0"/>
              <a:t>экономии.</a:t>
            </a:r>
            <a:endParaRPr lang="ru-RU" sz="2400" dirty="0"/>
          </a:p>
          <a:p>
            <a:r>
              <a:rPr lang="ru-RU" sz="2400" dirty="0"/>
              <a:t>Реформа сделала государственными более 900 тысяч церковных и монастырских душ. При этом церковь сохранила право иметь недвижимость, но потеряла земли, что обрабатывались подневольным </a:t>
            </a:r>
            <a:r>
              <a:rPr lang="ru-RU" sz="2400" dirty="0" smtClean="0"/>
              <a:t>трудом.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104" name="Picture 8" descr="http://xn--b1algoccq.xn--p1ai/%D0%BA%D0%B0%D1%80%D1%82%D0%B8%D0%BD%D0%BA%D0%B0/%D0%B1%D0%BE%D0%BB%D1%8C%D1%88%D0%B0%D1%8F/0c41cca01b3f690d158e1b04175ec8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69" y="1828802"/>
            <a:ext cx="3765113" cy="44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058030"/>
          </a:xfrm>
        </p:spPr>
        <p:txBody>
          <a:bodyPr/>
          <a:lstStyle/>
          <a:p>
            <a:pPr algn="ctr"/>
            <a:r>
              <a:rPr lang="ru-RU" sz="5400" dirty="0"/>
              <a:t>1769г Финансовая </a:t>
            </a:r>
            <a:r>
              <a:rPr lang="ru-RU" sz="5400" dirty="0" smtClean="0"/>
              <a:t>реформа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1789043"/>
            <a:ext cx="4396339" cy="4467295"/>
          </a:xfrm>
        </p:spPr>
        <p:txBody>
          <a:bodyPr>
            <a:normAutofit/>
          </a:bodyPr>
          <a:lstStyle/>
          <a:p>
            <a:r>
              <a:rPr lang="ru-RU" sz="2400" dirty="0"/>
              <a:t>Учреждение государственного банка, печать бумажных денег (ассигнаций</a:t>
            </a:r>
            <a:r>
              <a:rPr lang="ru-RU" sz="2400" dirty="0" smtClean="0"/>
              <a:t>).</a:t>
            </a:r>
            <a:endParaRPr lang="ru-RU" sz="2400" dirty="0"/>
          </a:p>
          <a:p>
            <a:r>
              <a:rPr lang="ru-RU" sz="2400" dirty="0"/>
              <a:t>Введение таможенного тарифа на импортные </a:t>
            </a:r>
            <a:r>
              <a:rPr lang="ru-RU" sz="2400" dirty="0" smtClean="0"/>
              <a:t>товары.</a:t>
            </a:r>
            <a:endParaRPr lang="ru-RU" sz="2400" dirty="0"/>
          </a:p>
        </p:txBody>
      </p:sp>
      <p:pic>
        <p:nvPicPr>
          <p:cNvPr id="5124" name="Picture 4" descr="https://avatars.mds.yandex.net/get-pdb/480866/53fe01c9-e7ef-4c4b-bddb-66ae2bb3ebf3/s12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46" y="1789042"/>
            <a:ext cx="5267882" cy="39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107725"/>
          </a:xfrm>
        </p:spPr>
        <p:txBody>
          <a:bodyPr/>
          <a:lstStyle/>
          <a:p>
            <a:pPr algn="ctr"/>
            <a:r>
              <a:rPr lang="ru-RU" sz="6000" dirty="0"/>
              <a:t>1773г </a:t>
            </a:r>
            <a:r>
              <a:rPr lang="ru-RU" sz="6000" dirty="0" smtClean="0"/>
              <a:t>Вероисповедание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1699591"/>
            <a:ext cx="4396339" cy="4556747"/>
          </a:xfrm>
        </p:spPr>
        <p:txBody>
          <a:bodyPr/>
          <a:lstStyle/>
          <a:p>
            <a:r>
              <a:rPr lang="ru-RU" sz="2400" dirty="0"/>
              <a:t>Указ Синода о </a:t>
            </a:r>
            <a:r>
              <a:rPr lang="ru-RU" sz="2400" dirty="0" smtClean="0"/>
              <a:t>веротерпимости.</a:t>
            </a:r>
            <a:endParaRPr lang="ru-RU" sz="2400" dirty="0"/>
          </a:p>
          <a:p>
            <a:r>
              <a:rPr lang="ru-RU" sz="2400" dirty="0"/>
              <a:t>Разрешение строить мечети и исповедовать веру своих </a:t>
            </a:r>
            <a:r>
              <a:rPr lang="ru-RU" sz="2400" dirty="0" smtClean="0"/>
              <a:t>предков.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8" name="Picture 4" descr="http://s12.radikal.ru/i185/1108/8e/26cf7da287af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73" y="1560443"/>
            <a:ext cx="5304577" cy="388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9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ru-RU" sz="5400" dirty="0"/>
              <a:t>1775г. Губернская </a:t>
            </a:r>
            <a:r>
              <a:rPr lang="ru-RU" sz="5400" dirty="0" smtClean="0"/>
              <a:t>реформа</a:t>
            </a:r>
            <a:endParaRPr lang="ru-RU" sz="5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03312" y="1461052"/>
            <a:ext cx="8946541" cy="4787347"/>
          </a:xfrm>
        </p:spPr>
        <p:txBody>
          <a:bodyPr/>
          <a:lstStyle/>
          <a:p>
            <a:r>
              <a:rPr lang="ru-RU" sz="2400" dirty="0"/>
              <a:t>Количество губерний увеличилось с 23 до </a:t>
            </a:r>
            <a:r>
              <a:rPr lang="ru-RU" sz="2400" dirty="0" smtClean="0"/>
              <a:t>50.</a:t>
            </a:r>
            <a:endParaRPr lang="ru-RU" sz="2400" dirty="0"/>
          </a:p>
          <a:p>
            <a:r>
              <a:rPr lang="ru-RU" sz="2400" dirty="0"/>
              <a:t>Деление на губернии проводилось по количеству душ, а не по </a:t>
            </a:r>
            <a:r>
              <a:rPr lang="ru-RU" sz="2400" dirty="0" smtClean="0"/>
              <a:t>территории.</a:t>
            </a:r>
            <a:endParaRPr lang="ru-RU" sz="2400" dirty="0"/>
          </a:p>
          <a:p>
            <a:r>
              <a:rPr lang="ru-RU" sz="2400" dirty="0"/>
              <a:t>Появились судебные органы на </a:t>
            </a:r>
            <a:r>
              <a:rPr lang="ru-RU" sz="2400" dirty="0" smtClean="0"/>
              <a:t>местах.</a:t>
            </a:r>
            <a:endParaRPr lang="ru-RU" sz="2400" dirty="0"/>
          </a:p>
          <a:p>
            <a:r>
              <a:rPr lang="ru-RU" sz="2400" dirty="0"/>
              <a:t>Ликвидирована автономия Украины и </a:t>
            </a:r>
            <a:r>
              <a:rPr lang="ru-RU" sz="2400" dirty="0" smtClean="0"/>
              <a:t>Запорожской Сечи.</a:t>
            </a:r>
            <a:endParaRPr lang="ru-RU" sz="2400" dirty="0"/>
          </a:p>
          <a:p>
            <a:r>
              <a:rPr lang="ru-RU" sz="2400" dirty="0"/>
              <a:t>Крупным поселкам присвоен статус городов, а обезлюдившие города «разжалованы» в </a:t>
            </a:r>
            <a:r>
              <a:rPr lang="ru-RU" sz="2400" dirty="0" smtClean="0"/>
              <a:t>деревни.</a:t>
            </a:r>
            <a:endParaRPr lang="ru-RU" sz="2400" dirty="0"/>
          </a:p>
          <a:p>
            <a:r>
              <a:rPr lang="ru-RU" sz="2400" dirty="0"/>
              <a:t>Была введена новая система местных органов власти. Многие функции перешли от центральных коллегий к губернским органам. Часть коллегий была </a:t>
            </a:r>
            <a:r>
              <a:rPr lang="ru-RU" sz="2400" dirty="0" smtClean="0"/>
              <a:t>упразднена.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9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067969"/>
          </a:xfrm>
        </p:spPr>
        <p:txBody>
          <a:bodyPr/>
          <a:lstStyle/>
          <a:p>
            <a:pPr algn="ctr"/>
            <a:r>
              <a:rPr lang="ru-RU" sz="5400" dirty="0"/>
              <a:t>1782г Полицейская </a:t>
            </a:r>
            <a:r>
              <a:rPr lang="ru-RU" sz="5400" dirty="0" smtClean="0"/>
              <a:t>реформа</a:t>
            </a:r>
            <a:endParaRPr lang="ru-RU" sz="5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103312" y="1520687"/>
            <a:ext cx="4396339" cy="4735651"/>
          </a:xfrm>
        </p:spPr>
        <p:txBody>
          <a:bodyPr/>
          <a:lstStyle/>
          <a:p>
            <a:r>
              <a:rPr lang="ru-RU" sz="2400" dirty="0"/>
              <a:t>Закон о полиции и цензуре, введение Устава о благочинии.</a:t>
            </a:r>
          </a:p>
          <a:p>
            <a:r>
              <a:rPr lang="ru-RU" sz="2400" dirty="0"/>
              <a:t>Полиции поручалось воспитание и </a:t>
            </a:r>
            <a:r>
              <a:rPr lang="ru-RU" sz="2400" dirty="0" smtClean="0"/>
              <a:t>контроль </a:t>
            </a:r>
            <a:r>
              <a:rPr lang="ru-RU" sz="2400" dirty="0"/>
              <a:t>за выполнением  </a:t>
            </a:r>
            <a:r>
              <a:rPr lang="ru-RU" sz="2400" dirty="0" smtClean="0"/>
              <a:t>подданными своих </a:t>
            </a:r>
            <a:r>
              <a:rPr lang="ru-RU" sz="2400" dirty="0"/>
              <a:t>обязанностей. Все издания и типографии должны были пройти </a:t>
            </a:r>
            <a:r>
              <a:rPr lang="ru-RU" sz="2400" dirty="0" smtClean="0"/>
              <a:t>цензуру.</a:t>
            </a:r>
            <a:endParaRPr lang="ru-RU" sz="2400" dirty="0"/>
          </a:p>
          <a:p>
            <a:endParaRPr lang="ru-RU" dirty="0"/>
          </a:p>
        </p:txBody>
      </p:sp>
      <p:pic>
        <p:nvPicPr>
          <p:cNvPr id="7170" name="Picture 2" descr="https://i.pinimg.com/originals/1c/83/b2/1c83b2da07ccf043704c13f507b175d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17" y="1520825"/>
            <a:ext cx="3360903" cy="47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097786"/>
          </a:xfrm>
        </p:spPr>
        <p:txBody>
          <a:bodyPr/>
          <a:lstStyle/>
          <a:p>
            <a:pPr algn="ctr"/>
            <a:r>
              <a:rPr lang="ru-RU" sz="5400" dirty="0"/>
              <a:t>1785г. Городская </a:t>
            </a:r>
            <a:r>
              <a:rPr lang="ru-RU" sz="5400" dirty="0" smtClean="0"/>
              <a:t>реформа</a:t>
            </a:r>
            <a:endParaRPr lang="ru-RU" sz="5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03312" y="1779104"/>
            <a:ext cx="8946541" cy="4469295"/>
          </a:xfrm>
        </p:spPr>
        <p:txBody>
          <a:bodyPr/>
          <a:lstStyle/>
          <a:p>
            <a:r>
              <a:rPr lang="ru-RU" sz="2400" dirty="0"/>
              <a:t>«Грамота на права и выгоды городам Российской </a:t>
            </a:r>
            <a:r>
              <a:rPr lang="ru-RU" sz="2400" dirty="0" smtClean="0"/>
              <a:t>империи».</a:t>
            </a:r>
            <a:endParaRPr lang="ru-RU" sz="2400" dirty="0"/>
          </a:p>
          <a:p>
            <a:r>
              <a:rPr lang="ru-RU" sz="2400" dirty="0"/>
              <a:t>Создание дворянского самоуправления, которое ведало благоустройством города, городским хозяйством, нужных городу зданий и их </a:t>
            </a:r>
            <a:r>
              <a:rPr lang="ru-RU" sz="2400" dirty="0" smtClean="0"/>
              <a:t>состоянием.</a:t>
            </a:r>
            <a:endParaRPr lang="ru-RU" sz="2400" dirty="0"/>
          </a:p>
          <a:p>
            <a:r>
              <a:rPr lang="ru-RU" sz="2400" dirty="0"/>
              <a:t>Реформа определяла права и обязанности «городских обывателей</a:t>
            </a:r>
            <a:r>
              <a:rPr lang="ru-RU" sz="2400" dirty="0" smtClean="0"/>
              <a:t>».</a:t>
            </a:r>
            <a:endParaRPr lang="ru-RU" sz="2400" dirty="0"/>
          </a:p>
          <a:p>
            <a:r>
              <a:rPr lang="ru-RU" sz="2400" dirty="0"/>
              <a:t>Учреждены новые выборные городские учреждения, </a:t>
            </a:r>
            <a:r>
              <a:rPr lang="ru-RU" sz="2400" dirty="0" smtClean="0"/>
              <a:t>расширен </a:t>
            </a:r>
            <a:r>
              <a:rPr lang="ru-RU" sz="2400" dirty="0"/>
              <a:t>круг </a:t>
            </a:r>
            <a:r>
              <a:rPr lang="ru-RU" sz="2400" dirty="0" smtClean="0"/>
              <a:t>избирателей.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4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327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 3</vt:lpstr>
      <vt:lpstr>Ион</vt:lpstr>
      <vt:lpstr>Реформы Екатерины II</vt:lpstr>
      <vt:lpstr>1762г Торговые реформы </vt:lpstr>
      <vt:lpstr>1763г. Реформа законодательной власти </vt:lpstr>
      <vt:lpstr>1764г. Церковная реформа</vt:lpstr>
      <vt:lpstr>1769г Финансовая реформа</vt:lpstr>
      <vt:lpstr>1773г Вероисповедание</vt:lpstr>
      <vt:lpstr>1775г. Губернская реформа</vt:lpstr>
      <vt:lpstr>1782г Полицейская реформа</vt:lpstr>
      <vt:lpstr>1785г. Городская реформа</vt:lpstr>
      <vt:lpstr>1786г Образовательная  реформа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Реформы  Екатерины II</dc:title>
  <dc:creator>Kolonin</dc:creator>
  <cp:lastModifiedBy>Kolonin</cp:lastModifiedBy>
  <cp:revision>12</cp:revision>
  <dcterms:created xsi:type="dcterms:W3CDTF">2020-04-29T17:57:33Z</dcterms:created>
  <dcterms:modified xsi:type="dcterms:W3CDTF">2020-04-29T18:56:29Z</dcterms:modified>
</cp:coreProperties>
</file>