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3BAC60-724D-44EF-9EAD-B032DE52A66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035641-C7AF-4822-97D2-DC74D79602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Ржев история и его значение  </a:t>
            </a:r>
            <a:r>
              <a:rPr lang="ru-RU" dirty="0" smtClean="0"/>
              <a:t>во </a:t>
            </a:r>
            <a:r>
              <a:rPr lang="ru-RU" dirty="0" smtClean="0"/>
              <a:t>время ВОВ.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Колонина Льва </a:t>
            </a:r>
          </a:p>
          <a:p>
            <a:r>
              <a:rPr lang="ru-RU" dirty="0" smtClean="0"/>
              <a:t>7 «Б»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85466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91192"/>
            <a:ext cx="8534400" cy="2069869"/>
          </a:xfrm>
        </p:spPr>
        <p:txBody>
          <a:bodyPr/>
          <a:lstStyle/>
          <a:p>
            <a:r>
              <a:rPr lang="ru-RU" dirty="0" smtClean="0"/>
              <a:t>История Ржева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b="1" dirty="0">
                <a:solidFill>
                  <a:prstClr val="white"/>
                </a:solidFill>
                <a:latin typeface="Cambria" panose="02040503050406030204" pitchFamily="18" charset="0"/>
              </a:rPr>
              <a:t>Ржев – один из древнейших городов Верхней Волги. Первое упоминание о нем датировано 1216 годом. В то время, когда только зарождалось Русское го­сударство, в верховьях великой реки возникло поселение – кре­пость </a:t>
            </a:r>
            <a:r>
              <a:rPr lang="ru-RU" sz="2200" b="1" dirty="0" err="1">
                <a:solidFill>
                  <a:prstClr val="white"/>
                </a:solidFill>
                <a:latin typeface="Cambria" panose="02040503050406030204" pitchFamily="18" charset="0"/>
              </a:rPr>
              <a:t>Ржевка</a:t>
            </a:r>
            <a:r>
              <a:rPr lang="ru-RU" sz="2200" b="1" dirty="0">
                <a:solidFill>
                  <a:prstClr val="white"/>
                </a:solidFill>
                <a:latin typeface="Cambria" panose="02040503050406030204" pitchFamily="18" charset="0"/>
              </a:rPr>
              <a:t>. Так именовался </a:t>
            </a:r>
            <a:r>
              <a:rPr lang="ru-RU" sz="2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го­род </a:t>
            </a:r>
            <a:r>
              <a:rPr lang="ru-RU" sz="2200" b="1" dirty="0">
                <a:solidFill>
                  <a:prstClr val="white"/>
                </a:solidFill>
                <a:latin typeface="Cambria" panose="02040503050406030204" pitchFamily="18" charset="0"/>
              </a:rPr>
              <a:t>на заре своей истории.</a:t>
            </a:r>
            <a:endParaRPr lang="ru-RU" dirty="0"/>
          </a:p>
        </p:txBody>
      </p:sp>
      <p:pic>
        <p:nvPicPr>
          <p:cNvPr id="6146" name="Picture 2" descr="Новости культуры &quot; Ржевски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71" y="3354304"/>
            <a:ext cx="4680509" cy="3503696"/>
          </a:xfrm>
          <a:prstGeom prst="rect">
            <a:avLst/>
          </a:prstGeom>
          <a:noFill/>
        </p:spPr>
      </p:pic>
      <p:pic>
        <p:nvPicPr>
          <p:cNvPr id="6148" name="Picture 4" descr="фото Интересные Картинки. . Фотографии, обои на рабочий стол, рисунки и графика - Part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716" y="3371504"/>
            <a:ext cx="4272989" cy="3486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5738668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ЗАТЕМ,</a:t>
            </a:r>
            <a:r>
              <a:rPr lang="ru-RU" sz="2200" b="1" dirty="0">
                <a:solidFill>
                  <a:prstClr val="white"/>
                </a:solidFill>
                <a:latin typeface="Cambria" panose="02040503050406030204" pitchFamily="18" charset="0"/>
              </a:rPr>
              <a:t> </a:t>
            </a:r>
            <a:r>
              <a:rPr lang="ru-RU" sz="2200" dirty="0">
                <a:solidFill>
                  <a:prstClr val="white"/>
                </a:solidFill>
                <a:latin typeface="Cambria" panose="02040503050406030204" pitchFamily="18" charset="0"/>
              </a:rPr>
              <a:t>его величали трижды </a:t>
            </a:r>
            <a:r>
              <a:rPr lang="ru-RU" sz="2200" dirty="0" smtClean="0">
                <a:solidFill>
                  <a:prstClr val="white"/>
                </a:solidFill>
                <a:latin typeface="Cambria" panose="02040503050406030204" pitchFamily="18" charset="0"/>
              </a:rPr>
              <a:t>княжеским </a:t>
            </a:r>
            <a:r>
              <a:rPr lang="ru-RU" sz="2200" dirty="0">
                <a:solidFill>
                  <a:prstClr val="white"/>
                </a:solidFill>
                <a:latin typeface="Cambria" panose="02040503050406030204" pitchFamily="18" charset="0"/>
              </a:rPr>
              <a:t>городом. Он назывался </a:t>
            </a:r>
            <a:r>
              <a:rPr lang="ru-RU" sz="2200" dirty="0" smtClean="0">
                <a:solidFill>
                  <a:prstClr val="white"/>
                </a:solidFill>
                <a:latin typeface="Cambria" panose="02040503050406030204" pitchFamily="18" charset="0"/>
              </a:rPr>
              <a:t>Ржевом </a:t>
            </a:r>
            <a:r>
              <a:rPr lang="ru-RU" sz="2200" dirty="0" err="1">
                <a:solidFill>
                  <a:prstClr val="white"/>
                </a:solidFill>
                <a:latin typeface="Cambria" panose="02040503050406030204" pitchFamily="18" charset="0"/>
              </a:rPr>
              <a:t>Володимировым</a:t>
            </a:r>
            <a:r>
              <a:rPr lang="ru-RU" sz="2200" dirty="0">
                <a:solidFill>
                  <a:prstClr val="white"/>
                </a:solidFill>
                <a:latin typeface="Cambria" panose="02040503050406030204" pitchFamily="18" charset="0"/>
              </a:rPr>
              <a:t> (Ржевой Володи-мировой). Правобережная сторона (нынешняя Красноармейская) </a:t>
            </a:r>
            <a:r>
              <a:rPr lang="ru-RU" sz="2200" dirty="0" smtClean="0">
                <a:solidFill>
                  <a:prstClr val="white"/>
                </a:solidFill>
                <a:latin typeface="Cambria" panose="02040503050406030204" pitchFamily="18" charset="0"/>
              </a:rPr>
              <a:t>именовалась </a:t>
            </a:r>
            <a:r>
              <a:rPr lang="ru-RU" sz="2200" dirty="0">
                <a:solidFill>
                  <a:prstClr val="white"/>
                </a:solidFill>
                <a:latin typeface="Cambria" panose="02040503050406030204" pitchFamily="18" charset="0"/>
              </a:rPr>
              <a:t>Князь-Дмитриевской, левобережная (нынешняя Советская) – Князь-Федоровской. Его история связана с деятельностью русских князей Влади­мира, Мстислава Удалого, Владимира Храброго…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8206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Тяжелые испытания выпали в годы Великой Отечественной войны на долю старинного русского города Ржева. Семнадцать месяцев хозяйничали здесь немецко-фашистские оккупанты, и все это время Ржев оставался городом-фронтом. Советские войска вели ожесточенные бои подо Ржевом, прикрывая путь к столице нашей Родины. 3 марта 1943 года Ржев был освобожден.</a:t>
            </a:r>
          </a:p>
          <a:p>
            <a:r>
              <a:rPr lang="ru-RU" dirty="0"/>
              <a:t>Велик подвиг его защитников и освободителей, велик и труд тех, кто в неимоверно тяжелых условиях поднимал город из </a:t>
            </a:r>
            <a:r>
              <a:rPr lang="ru-RU" dirty="0" smtClean="0"/>
              <a:t>руин.</a:t>
            </a:r>
            <a:endParaRPr lang="ru-RU" dirty="0"/>
          </a:p>
        </p:txBody>
      </p:sp>
      <p:pic>
        <p:nvPicPr>
          <p:cNvPr id="7170" name="Picture 2" descr="Я убит подо Ржево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8518" y="3886206"/>
            <a:ext cx="3433482" cy="2971794"/>
          </a:xfrm>
          <a:prstGeom prst="rect">
            <a:avLst/>
          </a:prstGeom>
          <a:noFill/>
        </p:spPr>
      </p:pic>
      <p:pic>
        <p:nvPicPr>
          <p:cNvPr id="7172" name="Picture 4" descr="Тверь Погибшим в годы Великой Отечественной войны 1941 - 1945 годов милиционерам посвящается. - БезФормата.Ru - Новост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716" y="3819524"/>
            <a:ext cx="5715000" cy="303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46073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Ржев называют как </a:t>
            </a:r>
            <a:r>
              <a:rPr lang="ru-RU" dirty="0" smtClean="0"/>
              <a:t>городом тружеником</a:t>
            </a:r>
            <a:r>
              <a:rPr lang="ru-RU" dirty="0"/>
              <a:t>, так и </a:t>
            </a:r>
            <a:r>
              <a:rPr lang="ru-RU" dirty="0" smtClean="0"/>
              <a:t>городом-воином</a:t>
            </a:r>
            <a:r>
              <a:rPr lang="ru-RU" dirty="0"/>
              <a:t>. </a:t>
            </a:r>
            <a:r>
              <a:rPr lang="ru-RU" dirty="0" err="1"/>
              <a:t>Ржевичи</a:t>
            </a:r>
            <a:r>
              <a:rPr lang="ru-RU" dirty="0"/>
              <a:t> испокон веку участвовали в сражениях, город на протяжении столетий был </a:t>
            </a:r>
            <a:r>
              <a:rPr lang="ru-RU" dirty="0" smtClean="0"/>
              <a:t>лакомым </a:t>
            </a:r>
            <a:r>
              <a:rPr lang="ru-RU" dirty="0"/>
              <a:t>куском для завоевателей </a:t>
            </a:r>
            <a:r>
              <a:rPr lang="ru-RU" dirty="0" smtClean="0"/>
              <a:t>разных </a:t>
            </a:r>
            <a:r>
              <a:rPr lang="ru-RU" dirty="0"/>
              <a:t>мастей и рангов. Много раз был сожжен, разорен, но всегда обретал былую мощь.</a:t>
            </a:r>
          </a:p>
          <a:p>
            <a:endParaRPr lang="ru-RU" dirty="0"/>
          </a:p>
        </p:txBody>
      </p:sp>
      <p:pic>
        <p:nvPicPr>
          <p:cNvPr id="4098" name="Picture 2" descr="Алмазная колесница скачать аудиокнигу бесплатн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612" y="3465936"/>
            <a:ext cx="4541558" cy="3392064"/>
          </a:xfrm>
          <a:prstGeom prst="rect">
            <a:avLst/>
          </a:prstGeom>
          <a:noFill/>
        </p:spPr>
      </p:pic>
      <p:sp>
        <p:nvSpPr>
          <p:cNvPr id="16" name="Развернутая стрелка 15"/>
          <p:cNvSpPr/>
          <p:nvPr/>
        </p:nvSpPr>
        <p:spPr>
          <a:xfrm>
            <a:off x="4177553" y="5629835"/>
            <a:ext cx="2680447" cy="6902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4974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0" indent="-29210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Font typeface="Wingdings 2"/>
              <a:buChar char=""/>
            </a:pPr>
            <a:r>
              <a:rPr lang="ru-RU" b="1" dirty="0">
                <a:solidFill>
                  <a:prstClr val="white"/>
                </a:solidFill>
                <a:latin typeface="Cambria" panose="02040503050406030204" pitchFamily="18" charset="0"/>
              </a:rPr>
              <a:t>САМЫЙ </a:t>
            </a: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яркий подвиг Ржев – его защитники и жители города – вписал в историю в годы Великой Отечествен­ной войны. Первыми то, что произошло под Ржевом, ныне городе воинской славы, оценили писатели. Давайте вчитаемся в сроки стихотворения Ильи Эренбурга "У Ржева":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None/>
            </a:pP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Но вот война –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None/>
            </a:pP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Окопы, танк подбитый,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None/>
            </a:pP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Оборван провод, и повисла нить,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None/>
            </a:pP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Как будто после той ужасной битвы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None/>
            </a:pPr>
            <a:r>
              <a:rPr lang="ru-RU" dirty="0">
                <a:solidFill>
                  <a:prstClr val="white"/>
                </a:solidFill>
                <a:latin typeface="Cambria" panose="02040503050406030204" pitchFamily="18" charset="0"/>
              </a:rPr>
              <a:t>Здесь занавес забыли опустить</a:t>
            </a:r>
            <a:r>
              <a:rPr lang="ru-RU" dirty="0" smtClean="0">
                <a:solidFill>
                  <a:prstClr val="white"/>
                </a:solidFill>
                <a:latin typeface="Cambria" panose="02040503050406030204" pitchFamily="18" charset="0"/>
              </a:rPr>
              <a:t>.</a:t>
            </a:r>
            <a:endParaRPr lang="ru-RU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Фотографии Ржева и Ржевского района времен Великой Отечестве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333625"/>
            <a:ext cx="6096000" cy="452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20903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1942-1943 годах на </a:t>
            </a:r>
            <a:r>
              <a:rPr lang="ru-RU" dirty="0" smtClean="0"/>
              <a:t>Ржевско-Вяземском </a:t>
            </a:r>
            <a:r>
              <a:rPr lang="ru-RU" dirty="0"/>
              <a:t>плацдарме, от которого по прямой до Москвы было 150 </a:t>
            </a:r>
            <a:r>
              <a:rPr lang="ru-RU" dirty="0" smtClean="0"/>
              <a:t>километров</a:t>
            </a:r>
            <a:r>
              <a:rPr lang="ru-RU" dirty="0"/>
              <a:t>, находились две трети войск </a:t>
            </a:r>
            <a:r>
              <a:rPr lang="ru-RU" dirty="0" smtClean="0"/>
              <a:t>германской </a:t>
            </a:r>
            <a:r>
              <a:rPr lang="ru-RU" dirty="0"/>
              <a:t>группы армий "Центр". Крас­ная Армия провела здесь четыре наступательные операции: </a:t>
            </a:r>
            <a:r>
              <a:rPr lang="ru-RU" dirty="0" smtClean="0"/>
              <a:t>Ржевско-Вяземскую </a:t>
            </a:r>
            <a:r>
              <a:rPr lang="ru-RU" dirty="0"/>
              <a:t>(январь-апрель 1942 г.), Ржевско-</a:t>
            </a:r>
            <a:r>
              <a:rPr lang="ru-RU" dirty="0" err="1"/>
              <a:t>Сычевскую</a:t>
            </a:r>
            <a:r>
              <a:rPr lang="ru-RU" dirty="0"/>
              <a:t> (июль-август 1942 г.), Ржевско-</a:t>
            </a:r>
            <a:r>
              <a:rPr lang="ru-RU" dirty="0" err="1"/>
              <a:t>Сычевскую</a:t>
            </a:r>
            <a:r>
              <a:rPr lang="ru-RU" dirty="0"/>
              <a:t>, она же операция "Марс" (ноябрь-декабрь 1942 г.), Ржевско-Вяземскую (март 1943 г.). В июне 1942 года </a:t>
            </a:r>
            <a:r>
              <a:rPr lang="ru-RU" dirty="0" smtClean="0"/>
              <a:t>Вермахт </a:t>
            </a:r>
            <a:r>
              <a:rPr lang="ru-RU" dirty="0"/>
              <a:t>осуществил наступательную операцию "</a:t>
            </a:r>
            <a:r>
              <a:rPr lang="ru-RU" dirty="0" err="1"/>
              <a:t>Зейдлиц</a:t>
            </a:r>
            <a:r>
              <a:rPr lang="ru-RU" dirty="0"/>
              <a:t>".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Открытый конкурс детского художественного творчества &quot;РЖЕВСК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681" y="3299012"/>
            <a:ext cx="4745317" cy="3558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494116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0" indent="-292100" defTabSz="914400">
              <a:spcBef>
                <a:spcPts val="0"/>
              </a:spcBef>
              <a:spcAft>
                <a:spcPts val="0"/>
              </a:spcAft>
              <a:buClr>
                <a:srgbClr val="72A376"/>
              </a:buClr>
              <a:buSzPct val="70000"/>
              <a:buFont typeface="Wingdings 2"/>
              <a:buChar char=""/>
            </a:pPr>
            <a:r>
              <a:rPr lang="ru-RU" sz="1800" b="1" dirty="0">
                <a:solidFill>
                  <a:prstClr val="white"/>
                </a:solidFill>
                <a:latin typeface="Cambria" panose="02040503050406030204" pitchFamily="18" charset="0"/>
              </a:rPr>
              <a:t>РЖЕВ </a:t>
            </a:r>
            <a:r>
              <a:rPr lang="ru-RU" sz="1800" dirty="0">
                <a:solidFill>
                  <a:prstClr val="white"/>
                </a:solidFill>
                <a:latin typeface="Cambria" panose="02040503050406030204" pitchFamily="18" charset="0"/>
              </a:rPr>
              <a:t>в 1981 году был награжден орденом Отечественной войны 1-й степени. 10 октября 2007 года Указом Президента России ему было присвое­но звание "Город воинской славы". По закону это почетное звание присваи­вается городам, на территории кото­рых или в непосредственной близости от которых в ходе ожесточенных сра­жений защитники Отечества проявили мужество, стойкость и массовый геро­изм". Это в полной мере относится к Ржеву, где свято чтят подвиг нашего солдата, проявленный здесь сполна.</a:t>
            </a:r>
          </a:p>
          <a:p>
            <a:endParaRPr lang="ru-RU" dirty="0"/>
          </a:p>
        </p:txBody>
      </p:sp>
      <p:pic>
        <p:nvPicPr>
          <p:cNvPr id="1026" name="Picture 2" descr="Магазин 7 монет - старинные монеты России, зарубежные cеребряные монеты и боны, наборы моне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069" y="3934665"/>
            <a:ext cx="4191000" cy="2105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809724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264</Words>
  <Application>Microsoft Office PowerPoint</Application>
  <PresentationFormat>Произвольный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Ржев история и его значение  во время ВОВ.</vt:lpstr>
      <vt:lpstr>История Ржева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Ржев во время ВОВ.</dc:title>
  <dc:creator>Семён Колонин, Semyon Kolonin</dc:creator>
  <cp:lastModifiedBy>Семён</cp:lastModifiedBy>
  <cp:revision>6</cp:revision>
  <dcterms:created xsi:type="dcterms:W3CDTF">2015-04-20T16:59:18Z</dcterms:created>
  <dcterms:modified xsi:type="dcterms:W3CDTF">2015-04-26T11:18:11Z</dcterms:modified>
</cp:coreProperties>
</file>