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260F1C0-6AC3-4A39-8F02-757F8CEEDEC0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7A30C28-841D-4BDF-912C-84B010F76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86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F1C0-6AC3-4A39-8F02-757F8CEEDEC0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0C28-841D-4BDF-912C-84B010F76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22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F1C0-6AC3-4A39-8F02-757F8CEEDEC0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0C28-841D-4BDF-912C-84B010F76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25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F1C0-6AC3-4A39-8F02-757F8CEEDEC0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0C28-841D-4BDF-912C-84B010F765B4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2338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F1C0-6AC3-4A39-8F02-757F8CEEDEC0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0C28-841D-4BDF-912C-84B010F76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345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F1C0-6AC3-4A39-8F02-757F8CEEDEC0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0C28-841D-4BDF-912C-84B010F76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289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F1C0-6AC3-4A39-8F02-757F8CEEDEC0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0C28-841D-4BDF-912C-84B010F76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65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F1C0-6AC3-4A39-8F02-757F8CEEDEC0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0C28-841D-4BDF-912C-84B010F76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118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F1C0-6AC3-4A39-8F02-757F8CEEDEC0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0C28-841D-4BDF-912C-84B010F76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688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F1C0-6AC3-4A39-8F02-757F8CEEDEC0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0C28-841D-4BDF-912C-84B010F76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24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F1C0-6AC3-4A39-8F02-757F8CEEDEC0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0C28-841D-4BDF-912C-84B010F76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28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F1C0-6AC3-4A39-8F02-757F8CEEDEC0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0C28-841D-4BDF-912C-84B010F76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18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F1C0-6AC3-4A39-8F02-757F8CEEDEC0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0C28-841D-4BDF-912C-84B010F76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94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F1C0-6AC3-4A39-8F02-757F8CEEDEC0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0C28-841D-4BDF-912C-84B010F76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35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F1C0-6AC3-4A39-8F02-757F8CEEDEC0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0C28-841D-4BDF-912C-84B010F76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07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F1C0-6AC3-4A39-8F02-757F8CEEDEC0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0C28-841D-4BDF-912C-84B010F76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6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F1C0-6AC3-4A39-8F02-757F8CEEDEC0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0C28-841D-4BDF-912C-84B010F76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43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0F1C0-6AC3-4A39-8F02-757F8CEEDEC0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30C28-841D-4BDF-912C-84B010F76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408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1012" y="609600"/>
            <a:ext cx="8676222" cy="1730927"/>
          </a:xfrm>
        </p:spPr>
        <p:txBody>
          <a:bodyPr>
            <a:noAutofit/>
          </a:bodyPr>
          <a:lstStyle/>
          <a:p>
            <a:r>
              <a:rPr lang="ru-RU" sz="5400" dirty="0" smtClean="0"/>
              <a:t>Устройство Компьютера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51012" y="3106024"/>
            <a:ext cx="8676222" cy="1905000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Презентация Колонина Глеба </a:t>
            </a:r>
          </a:p>
          <a:p>
            <a:r>
              <a:rPr lang="ru-RU" sz="2400" dirty="0">
                <a:solidFill>
                  <a:schemeClr val="tx1"/>
                </a:solidFill>
              </a:rPr>
              <a:t>7 «А» класс, школа 1799</a:t>
            </a:r>
          </a:p>
        </p:txBody>
      </p:sp>
    </p:spTree>
    <p:extLst>
      <p:ext uri="{BB962C8B-B14F-4D97-AF65-F5344CB8AC3E}">
        <p14:creationId xmlns:p14="http://schemas.microsoft.com/office/powerpoint/2010/main" val="100906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182291"/>
            <a:ext cx="9905998" cy="639830"/>
          </a:xfrm>
        </p:spPr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			  </a:t>
            </a:r>
            <a:r>
              <a:rPr lang="ru-RU" dirty="0" smtClean="0">
                <a:effectLst/>
              </a:rPr>
              <a:t>Жёсткий </a:t>
            </a:r>
            <a:r>
              <a:rPr lang="ru-RU" dirty="0">
                <a:effectLst/>
              </a:rPr>
              <a:t>диск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822121"/>
            <a:ext cx="9905999" cy="496908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effectLst/>
              </a:rPr>
              <a:t>Жёсткий диск, называемый также винчестером или HDD, предназначен для долговременного хранения информации. 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ru-RU" dirty="0" smtClean="0">
                <a:effectLst/>
              </a:rPr>
              <a:t>Именно </a:t>
            </a:r>
            <a:r>
              <a:rPr lang="ru-RU" dirty="0">
                <a:effectLst/>
              </a:rPr>
              <a:t>на жестком диске вашего компьютера хранится вся информация: операционная система, нужные </a:t>
            </a:r>
            <a:r>
              <a:rPr lang="ru-RU" dirty="0" smtClean="0">
                <a:effectLst/>
              </a:rPr>
              <a:t>программы,</a:t>
            </a:r>
            <a:r>
              <a:rPr lang="en-US" dirty="0" smtClean="0">
                <a:effectLst/>
              </a:rPr>
              <a:t> </a:t>
            </a:r>
            <a:r>
              <a:rPr lang="ru-RU" dirty="0" smtClean="0">
                <a:effectLst/>
              </a:rPr>
              <a:t>документы, фотографии, фильмы</a:t>
            </a:r>
            <a:r>
              <a:rPr lang="ru-RU" dirty="0">
                <a:effectLst/>
              </a:rPr>
              <a:t>, музыка и прочие </a:t>
            </a:r>
            <a:r>
              <a:rPr lang="ru-RU" dirty="0" smtClean="0">
                <a:effectLst/>
              </a:rPr>
              <a:t>файлы.</a:t>
            </a:r>
          </a:p>
          <a:p>
            <a:pPr marL="0" indent="0">
              <a:buNone/>
            </a:pPr>
            <a:r>
              <a:rPr lang="ru-RU" dirty="0" smtClean="0">
                <a:effectLst/>
              </a:rPr>
              <a:t>Именно </a:t>
            </a:r>
            <a:r>
              <a:rPr lang="ru-RU" dirty="0">
                <a:effectLst/>
              </a:rPr>
              <a:t>он является </a:t>
            </a:r>
            <a:r>
              <a:rPr lang="ru-RU" dirty="0" smtClean="0">
                <a:effectLst/>
              </a:rPr>
              <a:t>основным</a:t>
            </a:r>
          </a:p>
          <a:p>
            <a:pPr marL="0" indent="0">
              <a:buNone/>
            </a:pPr>
            <a:r>
              <a:rPr lang="ru-RU" dirty="0" smtClean="0">
                <a:effectLst/>
              </a:rPr>
              <a:t>устройством</a:t>
            </a:r>
            <a:r>
              <a:rPr lang="ru-RU" dirty="0">
                <a:effectLst/>
              </a:rPr>
              <a:t> хранения </a:t>
            </a:r>
            <a:r>
              <a:rPr lang="ru-RU" dirty="0" smtClean="0">
                <a:effectLst/>
              </a:rPr>
              <a:t>информации</a:t>
            </a:r>
          </a:p>
          <a:p>
            <a:pPr marL="0" indent="0">
              <a:buNone/>
            </a:pPr>
            <a:r>
              <a:rPr lang="ru-RU" dirty="0" smtClean="0">
                <a:effectLst/>
              </a:rPr>
              <a:t>в </a:t>
            </a:r>
            <a:r>
              <a:rPr lang="ru-RU" dirty="0">
                <a:effectLst/>
              </a:rPr>
              <a:t>компьютере.</a:t>
            </a:r>
            <a:endParaRPr lang="ru-RU" dirty="0"/>
          </a:p>
        </p:txBody>
      </p:sp>
      <p:pic>
        <p:nvPicPr>
          <p:cNvPr id="7170" name="Picture 2" descr="https://www.1a.ee/images/products/common/000773/565835_x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456" y="2903910"/>
            <a:ext cx="3725056" cy="376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25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241014"/>
            <a:ext cx="9905998" cy="539163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effectLst/>
              </a:rPr>
              <a:t>		</a:t>
            </a:r>
            <a:r>
              <a:rPr lang="en-US" dirty="0" smtClean="0">
                <a:effectLst/>
              </a:rPr>
              <a:t>DVD-</a:t>
            </a:r>
            <a:r>
              <a:rPr lang="ru-RU" dirty="0" smtClean="0">
                <a:effectLst/>
              </a:rPr>
              <a:t>привод или Дисковод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780177"/>
            <a:ext cx="9905999" cy="501102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effectLst/>
              </a:rPr>
              <a:t>DVD-привод используется для чтения DVD и CD-дисков. Если в названии стоит приставка “RW”, то привод способен не только читать, но и записывать на диски.</a:t>
            </a:r>
            <a:endParaRPr lang="ru-RU" dirty="0"/>
          </a:p>
        </p:txBody>
      </p:sp>
      <p:pic>
        <p:nvPicPr>
          <p:cNvPr id="8194" name="Picture 2" descr="http://mnogogerz.ru/wa-data/public/shop/products/83/04/483/images/468/468.97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483" y="2223083"/>
            <a:ext cx="7498554" cy="453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07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148735"/>
            <a:ext cx="9905998" cy="664997"/>
          </a:xfrm>
        </p:spPr>
        <p:txBody>
          <a:bodyPr>
            <a:normAutofit/>
          </a:bodyPr>
          <a:lstStyle/>
          <a:p>
            <a:r>
              <a:rPr lang="ru-RU" dirty="0" smtClean="0">
                <a:effectLst/>
              </a:rPr>
              <a:t>			   Блок </a:t>
            </a:r>
            <a:r>
              <a:rPr lang="ru-RU" dirty="0">
                <a:effectLst/>
              </a:rPr>
              <a:t>питания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813732"/>
            <a:ext cx="9905999" cy="4977469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effectLst/>
              </a:rPr>
              <a:t>Блок питания снабжает электроэнергией устройства </a:t>
            </a:r>
            <a:r>
              <a:rPr lang="ru-RU" dirty="0" smtClean="0">
                <a:effectLst/>
              </a:rPr>
              <a:t>компьютера </a:t>
            </a:r>
            <a:r>
              <a:rPr lang="ru-RU" dirty="0">
                <a:effectLst/>
              </a:rPr>
              <a:t>и обычно продаётся вместе с корпусом. В настоящий момент производят блоки питания мощностью 450, 550 и 750 Ватт. Более мощные блоки питания (до 1500 Ватт) могут понадобиться компьютеру с мощной игровой видеокартой.</a:t>
            </a:r>
            <a:endParaRPr lang="ru-RU" dirty="0"/>
          </a:p>
        </p:txBody>
      </p:sp>
      <p:pic>
        <p:nvPicPr>
          <p:cNvPr id="9218" name="Picture 2" descr="https://www.regard.ru/photo/shop/257464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108" y="2737207"/>
            <a:ext cx="5788083" cy="385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8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23053"/>
          </a:xfrm>
        </p:spPr>
        <p:txBody>
          <a:bodyPr/>
          <a:lstStyle/>
          <a:p>
            <a:r>
              <a:rPr lang="ru-RU" dirty="0" smtClean="0"/>
              <a:t>	внешние Устройства Компьютера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241571"/>
            <a:ext cx="9982390" cy="454963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Их подразделяют на устройства ввода и вывода информации.</a:t>
            </a:r>
          </a:p>
          <a:p>
            <a:pPr marL="0" indent="0">
              <a:buNone/>
            </a:pPr>
            <a:r>
              <a:rPr lang="ru-RU" dirty="0" smtClean="0"/>
              <a:t>Устройства ввода</a:t>
            </a:r>
            <a:r>
              <a:rPr lang="en-US" dirty="0" smtClean="0"/>
              <a:t>:</a:t>
            </a:r>
            <a:r>
              <a:rPr lang="ru-RU" dirty="0" smtClean="0"/>
              <a:t> клавиатура, мышь, сканер, микрофон.</a:t>
            </a:r>
          </a:p>
          <a:p>
            <a:pPr marL="0" indent="0">
              <a:buNone/>
            </a:pPr>
            <a:r>
              <a:rPr lang="ru-RU" dirty="0" smtClean="0"/>
              <a:t> Устройства вывода</a:t>
            </a:r>
            <a:r>
              <a:rPr lang="en-US" dirty="0" smtClean="0"/>
              <a:t>: </a:t>
            </a:r>
            <a:r>
              <a:rPr lang="ru-RU" dirty="0"/>
              <a:t>м</a:t>
            </a:r>
            <a:r>
              <a:rPr lang="ru-RU" dirty="0" smtClean="0"/>
              <a:t>онитор, принтер, акустические колонки и наушники.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42" name="Picture 2" descr="LCD ÐÐ¾Ð½Ð¸ÑÐ¾Ñ 16 : 9 (ÑÐ¸ÑÐ¾ÐºÐ¾ÑÐ¾ÑÐ¼Ð°ÑÐ½ÑÐ¹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3345282"/>
            <a:ext cx="2914222" cy="233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www.compday.ru/files/reg/24469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553" y="3345283"/>
            <a:ext cx="2541598" cy="233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s://topsto-crimea.ru/images/detailed/431/1506241682.147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071" y="3345283"/>
            <a:ext cx="2578349" cy="244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5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gandex.ru/upl/oboi/gandex.ru-18509_d407605ac519cda24869901d5d7087df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6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508307" y="1859338"/>
            <a:ext cx="69796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        Надеюсь, что предоставленная в данной презентации информация была для вас полезной.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414320" y="837336"/>
            <a:ext cx="4731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Спасибо за внимание!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5091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40486"/>
            <a:ext cx="9905998" cy="1101754"/>
          </a:xfrm>
        </p:spPr>
        <p:txBody>
          <a:bodyPr/>
          <a:lstStyle/>
          <a:p>
            <a:r>
              <a:rPr lang="ru-RU" dirty="0" smtClean="0"/>
              <a:t>			</a:t>
            </a:r>
            <a:r>
              <a:rPr lang="ru-RU" sz="3600" dirty="0" smtClean="0"/>
              <a:t>Что такое компьютер?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342240"/>
            <a:ext cx="9905998" cy="375267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Современный компьютер – это универсальное электронное программно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у</a:t>
            </a:r>
            <a:r>
              <a:rPr lang="ru-RU" dirty="0" smtClean="0"/>
              <a:t>правляемое устройство для работы с информацией. Без него невозможно представить современное общество.</a:t>
            </a:r>
          </a:p>
        </p:txBody>
      </p:sp>
      <p:pic>
        <p:nvPicPr>
          <p:cNvPr id="1026" name="Picture 2" descr="https://24smi.org/public/media/news/2015/03/27/1427461234-kak-vybrat-moshnyj-kompyuter-2015_specp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705" y="2984770"/>
            <a:ext cx="5764503" cy="368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29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	Из чего состоит компьютер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Компьютер состоит из</a:t>
            </a:r>
            <a:r>
              <a:rPr lang="ru-RU" dirty="0" smtClean="0">
                <a:effectLst/>
              </a:rPr>
              <a:t> </a:t>
            </a:r>
            <a:r>
              <a:rPr lang="ru-RU" dirty="0">
                <a:effectLst/>
              </a:rPr>
              <a:t>таких </a:t>
            </a:r>
            <a:r>
              <a:rPr lang="ru-RU" dirty="0" smtClean="0">
                <a:effectLst/>
              </a:rPr>
              <a:t>частей как:</a:t>
            </a:r>
            <a:r>
              <a:rPr lang="ru-RU" dirty="0">
                <a:effectLst/>
              </a:rPr>
              <a:t> </a:t>
            </a:r>
            <a:endParaRPr lang="ru-RU" dirty="0" smtClean="0">
              <a:effectLst/>
            </a:endParaRPr>
          </a:p>
          <a:p>
            <a:r>
              <a:rPr lang="ru-RU" dirty="0" smtClean="0">
                <a:effectLst/>
              </a:rPr>
              <a:t>Системный блок</a:t>
            </a:r>
            <a:endParaRPr lang="ru-RU" dirty="0">
              <a:effectLst/>
            </a:endParaRPr>
          </a:p>
          <a:p>
            <a:r>
              <a:rPr lang="ru-RU" dirty="0" smtClean="0">
                <a:effectLst/>
              </a:rPr>
              <a:t>Монитор</a:t>
            </a:r>
            <a:endParaRPr lang="ru-RU" dirty="0">
              <a:effectLst/>
            </a:endParaRPr>
          </a:p>
          <a:p>
            <a:r>
              <a:rPr lang="ru-RU" dirty="0" smtClean="0">
                <a:effectLst/>
              </a:rPr>
              <a:t>Клавиатура </a:t>
            </a:r>
            <a:r>
              <a:rPr lang="ru-RU" dirty="0">
                <a:effectLst/>
              </a:rPr>
              <a:t>и </a:t>
            </a:r>
            <a:r>
              <a:rPr lang="ru-RU" dirty="0" smtClean="0">
                <a:effectLst/>
              </a:rPr>
              <a:t>мышь</a:t>
            </a:r>
            <a:endParaRPr lang="ru-RU" dirty="0">
              <a:effectLst/>
            </a:endParaRPr>
          </a:p>
          <a:p>
            <a:r>
              <a:rPr lang="ru-RU" dirty="0" smtClean="0">
                <a:effectLst/>
              </a:rPr>
              <a:t>Дополнительные устройства (сканер, принтер, </a:t>
            </a:r>
            <a:r>
              <a:rPr lang="ru-RU" dirty="0">
                <a:effectLst/>
              </a:rPr>
              <a:t>веб-камера и др.)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95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51327"/>
            <a:ext cx="9905998" cy="59772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подробнее о Системном блоке и его Элементах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849053"/>
            <a:ext cx="9905999" cy="4312631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effectLst/>
              </a:rPr>
              <a:t>Системный блок — это </a:t>
            </a:r>
            <a:r>
              <a:rPr lang="ru-RU" dirty="0" smtClean="0">
                <a:effectLst/>
              </a:rPr>
              <a:t>центральная и основная </a:t>
            </a:r>
            <a:r>
              <a:rPr lang="ru-RU" dirty="0">
                <a:effectLst/>
              </a:rPr>
              <a:t>часть компьютера, в которой располагаются все самые важные </a:t>
            </a:r>
            <a:r>
              <a:rPr lang="ru-RU" dirty="0" smtClean="0">
                <a:effectLst/>
              </a:rPr>
              <a:t>составляющие. Выпускаются </a:t>
            </a:r>
            <a:r>
              <a:rPr lang="ru-RU" dirty="0">
                <a:effectLst/>
              </a:rPr>
              <a:t>самые разнообразные системные блоки, которые различаются по </a:t>
            </a:r>
            <a:r>
              <a:rPr lang="ru-RU" dirty="0" smtClean="0">
                <a:effectLst/>
              </a:rPr>
              <a:t>дизайну, </a:t>
            </a:r>
            <a:r>
              <a:rPr lang="ru-RU" dirty="0">
                <a:effectLst/>
              </a:rPr>
              <a:t>размерам</a:t>
            </a:r>
            <a:r>
              <a:rPr lang="ru-RU" dirty="0" smtClean="0">
                <a:effectLst/>
              </a:rPr>
              <a:t> и </a:t>
            </a:r>
            <a:r>
              <a:rPr lang="ru-RU" dirty="0">
                <a:effectLst/>
              </a:rPr>
              <a:t>способу сборки.</a:t>
            </a:r>
            <a:endParaRPr lang="ru-RU" dirty="0"/>
          </a:p>
        </p:txBody>
      </p:sp>
      <p:pic>
        <p:nvPicPr>
          <p:cNvPr id="2050" name="Picture 2" descr="http://us-it.ru/wp-content/uploads/2013/12/razmer_blok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882" y="2904075"/>
            <a:ext cx="3798835" cy="338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hinnavaatlus.ee/p/1200x630f/b5/cb/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186" y="2904075"/>
            <a:ext cx="5771694" cy="338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02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157124"/>
            <a:ext cx="9905998" cy="1159948"/>
          </a:xfrm>
        </p:spPr>
        <p:txBody>
          <a:bodyPr/>
          <a:lstStyle/>
          <a:p>
            <a:r>
              <a:rPr lang="ru-RU" dirty="0" smtClean="0"/>
              <a:t>		</a:t>
            </a:r>
            <a:r>
              <a:rPr lang="ru-RU" dirty="0" smtClean="0">
                <a:effectLst/>
              </a:rPr>
              <a:t>элементы системного </a:t>
            </a:r>
            <a:r>
              <a:rPr lang="ru-RU" dirty="0">
                <a:effectLst/>
              </a:rPr>
              <a:t>блока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317072"/>
            <a:ext cx="9905999" cy="4474129"/>
          </a:xfrm>
        </p:spPr>
        <p:txBody>
          <a:bodyPr>
            <a:normAutofit lnSpcReduction="10000"/>
          </a:bodyPr>
          <a:lstStyle/>
          <a:p>
            <a:r>
              <a:rPr lang="ru-RU" dirty="0">
                <a:effectLst/>
              </a:rPr>
              <a:t>Материнская плата;</a:t>
            </a:r>
          </a:p>
          <a:p>
            <a:r>
              <a:rPr lang="ru-RU" dirty="0" smtClean="0">
                <a:effectLst/>
              </a:rPr>
              <a:t>Видеокарта;</a:t>
            </a:r>
            <a:endParaRPr lang="ru-RU" dirty="0">
              <a:effectLst/>
            </a:endParaRPr>
          </a:p>
          <a:p>
            <a:r>
              <a:rPr lang="ru-RU" dirty="0" smtClean="0">
                <a:effectLst/>
              </a:rPr>
              <a:t>Процессор;</a:t>
            </a:r>
            <a:endParaRPr lang="ru-RU" dirty="0">
              <a:effectLst/>
            </a:endParaRPr>
          </a:p>
          <a:p>
            <a:r>
              <a:rPr lang="ru-RU" dirty="0" smtClean="0">
                <a:effectLst/>
              </a:rPr>
              <a:t>Оперативная </a:t>
            </a:r>
            <a:r>
              <a:rPr lang="ru-RU" dirty="0">
                <a:effectLst/>
              </a:rPr>
              <a:t>память;</a:t>
            </a:r>
          </a:p>
          <a:p>
            <a:r>
              <a:rPr lang="ru-RU" dirty="0">
                <a:effectLst/>
              </a:rPr>
              <a:t>Жёсткий диск;</a:t>
            </a:r>
          </a:p>
          <a:p>
            <a:r>
              <a:rPr lang="ru-RU" dirty="0">
                <a:effectLst/>
              </a:rPr>
              <a:t>Оптический привод  </a:t>
            </a:r>
            <a:r>
              <a:rPr lang="ru-RU" dirty="0" smtClean="0">
                <a:effectLst/>
              </a:rPr>
              <a:t>(Blu-ray или DVD);</a:t>
            </a:r>
            <a:endParaRPr lang="ru-RU" dirty="0">
              <a:effectLst/>
            </a:endParaRPr>
          </a:p>
          <a:p>
            <a:r>
              <a:rPr lang="ru-RU" dirty="0">
                <a:effectLst/>
              </a:rPr>
              <a:t>Блок питания</a:t>
            </a:r>
          </a:p>
          <a:p>
            <a:pPr marL="0" indent="0">
              <a:buNone/>
            </a:pPr>
            <a:r>
              <a:rPr lang="ru-RU" dirty="0" smtClean="0"/>
              <a:t>	  </a:t>
            </a:r>
            <a:r>
              <a:rPr lang="ru-RU" sz="2800" dirty="0" smtClean="0"/>
              <a:t>Далее рассмотрим каждый из элементов подробнее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5944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173902"/>
            <a:ext cx="9905998" cy="430106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effectLst/>
              </a:rPr>
              <a:t>		      Материнская </a:t>
            </a:r>
            <a:r>
              <a:rPr lang="ru-RU" dirty="0">
                <a:effectLst/>
              </a:rPr>
              <a:t>плата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604008"/>
            <a:ext cx="4952999" cy="518719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effectLst/>
              </a:rPr>
              <a:t>Материнская плата – это самая большая плата системного блока. На ней устанавливаются основные устройства </a:t>
            </a:r>
            <a:r>
              <a:rPr lang="ru-RU" dirty="0" smtClean="0">
                <a:effectLst/>
              </a:rPr>
              <a:t>компьютера: видеокарта, процессор,</a:t>
            </a:r>
            <a:r>
              <a:rPr lang="ru-RU" dirty="0">
                <a:effectLst/>
              </a:rPr>
              <a:t> оперативная память</a:t>
            </a:r>
            <a:r>
              <a:rPr lang="ru-RU" dirty="0" smtClean="0">
                <a:effectLst/>
              </a:rPr>
              <a:t>, </a:t>
            </a:r>
            <a:r>
              <a:rPr lang="ru-RU" dirty="0">
                <a:effectLst/>
              </a:rPr>
              <a:t>слоты (разъёмы</a:t>
            </a:r>
            <a:r>
              <a:rPr lang="ru-RU" dirty="0" smtClean="0">
                <a:effectLst/>
              </a:rPr>
              <a:t>), </a:t>
            </a:r>
            <a:r>
              <a:rPr lang="ru-RU" dirty="0">
                <a:effectLst/>
              </a:rPr>
              <a:t>с помощью </a:t>
            </a:r>
            <a:r>
              <a:rPr lang="ru-RU" dirty="0" smtClean="0">
                <a:effectLst/>
              </a:rPr>
              <a:t>кабелей </a:t>
            </a:r>
            <a:r>
              <a:rPr lang="ru-RU" dirty="0">
                <a:effectLst/>
              </a:rPr>
              <a:t>к материнской плате </a:t>
            </a:r>
            <a:r>
              <a:rPr lang="ru-RU" dirty="0" smtClean="0">
                <a:effectLst/>
              </a:rPr>
              <a:t>подключаются, </a:t>
            </a:r>
            <a:r>
              <a:rPr lang="ru-RU" dirty="0">
                <a:effectLst/>
              </a:rPr>
              <a:t>жёсткий </a:t>
            </a:r>
            <a:r>
              <a:rPr lang="ru-RU" dirty="0" smtClean="0">
                <a:effectLst/>
              </a:rPr>
              <a:t>диск, DVD-привод,</a:t>
            </a:r>
            <a:r>
              <a:rPr lang="ru-RU" dirty="0">
                <a:effectLst/>
              </a:rPr>
              <a:t> мышь</a:t>
            </a:r>
            <a:r>
              <a:rPr lang="ru-RU" dirty="0" smtClean="0">
                <a:effectLst/>
              </a:rPr>
              <a:t>, клавиатура </a:t>
            </a:r>
            <a:r>
              <a:rPr lang="ru-RU" dirty="0">
                <a:effectLst/>
              </a:rPr>
              <a:t>и др</a:t>
            </a:r>
            <a:r>
              <a:rPr lang="ru-RU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ru-RU" dirty="0" smtClean="0">
                <a:effectLst/>
              </a:rPr>
              <a:t>Главная </a:t>
            </a:r>
            <a:r>
              <a:rPr lang="ru-RU" dirty="0">
                <a:effectLst/>
              </a:rPr>
              <a:t>задача материнской платы – соединить все эти устройства и заставить их работать как одно целое.</a:t>
            </a:r>
            <a:endParaRPr lang="ru-RU" dirty="0"/>
          </a:p>
        </p:txBody>
      </p:sp>
      <p:pic>
        <p:nvPicPr>
          <p:cNvPr id="3074" name="Picture 2" descr="http://cart.softline.ru/pictures/products/32/12/95/99/e5/57/e3/21/75/orig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1" y="1371970"/>
            <a:ext cx="4915059" cy="409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28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115179"/>
            <a:ext cx="9905998" cy="46366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effectLst/>
              </a:rPr>
              <a:t>				Видеокарта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578841"/>
            <a:ext cx="9905999" cy="521236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effectLst/>
              </a:rPr>
              <a:t>Видеокарта </a:t>
            </a:r>
            <a:r>
              <a:rPr lang="ru-RU" dirty="0">
                <a:effectLst/>
              </a:rPr>
              <a:t>– электронная плата, обеспечивающая </a:t>
            </a:r>
            <a:r>
              <a:rPr lang="ru-RU" dirty="0" smtClean="0">
                <a:effectLst/>
              </a:rPr>
              <a:t>формирование видеосигнала </a:t>
            </a:r>
            <a:r>
              <a:rPr lang="ru-RU" dirty="0">
                <a:effectLst/>
              </a:rPr>
              <a:t>и тем самым </a:t>
            </a:r>
            <a:r>
              <a:rPr lang="ru-RU" dirty="0" smtClean="0">
                <a:effectLst/>
              </a:rPr>
              <a:t>определяющая </a:t>
            </a:r>
            <a:r>
              <a:rPr lang="ru-RU" dirty="0">
                <a:effectLst/>
              </a:rPr>
              <a:t>изображение, показываемое монитором. У существующих видеокарт разные возможности. Если на компьютере используются офисные программы, то особых требований к видеокарте не предъявляют. Другое дело игровой компьютер, в котором основную работу берёт на себя видеокарта, а центральному процессору отводится второстепенная роль.</a:t>
            </a:r>
            <a:endParaRPr lang="ru-RU" dirty="0"/>
          </a:p>
        </p:txBody>
      </p:sp>
      <p:pic>
        <p:nvPicPr>
          <p:cNvPr id="5122" name="Picture 2" descr="https://ru.gecid.com/data/news/201703020759-47392/img/01_palit_geforce_gtx_1080_ti_founders_edi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290" y="3343549"/>
            <a:ext cx="5149951" cy="325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76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41014"/>
            <a:ext cx="9905998" cy="46366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effectLst/>
              </a:rPr>
              <a:t>				Процессор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704676"/>
            <a:ext cx="8849875" cy="5343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900" dirty="0">
                <a:effectLst/>
              </a:rPr>
              <a:t>Центральный процессор (ЦП, CPU) является главным элементом компьютера, его “мозгом”. Он отвечает </a:t>
            </a:r>
            <a:r>
              <a:rPr lang="ru-RU" sz="1900" dirty="0" smtClean="0">
                <a:effectLst/>
              </a:rPr>
              <a:t>за </a:t>
            </a:r>
            <a:r>
              <a:rPr lang="ru-RU" sz="1900" dirty="0">
                <a:effectLst/>
              </a:rPr>
              <a:t>обработку </a:t>
            </a:r>
            <a:r>
              <a:rPr lang="ru-RU" sz="1900" dirty="0" smtClean="0">
                <a:effectLst/>
              </a:rPr>
              <a:t>информации и вычисления.</a:t>
            </a:r>
            <a:r>
              <a:rPr lang="ru-RU" sz="1900" dirty="0">
                <a:effectLst/>
              </a:rPr>
              <a:t> Кроме этого, он выполняет управление всеми устройствами компьютера. От его мощности зависит быстродействие компьютера и его возможности</a:t>
            </a:r>
            <a:r>
              <a:rPr lang="ru-RU" sz="1900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ru-RU" sz="1900" dirty="0" smtClean="0">
                <a:effectLst/>
              </a:rPr>
              <a:t>Основные характеристики процессора</a:t>
            </a:r>
            <a:r>
              <a:rPr lang="en-US" sz="1900" dirty="0" smtClean="0">
                <a:effectLst/>
              </a:rPr>
              <a:t> </a:t>
            </a:r>
            <a:r>
              <a:rPr lang="ru-RU" sz="1900" dirty="0" smtClean="0">
                <a:effectLst/>
              </a:rPr>
              <a:t>это кол-во ядер и тактовая чистота.</a:t>
            </a:r>
          </a:p>
          <a:p>
            <a:pPr marL="0" indent="0">
              <a:buNone/>
            </a:pPr>
            <a:r>
              <a:rPr lang="ru-RU" sz="1900" dirty="0" smtClean="0">
                <a:effectLst/>
              </a:rPr>
              <a:t>Чем </a:t>
            </a:r>
            <a:r>
              <a:rPr lang="ru-RU" sz="1900" dirty="0">
                <a:effectLst/>
              </a:rPr>
              <a:t>больше у процессора ядер, тем большее число операций он может выполнять одновременно</a:t>
            </a:r>
            <a:r>
              <a:rPr lang="ru-RU" sz="1900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ru-RU" sz="1900" dirty="0" smtClean="0">
                <a:effectLst/>
              </a:rPr>
              <a:t>Тактовая частота указывает </a:t>
            </a:r>
            <a:r>
              <a:rPr lang="ru-RU" sz="1900" dirty="0">
                <a:effectLst/>
              </a:rPr>
              <a:t>на </a:t>
            </a:r>
            <a:r>
              <a:rPr lang="ru-RU" sz="1900" dirty="0" smtClean="0">
                <a:effectLst/>
              </a:rPr>
              <a:t>скорость </a:t>
            </a:r>
          </a:p>
          <a:p>
            <a:pPr marL="0" indent="0">
              <a:buNone/>
            </a:pPr>
            <a:r>
              <a:rPr lang="ru-RU" sz="1900" dirty="0" smtClean="0">
                <a:effectLst/>
              </a:rPr>
              <a:t>выполнения команд  центральным </a:t>
            </a:r>
          </a:p>
          <a:p>
            <a:pPr marL="0" indent="0">
              <a:buNone/>
            </a:pPr>
            <a:r>
              <a:rPr lang="ru-RU" sz="1900" dirty="0" smtClean="0">
                <a:effectLst/>
              </a:rPr>
              <a:t>процессором. Такт – промежуток времени, </a:t>
            </a:r>
          </a:p>
          <a:p>
            <a:pPr marL="0" indent="0">
              <a:buNone/>
            </a:pPr>
            <a:r>
              <a:rPr lang="ru-RU" sz="1900" dirty="0" smtClean="0">
                <a:effectLst/>
              </a:rPr>
              <a:t>необходимый для выполнения процессором </a:t>
            </a:r>
          </a:p>
          <a:p>
            <a:pPr marL="0" indent="0">
              <a:buNone/>
            </a:pPr>
            <a:r>
              <a:rPr lang="ru-RU" sz="1900" dirty="0" smtClean="0">
                <a:effectLst/>
              </a:rPr>
              <a:t>элементарных операции.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098" name="Picture 2" descr="https://3dnews.ru/assets/external/illustrations/2016/07/01/935526/sm.intro.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074" y="3235355"/>
            <a:ext cx="3360659" cy="336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8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39655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effectLst/>
              </a:rPr>
              <a:t>		   Оперативная </a:t>
            </a:r>
            <a:r>
              <a:rPr lang="ru-RU" dirty="0">
                <a:effectLst/>
              </a:rPr>
              <a:t>память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015068"/>
            <a:ext cx="9905999" cy="477613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effectLst/>
              </a:rPr>
              <a:t>Следующий важный элемент компьютера, который находится в системном блоке – оперативная память </a:t>
            </a:r>
            <a:r>
              <a:rPr lang="ru-RU" dirty="0" smtClean="0">
                <a:effectLst/>
              </a:rPr>
              <a:t>RAM </a:t>
            </a:r>
            <a:r>
              <a:rPr lang="ru-RU" dirty="0">
                <a:effectLst/>
              </a:rPr>
              <a:t>или </a:t>
            </a:r>
            <a:r>
              <a:rPr lang="ru-RU" dirty="0" smtClean="0">
                <a:effectLst/>
              </a:rPr>
              <a:t>ОЗУ (оперативное </a:t>
            </a:r>
            <a:r>
              <a:rPr lang="ru-RU" dirty="0">
                <a:effectLst/>
              </a:rPr>
              <a:t>запоминающие </a:t>
            </a:r>
            <a:r>
              <a:rPr lang="ru-RU" dirty="0" smtClean="0">
                <a:effectLst/>
              </a:rPr>
              <a:t>устройство). </a:t>
            </a:r>
            <a:r>
              <a:rPr lang="ru-RU" dirty="0">
                <a:effectLst/>
              </a:rPr>
              <a:t>Именно в ней запоминаются </a:t>
            </a:r>
            <a:r>
              <a:rPr lang="ru-RU" dirty="0" smtClean="0">
                <a:effectLst/>
              </a:rPr>
              <a:t>обрабатываемая </a:t>
            </a:r>
            <a:r>
              <a:rPr lang="ru-RU" dirty="0">
                <a:effectLst/>
              </a:rPr>
              <a:t>процессором информация и запущенные пользователем программы. Оперативной она называется потому, что предоставляет процессору быстрый доступ к данным.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6146" name="Picture 2" descr="https://i.hinnavaatlus.ee/p/900/41/92/nojqvkj0fv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539" y="3749843"/>
            <a:ext cx="5265843" cy="297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70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116</TotalTime>
  <Words>308</Words>
  <Application>Microsoft Office PowerPoint</Application>
  <PresentationFormat>Широкоэкранный</PresentationFormat>
  <Paragraphs>56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Контур</vt:lpstr>
      <vt:lpstr>Устройство Компьютера</vt:lpstr>
      <vt:lpstr>   Что такое компьютер?</vt:lpstr>
      <vt:lpstr>  Из чего состоит компьютер</vt:lpstr>
      <vt:lpstr>подробнее о Системном блоке и его Элементах</vt:lpstr>
      <vt:lpstr>  элементы системного блока</vt:lpstr>
      <vt:lpstr>        Материнская плата</vt:lpstr>
      <vt:lpstr>    Видеокарта</vt:lpstr>
      <vt:lpstr>    Процессор</vt:lpstr>
      <vt:lpstr>     Оперативная память</vt:lpstr>
      <vt:lpstr>     Жёсткий диск</vt:lpstr>
      <vt:lpstr>  DVD-привод или Дисковод</vt:lpstr>
      <vt:lpstr>      Блок питания</vt:lpstr>
      <vt:lpstr> внешние Устройства Компьютера 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Устройство Компьютера</dc:title>
  <dc:creator>Семён Колонин, Semyon Kolonin</dc:creator>
  <cp:lastModifiedBy>Семён Колонин, Semyon Kolonin</cp:lastModifiedBy>
  <cp:revision>15</cp:revision>
  <dcterms:created xsi:type="dcterms:W3CDTF">2018-12-12T18:36:43Z</dcterms:created>
  <dcterms:modified xsi:type="dcterms:W3CDTF">2018-12-12T21:55:36Z</dcterms:modified>
</cp:coreProperties>
</file>