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5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C5B6C4-779D-42ED-B307-37668B7B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878F0-ACFB-486E-9633-3C16ECF20D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C241-5156-4965-BEF9-AF892B7C34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96E02-B693-4E73-B5B6-1AAC76167F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A0D0B-5CA4-461D-974F-11144A3CC5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01947-83EA-4669-8CEE-EC9F6A9942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29604-BF45-4163-A554-B6C497989C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2E3A9-2718-4239-8A5F-8CCDAE9980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31D-C2EA-44AE-9654-4122E381BA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ED614-47BB-42E0-9AE9-5220DB32D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C0774-73C0-4B29-B48B-6F51D4FC0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B4AEA5E-80F1-4A52-A518-0C42AA5EEE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6" r:id="rId2"/>
    <p:sldLayoutId id="2147483874" r:id="rId3"/>
    <p:sldLayoutId id="2147483867" r:id="rId4"/>
    <p:sldLayoutId id="2147483868" r:id="rId5"/>
    <p:sldLayoutId id="2147483869" r:id="rId6"/>
    <p:sldLayoutId id="2147483870" r:id="rId7"/>
    <p:sldLayoutId id="2147483875" r:id="rId8"/>
    <p:sldLayoutId id="2147483876" r:id="rId9"/>
    <p:sldLayoutId id="2147483871" r:id="rId10"/>
    <p:sldLayoutId id="21474838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Секреты таблицы умножения</a:t>
            </a:r>
          </a:p>
        </p:txBody>
      </p:sp>
      <p:sp>
        <p:nvSpPr>
          <p:cNvPr id="6148" name="Прямоугольник 5"/>
          <p:cNvSpPr txBox="1">
            <a:spLocks noChangeArrowheads="1"/>
          </p:cNvSpPr>
          <p:nvPr/>
        </p:nvSpPr>
        <p:spPr bwMode="auto">
          <a:xfrm>
            <a:off x="4932363" y="3716338"/>
            <a:ext cx="36703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Работу выполнил                                                       ученик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«Б»                                           школа № 1265                                                                                   Колонин Глеб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161213" cy="5683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50825" y="1052513"/>
            <a:ext cx="7777163" cy="1008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/>
              <a:t>Сколько случаев останется неизученными перед знакомством</a:t>
            </a:r>
          </a:p>
          <a:p>
            <a:pPr>
              <a:defRPr/>
            </a:pPr>
            <a:r>
              <a:rPr lang="ru-RU" sz="2000"/>
              <a:t>с этой таблицей? Совсем мало. Тогда можно эту таблицу</a:t>
            </a:r>
          </a:p>
          <a:p>
            <a:pPr>
              <a:defRPr/>
            </a:pPr>
            <a:r>
              <a:rPr lang="ru-RU" sz="2000"/>
              <a:t>связать с уже изученными на 2 и 4.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276600" y="5013325"/>
            <a:ext cx="45354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8 ∙ 0 =      0		8 ∙ 5 = 4  0</a:t>
            </a:r>
          </a:p>
          <a:p>
            <a:r>
              <a:rPr lang="ru-RU" sz="2000"/>
              <a:t>8 ∙ 1 =      8		8 ∙ 6 = 4  8</a:t>
            </a:r>
          </a:p>
          <a:p>
            <a:r>
              <a:rPr lang="ru-RU" sz="2000"/>
              <a:t>8 ∙ 2 =  1  6		8 ∙ 7 = 5  6</a:t>
            </a:r>
          </a:p>
          <a:p>
            <a:r>
              <a:rPr lang="ru-RU" sz="2000"/>
              <a:t>8 ∙ 3 =  2  4		8 ∙ 8 = 6  4</a:t>
            </a:r>
          </a:p>
          <a:p>
            <a:r>
              <a:rPr lang="ru-RU" sz="2000"/>
              <a:t>8 ∙ 4 =  3  2		8 ∙ 9 = 7  2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50825" y="2060575"/>
            <a:ext cx="576103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8 ∙ 2 = </a:t>
            </a:r>
            <a:r>
              <a:rPr lang="ru-RU" sz="2400">
                <a:solidFill>
                  <a:srgbClr val="FF00FF"/>
                </a:solidFill>
              </a:rPr>
              <a:t>16               </a:t>
            </a:r>
            <a:endParaRPr lang="ru-RU" sz="2400">
              <a:solidFill>
                <a:schemeClr val="folHlink"/>
              </a:solidFill>
            </a:endParaRPr>
          </a:p>
          <a:p>
            <a:r>
              <a:rPr lang="ru-RU" sz="2400"/>
              <a:t>8 ∙ 3 = </a:t>
            </a:r>
            <a:r>
              <a:rPr lang="ru-RU" sz="2400">
                <a:solidFill>
                  <a:schemeClr val="accent1"/>
                </a:solidFill>
              </a:rPr>
              <a:t>24                </a:t>
            </a:r>
            <a:endParaRPr lang="ru-RU" sz="2400">
              <a:solidFill>
                <a:schemeClr val="folHlink"/>
              </a:solidFill>
            </a:endParaRPr>
          </a:p>
          <a:p>
            <a:r>
              <a:rPr lang="ru-RU" sz="2400"/>
              <a:t>8 ∙ 4 = </a:t>
            </a:r>
            <a:r>
              <a:rPr lang="ru-RU" sz="2400">
                <a:solidFill>
                  <a:schemeClr val="hlink"/>
                </a:solidFill>
              </a:rPr>
              <a:t>32                       </a:t>
            </a:r>
            <a:endParaRPr lang="ru-RU" sz="2400">
              <a:solidFill>
                <a:schemeClr val="folHlink"/>
              </a:solidFill>
            </a:endParaRPr>
          </a:p>
          <a:p>
            <a:r>
              <a:rPr lang="ru-RU" sz="2400"/>
              <a:t>8 ∙ 5 = </a:t>
            </a:r>
            <a:r>
              <a:rPr lang="ru-RU" sz="2400">
                <a:solidFill>
                  <a:schemeClr val="tx2"/>
                </a:solidFill>
              </a:rPr>
              <a:t>40              </a:t>
            </a:r>
            <a:r>
              <a:rPr lang="ru-RU" sz="2400">
                <a:solidFill>
                  <a:srgbClr val="C00000"/>
                </a:solidFill>
              </a:rPr>
              <a:t>сумма 88</a:t>
            </a:r>
          </a:p>
          <a:p>
            <a:r>
              <a:rPr lang="ru-RU" sz="2400"/>
              <a:t>8 ∙ 6 = </a:t>
            </a:r>
            <a:r>
              <a:rPr lang="ru-RU" sz="2400">
                <a:solidFill>
                  <a:schemeClr val="tx2"/>
                </a:solidFill>
              </a:rPr>
              <a:t>48                      </a:t>
            </a:r>
            <a:endParaRPr lang="ru-RU" sz="2400">
              <a:solidFill>
                <a:schemeClr val="folHlink"/>
              </a:solidFill>
            </a:endParaRPr>
          </a:p>
          <a:p>
            <a:r>
              <a:rPr lang="ru-RU" sz="2400"/>
              <a:t>8 ∙ 7 = </a:t>
            </a:r>
            <a:r>
              <a:rPr lang="ru-RU" sz="2400">
                <a:solidFill>
                  <a:schemeClr val="hlink"/>
                </a:solidFill>
              </a:rPr>
              <a:t>56</a:t>
            </a:r>
          </a:p>
          <a:p>
            <a:r>
              <a:rPr lang="ru-RU" sz="2400"/>
              <a:t>8 ∙ 8 = </a:t>
            </a:r>
            <a:r>
              <a:rPr lang="ru-RU" sz="2400">
                <a:solidFill>
                  <a:schemeClr val="accent1"/>
                </a:solidFill>
              </a:rPr>
              <a:t>64                      </a:t>
            </a:r>
            <a:endParaRPr lang="ru-RU" sz="2400">
              <a:solidFill>
                <a:schemeClr val="folHlink"/>
              </a:solidFill>
            </a:endParaRPr>
          </a:p>
          <a:p>
            <a:r>
              <a:rPr lang="ru-RU" sz="2400"/>
              <a:t>8 ∙ 9 = </a:t>
            </a:r>
            <a:r>
              <a:rPr lang="ru-RU" sz="2400">
                <a:solidFill>
                  <a:srgbClr val="FF00FF"/>
                </a:solidFill>
              </a:rPr>
              <a:t>72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995738" y="3789363"/>
            <a:ext cx="4176712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Все произведения чётные числа.</a:t>
            </a:r>
          </a:p>
          <a:p>
            <a:pPr>
              <a:defRPr/>
            </a:pPr>
            <a:r>
              <a:rPr lang="ru-RU" sz="2000" dirty="0"/>
              <a:t>В разряде единиц ритмический</a:t>
            </a:r>
          </a:p>
          <a:p>
            <a:pPr>
              <a:defRPr/>
            </a:pPr>
            <a:r>
              <a:rPr lang="ru-RU" sz="2000" dirty="0"/>
              <a:t>повтор цифр – 0, 8, 6, 4, 2.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500563" y="2420938"/>
            <a:ext cx="4103687" cy="719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Легко найти пары с одинаковой</a:t>
            </a:r>
          </a:p>
          <a:p>
            <a:pPr>
              <a:defRPr/>
            </a:pPr>
            <a:r>
              <a:rPr lang="ru-RU" sz="2000" dirty="0"/>
              <a:t>суммой - 88</a:t>
            </a:r>
          </a:p>
        </p:txBody>
      </p:sp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4427538" y="5013325"/>
            <a:ext cx="360362" cy="158273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41" name="AutoShape 10"/>
          <p:cNvSpPr>
            <a:spLocks noChangeArrowheads="1"/>
          </p:cNvSpPr>
          <p:nvPr/>
        </p:nvSpPr>
        <p:spPr bwMode="auto">
          <a:xfrm>
            <a:off x="7092950" y="5013325"/>
            <a:ext cx="360363" cy="158273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42" name="Freeform 11"/>
          <p:cNvSpPr>
            <a:spLocks/>
          </p:cNvSpPr>
          <p:nvPr/>
        </p:nvSpPr>
        <p:spPr bwMode="auto">
          <a:xfrm>
            <a:off x="1692275" y="3357563"/>
            <a:ext cx="287338" cy="35877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43" name="Freeform 12"/>
          <p:cNvSpPr>
            <a:spLocks/>
          </p:cNvSpPr>
          <p:nvPr/>
        </p:nvSpPr>
        <p:spPr bwMode="auto">
          <a:xfrm>
            <a:off x="1692275" y="2997200"/>
            <a:ext cx="503238" cy="1079500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44" name="Freeform 13"/>
          <p:cNvSpPr>
            <a:spLocks/>
          </p:cNvSpPr>
          <p:nvPr/>
        </p:nvSpPr>
        <p:spPr bwMode="auto">
          <a:xfrm>
            <a:off x="1692275" y="2636838"/>
            <a:ext cx="792163" cy="18002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45" name="Freeform 14"/>
          <p:cNvSpPr>
            <a:spLocks/>
          </p:cNvSpPr>
          <p:nvPr/>
        </p:nvSpPr>
        <p:spPr bwMode="auto">
          <a:xfrm>
            <a:off x="1692275" y="2276475"/>
            <a:ext cx="1079500" cy="2520950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8446" name="Picture 14" descr="C:\Users\User\Desktop\Буквы и цифры\цифры 4\888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184150"/>
            <a:ext cx="431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05725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4173538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400" smtClean="0"/>
              <a:t>9 ∙ 2 = </a:t>
            </a:r>
            <a:r>
              <a:rPr lang="ru-RU" sz="2400" smtClean="0">
                <a:solidFill>
                  <a:srgbClr val="FF00FF"/>
                </a:solidFill>
              </a:rPr>
              <a:t>18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3 = </a:t>
            </a:r>
            <a:r>
              <a:rPr lang="ru-RU" sz="2400" smtClean="0">
                <a:solidFill>
                  <a:schemeClr val="accent1"/>
                </a:solidFill>
              </a:rPr>
              <a:t>27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4 = </a:t>
            </a:r>
            <a:r>
              <a:rPr lang="ru-RU" sz="2400" smtClean="0">
                <a:solidFill>
                  <a:schemeClr val="hlink"/>
                </a:solidFill>
              </a:rPr>
              <a:t>36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5 = </a:t>
            </a:r>
            <a:r>
              <a:rPr lang="ru-RU" sz="2400" smtClean="0">
                <a:solidFill>
                  <a:schemeClr val="tx2"/>
                </a:solidFill>
              </a:rPr>
              <a:t>45</a:t>
            </a:r>
            <a:r>
              <a:rPr lang="ru-RU" sz="2400" smtClean="0"/>
              <a:t>           </a:t>
            </a:r>
            <a:r>
              <a:rPr lang="ru-RU" sz="2400" b="1" smtClean="0">
                <a:solidFill>
                  <a:srgbClr val="C00000"/>
                </a:solidFill>
              </a:rPr>
              <a:t>сумма = 99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6 = </a:t>
            </a:r>
            <a:r>
              <a:rPr lang="ru-RU" sz="2400" smtClean="0">
                <a:solidFill>
                  <a:schemeClr val="tx2"/>
                </a:solidFill>
              </a:rPr>
              <a:t>54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7 = </a:t>
            </a:r>
            <a:r>
              <a:rPr lang="ru-RU" sz="2400" smtClean="0">
                <a:solidFill>
                  <a:schemeClr val="hlink"/>
                </a:solidFill>
              </a:rPr>
              <a:t>63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8 = </a:t>
            </a:r>
            <a:r>
              <a:rPr lang="ru-RU" sz="2400" smtClean="0">
                <a:solidFill>
                  <a:schemeClr val="accent1"/>
                </a:solidFill>
              </a:rPr>
              <a:t>72</a:t>
            </a:r>
          </a:p>
          <a:p>
            <a:pPr eaLnBrk="1" hangingPunct="1">
              <a:buFontTx/>
              <a:buNone/>
            </a:pPr>
            <a:r>
              <a:rPr lang="ru-RU" sz="2400" smtClean="0"/>
              <a:t>9 ∙ 9 = </a:t>
            </a:r>
            <a:r>
              <a:rPr lang="ru-RU" sz="2400" smtClean="0">
                <a:solidFill>
                  <a:srgbClr val="FF00FF"/>
                </a:solidFill>
              </a:rPr>
              <a:t>81</a:t>
            </a:r>
            <a:r>
              <a:rPr lang="ru-RU" sz="2400" smtClean="0"/>
              <a:t>             </a:t>
            </a:r>
          </a:p>
        </p:txBody>
      </p:sp>
      <p:sp>
        <p:nvSpPr>
          <p:cNvPr id="9220" name="Freeform 10"/>
          <p:cNvSpPr>
            <a:spLocks/>
          </p:cNvSpPr>
          <p:nvPr/>
        </p:nvSpPr>
        <p:spPr bwMode="auto">
          <a:xfrm>
            <a:off x="2051050" y="2492375"/>
            <a:ext cx="720725" cy="22320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1" name="Freeform 11"/>
          <p:cNvSpPr>
            <a:spLocks/>
          </p:cNvSpPr>
          <p:nvPr/>
        </p:nvSpPr>
        <p:spPr bwMode="auto">
          <a:xfrm>
            <a:off x="2124075" y="3357563"/>
            <a:ext cx="215900" cy="5048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2" name="Freeform 12"/>
          <p:cNvSpPr>
            <a:spLocks/>
          </p:cNvSpPr>
          <p:nvPr/>
        </p:nvSpPr>
        <p:spPr bwMode="auto">
          <a:xfrm>
            <a:off x="2124075" y="2924175"/>
            <a:ext cx="431800" cy="1296988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3" name="Freeform 13"/>
          <p:cNvSpPr>
            <a:spLocks/>
          </p:cNvSpPr>
          <p:nvPr/>
        </p:nvSpPr>
        <p:spPr bwMode="auto">
          <a:xfrm>
            <a:off x="2051050" y="2060575"/>
            <a:ext cx="936625" cy="3097213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4859338" y="2420938"/>
            <a:ext cx="3960812" cy="3816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Интересно,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что результаты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произведений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– «взаимообратные»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числа имеющие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одинаковый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набор цифр</a:t>
            </a:r>
          </a:p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сумму 99</a:t>
            </a:r>
          </a:p>
        </p:txBody>
      </p:sp>
      <p:pic>
        <p:nvPicPr>
          <p:cNvPr id="9225" name="Picture 10" descr="C:\Users\User\Desktop\Буквы и цифры\цифры 4\999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5127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02550" cy="8286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95288" y="2060575"/>
            <a:ext cx="1873250" cy="34258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2 = </a:t>
            </a:r>
            <a:r>
              <a:rPr lang="ru-RU" sz="2400" dirty="0" smtClean="0">
                <a:solidFill>
                  <a:srgbClr val="C00000"/>
                </a:solidFill>
              </a:rPr>
              <a:t>1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/>
              <a:t>   </a:t>
            </a:r>
            <a:r>
              <a:rPr lang="ru-RU" sz="2400" dirty="0" smtClean="0">
                <a:solidFill>
                  <a:srgbClr val="00B050"/>
                </a:solidFill>
              </a:rPr>
              <a:t>8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3 = </a:t>
            </a:r>
            <a:r>
              <a:rPr lang="ru-RU" sz="2400" dirty="0" smtClean="0">
                <a:solidFill>
                  <a:srgbClr val="C00000"/>
                </a:solidFill>
              </a:rPr>
              <a:t>2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7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4 = </a:t>
            </a:r>
            <a:r>
              <a:rPr lang="ru-RU" sz="2400" dirty="0" smtClean="0">
                <a:solidFill>
                  <a:srgbClr val="C00000"/>
                </a:solidFill>
              </a:rPr>
              <a:t>3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6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5 = </a:t>
            </a:r>
            <a:r>
              <a:rPr lang="ru-RU" sz="2400" dirty="0" smtClean="0">
                <a:solidFill>
                  <a:srgbClr val="C00000"/>
                </a:solidFill>
              </a:rPr>
              <a:t>4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5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6 = </a:t>
            </a:r>
            <a:r>
              <a:rPr lang="ru-RU" sz="2400" dirty="0" smtClean="0">
                <a:solidFill>
                  <a:srgbClr val="C00000"/>
                </a:solidFill>
              </a:rPr>
              <a:t>5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4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7 = </a:t>
            </a:r>
            <a:r>
              <a:rPr lang="ru-RU" sz="2400" dirty="0" smtClean="0">
                <a:solidFill>
                  <a:srgbClr val="C00000"/>
                </a:solidFill>
              </a:rPr>
              <a:t>6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3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8 = </a:t>
            </a:r>
            <a:r>
              <a:rPr lang="ru-RU" sz="2400" dirty="0" smtClean="0">
                <a:solidFill>
                  <a:srgbClr val="C00000"/>
                </a:solidFill>
              </a:rPr>
              <a:t>7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2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9 ∙ 9 = </a:t>
            </a:r>
            <a:r>
              <a:rPr lang="ru-RU" sz="2400" dirty="0" smtClean="0">
                <a:solidFill>
                  <a:srgbClr val="C00000"/>
                </a:solidFill>
              </a:rPr>
              <a:t>8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>
            <a:off x="1547813" y="2133600"/>
            <a:ext cx="0" cy="3311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 flipV="1">
            <a:off x="1692275" y="2133600"/>
            <a:ext cx="0" cy="3240088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2916238" y="1196975"/>
            <a:ext cx="3384550" cy="1800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Цифры, обозначающие</a:t>
            </a:r>
          </a:p>
          <a:p>
            <a:pPr>
              <a:defRPr/>
            </a:pPr>
            <a:r>
              <a:rPr lang="ru-RU" sz="2000" dirty="0"/>
              <a:t>число единиц и десятков,</a:t>
            </a:r>
          </a:p>
          <a:p>
            <a:pPr>
              <a:defRPr/>
            </a:pPr>
            <a:r>
              <a:rPr lang="ru-RU" sz="2000" dirty="0"/>
              <a:t>идут в порядке</a:t>
            </a:r>
          </a:p>
          <a:p>
            <a:pPr>
              <a:defRPr/>
            </a:pPr>
            <a:r>
              <a:rPr lang="ru-RU" sz="2000" dirty="0"/>
              <a:t>возрастания и</a:t>
            </a:r>
          </a:p>
          <a:p>
            <a:pPr>
              <a:defRPr/>
            </a:pPr>
            <a:r>
              <a:rPr lang="ru-RU" sz="2000" dirty="0"/>
              <a:t>соответственно убывания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2124075" y="3500438"/>
            <a:ext cx="3455988" cy="23034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Цифры десятков можно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определить по второму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множителю, уменьшив его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на единицу. А число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единиц можно определить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путём дополнения до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девяти число десятков.</a:t>
            </a:r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5580063" y="3429000"/>
            <a:ext cx="33131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9 ∙ 2 = 1..       9 ∙ 2 = 1 + 8</a:t>
            </a:r>
          </a:p>
          <a:p>
            <a:endParaRPr lang="ru-RU" sz="2000"/>
          </a:p>
          <a:p>
            <a:r>
              <a:rPr lang="ru-RU" sz="2000"/>
              <a:t>9 ∙ 3 = 2..      9 ∙ 3 = 2 + 7</a:t>
            </a:r>
          </a:p>
          <a:p>
            <a:endParaRPr lang="ru-RU" sz="2000"/>
          </a:p>
          <a:p>
            <a:r>
              <a:rPr lang="ru-RU" sz="2000"/>
              <a:t>9 ∙ 4 = 3..      9 ∙ 4 = 3 + 6</a:t>
            </a:r>
          </a:p>
          <a:p>
            <a:r>
              <a:rPr lang="ru-RU" sz="2000"/>
              <a:t>     …                     …</a:t>
            </a:r>
          </a:p>
        </p:txBody>
      </p:sp>
      <p:sp>
        <p:nvSpPr>
          <p:cNvPr id="8201" name="AutoShape 12"/>
          <p:cNvSpPr>
            <a:spLocks noChangeArrowheads="1"/>
          </p:cNvSpPr>
          <p:nvPr/>
        </p:nvSpPr>
        <p:spPr bwMode="auto">
          <a:xfrm>
            <a:off x="6011863" y="3357563"/>
            <a:ext cx="504825" cy="73025"/>
          </a:xfrm>
          <a:prstGeom prst="curvedDownArrow">
            <a:avLst>
              <a:gd name="adj1" fmla="val 138261"/>
              <a:gd name="adj2" fmla="val 2765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AutoShape 13"/>
          <p:cNvSpPr>
            <a:spLocks noChangeArrowheads="1"/>
          </p:cNvSpPr>
          <p:nvPr/>
        </p:nvSpPr>
        <p:spPr bwMode="auto">
          <a:xfrm>
            <a:off x="6084888" y="3933825"/>
            <a:ext cx="504825" cy="73025"/>
          </a:xfrm>
          <a:prstGeom prst="curvedDownArrow">
            <a:avLst>
              <a:gd name="adj1" fmla="val 138261"/>
              <a:gd name="adj2" fmla="val 2765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AutoShape 14"/>
          <p:cNvSpPr>
            <a:spLocks noChangeArrowheads="1"/>
          </p:cNvSpPr>
          <p:nvPr/>
        </p:nvSpPr>
        <p:spPr bwMode="auto">
          <a:xfrm>
            <a:off x="6084888" y="4581525"/>
            <a:ext cx="504825" cy="73025"/>
          </a:xfrm>
          <a:prstGeom prst="curvedDownArrow">
            <a:avLst>
              <a:gd name="adj1" fmla="val 138261"/>
              <a:gd name="adj2" fmla="val 2765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AutoShape 15"/>
          <p:cNvSpPr>
            <a:spLocks noChangeArrowheads="1"/>
          </p:cNvSpPr>
          <p:nvPr/>
        </p:nvSpPr>
        <p:spPr bwMode="auto">
          <a:xfrm>
            <a:off x="8027988" y="4508500"/>
            <a:ext cx="504825" cy="73025"/>
          </a:xfrm>
          <a:prstGeom prst="curvedDownArrow">
            <a:avLst>
              <a:gd name="adj1" fmla="val 138261"/>
              <a:gd name="adj2" fmla="val 2765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5" name="AutoShape 16"/>
          <p:cNvSpPr>
            <a:spLocks noChangeArrowheads="1"/>
          </p:cNvSpPr>
          <p:nvPr/>
        </p:nvSpPr>
        <p:spPr bwMode="auto">
          <a:xfrm>
            <a:off x="8027988" y="4005263"/>
            <a:ext cx="504825" cy="73025"/>
          </a:xfrm>
          <a:prstGeom prst="curvedDownArrow">
            <a:avLst>
              <a:gd name="adj1" fmla="val 138261"/>
              <a:gd name="adj2" fmla="val 2765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6" name="AutoShape 17"/>
          <p:cNvSpPr>
            <a:spLocks noChangeArrowheads="1"/>
          </p:cNvSpPr>
          <p:nvPr/>
        </p:nvSpPr>
        <p:spPr bwMode="auto">
          <a:xfrm>
            <a:off x="8027988" y="3357563"/>
            <a:ext cx="504825" cy="73025"/>
          </a:xfrm>
          <a:prstGeom prst="curvedDownArrow">
            <a:avLst>
              <a:gd name="adj1" fmla="val 138261"/>
              <a:gd name="adj2" fmla="val 2765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8207" name="Picture 18" descr="C:\Users\User\Desktop\Буквы и цифры\цифры 4\999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8" y="260350"/>
            <a:ext cx="72072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7232650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981075"/>
            <a:ext cx="8135938" cy="1079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Если посмотреть внимательно, мы увидим ритмический повтор цифр               в разряде единиц – 0, 2, 4, 6, 8.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23850" y="1989138"/>
            <a:ext cx="467995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2 ∙ 0 =  0		2 ∙ 5 = 1  0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2 ∙ 1 =  2	              2 ∙ 6 = 1  2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2 ∙ 2 =  4		2 ∙ 7 = 1  4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2 ∙ 3 =  6		2 ∙ 8 = 1  6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2 ∙ 4 =  8		2 ∙ 9 = 1  8</a:t>
            </a:r>
          </a:p>
        </p:txBody>
      </p:sp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1116013" y="2060575"/>
            <a:ext cx="287337" cy="1584325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6" name="AutoShape 8"/>
          <p:cNvSpPr>
            <a:spLocks noChangeArrowheads="1"/>
          </p:cNvSpPr>
          <p:nvPr/>
        </p:nvSpPr>
        <p:spPr bwMode="auto">
          <a:xfrm>
            <a:off x="3059113" y="2060575"/>
            <a:ext cx="360362" cy="15128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48263" y="2565400"/>
            <a:ext cx="3744912" cy="365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2 = </a:t>
            </a:r>
            <a:r>
              <a:rPr lang="ru-RU" sz="2400" dirty="0">
                <a:solidFill>
                  <a:srgbClr val="FF00FF"/>
                </a:solidFill>
                <a:latin typeface="+mn-lt"/>
              </a:rPr>
              <a:t>4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3 = </a:t>
            </a:r>
            <a:r>
              <a:rPr lang="ru-RU" sz="2400" dirty="0">
                <a:solidFill>
                  <a:schemeClr val="accent1"/>
                </a:solidFill>
                <a:latin typeface="+mn-lt"/>
              </a:rPr>
              <a:t>6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4 =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8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5 = 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10</a:t>
            </a:r>
            <a:r>
              <a:rPr lang="ru-RU" sz="2400" dirty="0">
                <a:latin typeface="+mn-lt"/>
              </a:rPr>
              <a:t>           </a:t>
            </a:r>
            <a:r>
              <a:rPr lang="ru-RU" sz="2400" b="1" dirty="0">
                <a:solidFill>
                  <a:srgbClr val="C00000"/>
                </a:solidFill>
                <a:latin typeface="+mn-lt"/>
              </a:rPr>
              <a:t>сумма = 22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6 = 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12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7 =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14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8 = </a:t>
            </a:r>
            <a:r>
              <a:rPr lang="ru-RU" sz="2400" dirty="0">
                <a:solidFill>
                  <a:schemeClr val="accent1"/>
                </a:solidFill>
                <a:latin typeface="+mn-lt"/>
              </a:rPr>
              <a:t>16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2400" dirty="0">
                <a:latin typeface="+mn-lt"/>
              </a:rPr>
              <a:t>2 ∙ 9 = </a:t>
            </a:r>
            <a:r>
              <a:rPr lang="ru-RU" sz="2400" dirty="0">
                <a:solidFill>
                  <a:srgbClr val="FF00FF"/>
                </a:solidFill>
                <a:latin typeface="+mn-lt"/>
              </a:rPr>
              <a:t>18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124075" y="3860800"/>
            <a:ext cx="2735263" cy="2447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Здесь можно увидеть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пары произведений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одинаковой суммой</a:t>
            </a:r>
          </a:p>
          <a:p>
            <a:pPr>
              <a:buFontTx/>
              <a:buChar char="-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22. Это связано с тем,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вторые множители 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этих пар в сумме 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дают число 11.</a:t>
            </a:r>
          </a:p>
          <a:p>
            <a:pPr>
              <a:defRPr/>
            </a:pPr>
            <a:r>
              <a:rPr lang="ru-RU" sz="2800" dirty="0"/>
              <a:t> </a:t>
            </a:r>
          </a:p>
        </p:txBody>
      </p:sp>
      <p:pic>
        <p:nvPicPr>
          <p:cNvPr id="10249" name="Picture 9" descr="C:\Users\User\Desktop\Буквы и цифры\цифры 4\22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260350"/>
            <a:ext cx="576263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161212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95288" y="1125538"/>
            <a:ext cx="7777162" cy="1366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При умножении </a:t>
            </a:r>
            <a:r>
              <a:rPr lang="ru-RU" sz="2000" dirty="0">
                <a:solidFill>
                  <a:schemeClr val="tx2"/>
                </a:solidFill>
              </a:rPr>
              <a:t>трёх</a:t>
            </a:r>
            <a:r>
              <a:rPr lang="ru-RU" sz="2000" dirty="0"/>
              <a:t> на </a:t>
            </a:r>
            <a:r>
              <a:rPr lang="ru-RU" sz="2000" dirty="0">
                <a:solidFill>
                  <a:schemeClr val="tx2"/>
                </a:solidFill>
              </a:rPr>
              <a:t>чётное</a:t>
            </a:r>
            <a:r>
              <a:rPr lang="ru-RU" sz="2000" dirty="0"/>
              <a:t> число </a:t>
            </a:r>
          </a:p>
          <a:p>
            <a:pPr>
              <a:defRPr/>
            </a:pPr>
            <a:r>
              <a:rPr lang="ru-RU" sz="2000" dirty="0"/>
              <a:t>результат произведения </a:t>
            </a:r>
            <a:r>
              <a:rPr lang="ru-RU" sz="2000" dirty="0">
                <a:solidFill>
                  <a:schemeClr val="tx2"/>
                </a:solidFill>
              </a:rPr>
              <a:t>чётное</a:t>
            </a:r>
            <a:r>
              <a:rPr lang="ru-RU" sz="2000" dirty="0"/>
              <a:t> число. </a:t>
            </a:r>
          </a:p>
          <a:p>
            <a:pPr>
              <a:defRPr/>
            </a:pPr>
            <a:r>
              <a:rPr lang="ru-RU" sz="2000" dirty="0"/>
              <a:t>При умножении на </a:t>
            </a:r>
            <a:r>
              <a:rPr lang="ru-RU" sz="2000" dirty="0">
                <a:solidFill>
                  <a:schemeClr val="tx2"/>
                </a:solidFill>
              </a:rPr>
              <a:t>нечётное</a:t>
            </a:r>
            <a:r>
              <a:rPr lang="ru-RU" sz="2000" dirty="0"/>
              <a:t> произведение </a:t>
            </a:r>
            <a:r>
              <a:rPr lang="ru-RU" sz="2000" dirty="0">
                <a:solidFill>
                  <a:schemeClr val="tx2"/>
                </a:solidFill>
              </a:rPr>
              <a:t>нечётное</a:t>
            </a:r>
            <a:r>
              <a:rPr lang="ru-RU" sz="2000" dirty="0"/>
              <a:t> число.</a:t>
            </a:r>
          </a:p>
          <a:p>
            <a:pPr>
              <a:defRPr/>
            </a:pPr>
            <a:r>
              <a:rPr lang="ru-RU" sz="2000" dirty="0"/>
              <a:t>Пары произведений дают в сумме 33.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95288" y="2636838"/>
            <a:ext cx="5329237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3 ∙ 2 =  6</a:t>
            </a:r>
          </a:p>
          <a:p>
            <a:r>
              <a:rPr lang="ru-RU" sz="2800"/>
              <a:t>3 ∙ 4 = 12</a:t>
            </a:r>
            <a:r>
              <a:rPr lang="ru-RU" sz="2000"/>
              <a:t>      </a:t>
            </a:r>
            <a:r>
              <a:rPr lang="ru-RU" sz="2800" u="sng"/>
              <a:t>чётные</a:t>
            </a:r>
          </a:p>
          <a:p>
            <a:r>
              <a:rPr lang="ru-RU" sz="2800"/>
              <a:t>3 ∙ 6 = 18 </a:t>
            </a:r>
          </a:p>
          <a:p>
            <a:r>
              <a:rPr lang="ru-RU" sz="2800"/>
              <a:t>3 ∙ 8 = 24</a:t>
            </a:r>
          </a:p>
          <a:p>
            <a:endParaRPr lang="ru-RU" sz="2800"/>
          </a:p>
          <a:p>
            <a:r>
              <a:rPr lang="ru-RU" sz="2800"/>
              <a:t>	     3 ∙ 3 = 9</a:t>
            </a:r>
          </a:p>
          <a:p>
            <a:r>
              <a:rPr lang="ru-RU" sz="2800"/>
              <a:t>	     3 ∙ 5 = 15    </a:t>
            </a:r>
            <a:r>
              <a:rPr lang="ru-RU" sz="2800" u="sng"/>
              <a:t>нечётные</a:t>
            </a:r>
          </a:p>
          <a:p>
            <a:r>
              <a:rPr lang="ru-RU" sz="2800"/>
              <a:t>	     3 ∙ 7 = 21</a:t>
            </a:r>
          </a:p>
          <a:p>
            <a:r>
              <a:rPr lang="ru-RU" sz="2800"/>
              <a:t>	     3 ∙ 9 = 27</a:t>
            </a:r>
          </a:p>
        </p:txBody>
      </p:sp>
      <p:sp>
        <p:nvSpPr>
          <p:cNvPr id="11269" name="AutoShape 7"/>
          <p:cNvSpPr>
            <a:spLocks/>
          </p:cNvSpPr>
          <p:nvPr/>
        </p:nvSpPr>
        <p:spPr bwMode="auto">
          <a:xfrm>
            <a:off x="2051050" y="2781300"/>
            <a:ext cx="288925" cy="1511300"/>
          </a:xfrm>
          <a:prstGeom prst="rightBrace">
            <a:avLst>
              <a:gd name="adj1" fmla="val 43590"/>
              <a:gd name="adj2" fmla="val 3792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0" name="AutoShape 8"/>
          <p:cNvSpPr>
            <a:spLocks/>
          </p:cNvSpPr>
          <p:nvPr/>
        </p:nvSpPr>
        <p:spPr bwMode="auto">
          <a:xfrm>
            <a:off x="3492500" y="4941888"/>
            <a:ext cx="287338" cy="1511300"/>
          </a:xfrm>
          <a:prstGeom prst="rightBrace">
            <a:avLst>
              <a:gd name="adj1" fmla="val 43830"/>
              <a:gd name="adj2" fmla="val 3697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4932363" y="2636838"/>
            <a:ext cx="388778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3 ∙ 2 = </a:t>
            </a:r>
            <a:r>
              <a:rPr lang="ru-RU" sz="2000">
                <a:solidFill>
                  <a:srgbClr val="FF00FF"/>
                </a:solidFill>
              </a:rPr>
              <a:t>6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3 ∙ 3 = </a:t>
            </a:r>
            <a:r>
              <a:rPr lang="ru-RU" sz="2000">
                <a:solidFill>
                  <a:schemeClr val="accent1"/>
                </a:solidFill>
              </a:rPr>
              <a:t>9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3 ∙ 4 = </a:t>
            </a:r>
            <a:r>
              <a:rPr lang="ru-RU" sz="2000">
                <a:solidFill>
                  <a:schemeClr val="hlink"/>
                </a:solidFill>
              </a:rPr>
              <a:t>12 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3 ∙ 5 = </a:t>
            </a:r>
            <a:r>
              <a:rPr lang="ru-RU" sz="2000">
                <a:solidFill>
                  <a:schemeClr val="tx2"/>
                </a:solidFill>
              </a:rPr>
              <a:t>15               </a:t>
            </a:r>
            <a:r>
              <a:rPr lang="ru-RU" sz="2000" b="1">
                <a:solidFill>
                  <a:srgbClr val="C00000"/>
                </a:solidFill>
              </a:rPr>
              <a:t>сумма 33        </a:t>
            </a:r>
          </a:p>
          <a:p>
            <a:r>
              <a:rPr lang="ru-RU" sz="2000"/>
              <a:t>3 ∙ 6 = </a:t>
            </a:r>
            <a:r>
              <a:rPr lang="ru-RU" sz="2000">
                <a:solidFill>
                  <a:schemeClr val="tx2"/>
                </a:solidFill>
              </a:rPr>
              <a:t>18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3 ∙ 7 = </a:t>
            </a:r>
            <a:r>
              <a:rPr lang="ru-RU" sz="2000">
                <a:solidFill>
                  <a:schemeClr val="hlink"/>
                </a:solidFill>
              </a:rPr>
              <a:t>21</a:t>
            </a:r>
          </a:p>
          <a:p>
            <a:r>
              <a:rPr lang="ru-RU" sz="2000"/>
              <a:t>3 ∙ 8 = </a:t>
            </a:r>
            <a:r>
              <a:rPr lang="ru-RU" sz="2000">
                <a:solidFill>
                  <a:schemeClr val="accent1"/>
                </a:solidFill>
              </a:rPr>
              <a:t>24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3 ∙ 9 = </a:t>
            </a:r>
            <a:r>
              <a:rPr lang="ru-RU" sz="2000">
                <a:solidFill>
                  <a:srgbClr val="FF00FF"/>
                </a:solidFill>
              </a:rPr>
              <a:t>27                       </a:t>
            </a:r>
            <a:endParaRPr lang="ru-RU" sz="2000">
              <a:solidFill>
                <a:schemeClr val="folHlink"/>
              </a:solidFill>
            </a:endParaRPr>
          </a:p>
        </p:txBody>
      </p:sp>
      <p:sp>
        <p:nvSpPr>
          <p:cNvPr id="11272" name="Freeform 11"/>
          <p:cNvSpPr>
            <a:spLocks/>
          </p:cNvSpPr>
          <p:nvPr/>
        </p:nvSpPr>
        <p:spPr bwMode="auto">
          <a:xfrm>
            <a:off x="6156325" y="3716338"/>
            <a:ext cx="215900" cy="360362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3" name="Freeform 12"/>
          <p:cNvSpPr>
            <a:spLocks/>
          </p:cNvSpPr>
          <p:nvPr/>
        </p:nvSpPr>
        <p:spPr bwMode="auto">
          <a:xfrm>
            <a:off x="6156325" y="3429000"/>
            <a:ext cx="503238" cy="9366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4" name="Freeform 13"/>
          <p:cNvSpPr>
            <a:spLocks/>
          </p:cNvSpPr>
          <p:nvPr/>
        </p:nvSpPr>
        <p:spPr bwMode="auto">
          <a:xfrm>
            <a:off x="6156325" y="3141663"/>
            <a:ext cx="720725" cy="1511300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5" name="Freeform 14"/>
          <p:cNvSpPr>
            <a:spLocks/>
          </p:cNvSpPr>
          <p:nvPr/>
        </p:nvSpPr>
        <p:spPr bwMode="auto">
          <a:xfrm>
            <a:off x="6156325" y="2781300"/>
            <a:ext cx="936625" cy="2160588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1276" name="Picture 12" descr="C:\Users\User\Desktop\Буквы и цифры\цифры 4\333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8" y="333375"/>
            <a:ext cx="6000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7232650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95288" y="1125538"/>
            <a:ext cx="7416800" cy="1511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Не трудно догадаться, что у этой таблицы будет много</a:t>
            </a:r>
          </a:p>
          <a:p>
            <a:pPr>
              <a:defRPr/>
            </a:pPr>
            <a:r>
              <a:rPr lang="ru-RU" sz="2000" dirty="0"/>
              <a:t>общего с таблицей умножения на 2, так как 4 = 2 + 2,</a:t>
            </a:r>
          </a:p>
          <a:p>
            <a:pPr>
              <a:defRPr/>
            </a:pPr>
            <a:r>
              <a:rPr lang="ru-RU" sz="2000" dirty="0"/>
              <a:t>но будут и свои особенности. Легко найти пары произведений</a:t>
            </a:r>
          </a:p>
          <a:p>
            <a:pPr>
              <a:defRPr/>
            </a:pPr>
            <a:r>
              <a:rPr lang="ru-RU" sz="2000" dirty="0"/>
              <a:t>с одинаковой суммой 44, так как вторые множители в сумме</a:t>
            </a:r>
          </a:p>
          <a:p>
            <a:pPr>
              <a:defRPr/>
            </a:pPr>
            <a:r>
              <a:rPr lang="ru-RU" sz="2000" dirty="0"/>
              <a:t>дают число 11.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5148263" y="3573463"/>
            <a:ext cx="367188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4 ∙ 2 = </a:t>
            </a:r>
            <a:r>
              <a:rPr lang="ru-RU" sz="2000">
                <a:solidFill>
                  <a:srgbClr val="FF00FF"/>
                </a:solidFill>
              </a:rPr>
              <a:t>8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4 ∙ 3 = </a:t>
            </a:r>
            <a:r>
              <a:rPr lang="ru-RU" sz="2000">
                <a:solidFill>
                  <a:schemeClr val="accent1"/>
                </a:solidFill>
              </a:rPr>
              <a:t>12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4 ∙ 4 = </a:t>
            </a:r>
            <a:r>
              <a:rPr lang="ru-RU" sz="2000">
                <a:solidFill>
                  <a:schemeClr val="hlink"/>
                </a:solidFill>
              </a:rPr>
              <a:t>16 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4 ∙ 5 = </a:t>
            </a:r>
            <a:r>
              <a:rPr lang="ru-RU" sz="2000">
                <a:solidFill>
                  <a:schemeClr val="tx2"/>
                </a:solidFill>
              </a:rPr>
              <a:t>20               </a:t>
            </a:r>
            <a:r>
              <a:rPr lang="ru-RU" sz="2000" b="1">
                <a:solidFill>
                  <a:srgbClr val="C00000"/>
                </a:solidFill>
              </a:rPr>
              <a:t>сумма 44        </a:t>
            </a:r>
          </a:p>
          <a:p>
            <a:r>
              <a:rPr lang="ru-RU" sz="2000"/>
              <a:t>4 ∙ 6 = </a:t>
            </a:r>
            <a:r>
              <a:rPr lang="ru-RU" sz="2000">
                <a:solidFill>
                  <a:schemeClr val="tx2"/>
                </a:solidFill>
              </a:rPr>
              <a:t>24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4 ∙ 7 = </a:t>
            </a:r>
            <a:r>
              <a:rPr lang="ru-RU" sz="2000">
                <a:solidFill>
                  <a:schemeClr val="hlink"/>
                </a:solidFill>
              </a:rPr>
              <a:t>28</a:t>
            </a:r>
          </a:p>
          <a:p>
            <a:r>
              <a:rPr lang="ru-RU" sz="2000"/>
              <a:t>4 ∙ 8 = </a:t>
            </a:r>
            <a:r>
              <a:rPr lang="ru-RU" sz="2000">
                <a:solidFill>
                  <a:schemeClr val="accent1"/>
                </a:solidFill>
              </a:rPr>
              <a:t>32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4 ∙ 9 = </a:t>
            </a:r>
            <a:r>
              <a:rPr lang="ru-RU" sz="2000">
                <a:solidFill>
                  <a:srgbClr val="FF00FF"/>
                </a:solidFill>
              </a:rPr>
              <a:t>36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50825" y="2852738"/>
            <a:ext cx="37449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4 ∙ 0 =    0</a:t>
            </a:r>
          </a:p>
          <a:p>
            <a:r>
              <a:rPr lang="ru-RU" sz="2400"/>
              <a:t>4 ∙ 1 =     4</a:t>
            </a:r>
          </a:p>
          <a:p>
            <a:r>
              <a:rPr lang="ru-RU" sz="2400"/>
              <a:t>4 ∙ 2 =     8</a:t>
            </a:r>
          </a:p>
          <a:p>
            <a:r>
              <a:rPr lang="ru-RU" sz="2400"/>
              <a:t>4 ∙ 3 = 1  2</a:t>
            </a:r>
          </a:p>
          <a:p>
            <a:r>
              <a:rPr lang="ru-RU" sz="2400"/>
              <a:t>4 ∙ 4 = 1  6</a:t>
            </a:r>
          </a:p>
          <a:p>
            <a:r>
              <a:rPr lang="ru-RU" sz="2400"/>
              <a:t>		 4 ∙ 5 = 2  0</a:t>
            </a:r>
          </a:p>
          <a:p>
            <a:r>
              <a:rPr lang="ru-RU" sz="2400"/>
              <a:t>		 4 ∙ 6 = 2  4</a:t>
            </a:r>
          </a:p>
          <a:p>
            <a:r>
              <a:rPr lang="ru-RU" sz="2400"/>
              <a:t>		 4 ∙ 7 = 2  8</a:t>
            </a:r>
          </a:p>
          <a:p>
            <a:r>
              <a:rPr lang="ru-RU" sz="2400"/>
              <a:t>		 4 ∙ 8 = 3  2</a:t>
            </a:r>
          </a:p>
          <a:p>
            <a:r>
              <a:rPr lang="ru-RU" sz="2400"/>
              <a:t>		 4 ∙ 9 = 3  6</a:t>
            </a:r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>
            <a:off x="1476375" y="2852738"/>
            <a:ext cx="576263" cy="1871662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3419475" y="4652963"/>
            <a:ext cx="576263" cy="1871662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195513" y="2708275"/>
            <a:ext cx="2879725" cy="1873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dirty="0"/>
              <a:t>Все результаты чётные </a:t>
            </a:r>
          </a:p>
          <a:p>
            <a:pPr>
              <a:defRPr/>
            </a:pPr>
            <a:r>
              <a:rPr lang="ru-RU" dirty="0"/>
              <a:t>числа. В разряде единиц </a:t>
            </a:r>
          </a:p>
          <a:p>
            <a:pPr>
              <a:defRPr/>
            </a:pPr>
            <a:r>
              <a:rPr lang="ru-RU" dirty="0"/>
              <a:t>обнаруживается</a:t>
            </a:r>
          </a:p>
          <a:p>
            <a:pPr>
              <a:defRPr/>
            </a:pPr>
            <a:r>
              <a:rPr lang="ru-RU" dirty="0"/>
              <a:t>ритмический повтор </a:t>
            </a:r>
          </a:p>
          <a:p>
            <a:pPr>
              <a:defRPr/>
            </a:pPr>
            <a:r>
              <a:rPr lang="ru-RU" dirty="0"/>
              <a:t>цифр</a:t>
            </a:r>
          </a:p>
          <a:p>
            <a:pPr>
              <a:defRPr/>
            </a:pPr>
            <a:r>
              <a:rPr lang="ru-RU" dirty="0"/>
              <a:t>0, 4, 8, 2, 6.</a:t>
            </a:r>
          </a:p>
        </p:txBody>
      </p:sp>
      <p:sp>
        <p:nvSpPr>
          <p:cNvPr id="12297" name="Freeform 10"/>
          <p:cNvSpPr>
            <a:spLocks/>
          </p:cNvSpPr>
          <p:nvPr/>
        </p:nvSpPr>
        <p:spPr bwMode="auto">
          <a:xfrm>
            <a:off x="6443663" y="4724400"/>
            <a:ext cx="215900" cy="360363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8" name="Freeform 11"/>
          <p:cNvSpPr>
            <a:spLocks/>
          </p:cNvSpPr>
          <p:nvPr/>
        </p:nvSpPr>
        <p:spPr bwMode="auto">
          <a:xfrm>
            <a:off x="6443663" y="4437063"/>
            <a:ext cx="503237" cy="9366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9" name="Freeform 12"/>
          <p:cNvSpPr>
            <a:spLocks/>
          </p:cNvSpPr>
          <p:nvPr/>
        </p:nvSpPr>
        <p:spPr bwMode="auto">
          <a:xfrm>
            <a:off x="6443663" y="4149725"/>
            <a:ext cx="720725" cy="1511300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443663" y="3789363"/>
            <a:ext cx="936625" cy="2160587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301" name="Picture 14" descr="C:\Users\User\Desktop\Буквы и цифры\цифры 4\444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333375"/>
            <a:ext cx="5032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7232650" cy="8286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11188" y="1196975"/>
            <a:ext cx="7850187" cy="1150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/>
              <a:t>Эта таблица имеет свои особенные «секреты». В разряде </a:t>
            </a:r>
          </a:p>
          <a:p>
            <a:pPr>
              <a:defRPr/>
            </a:pPr>
            <a:r>
              <a:rPr lang="ru-RU" sz="2000"/>
              <a:t>единиц можно увидеть ритмический рисунок, который связан</a:t>
            </a:r>
          </a:p>
          <a:p>
            <a:pPr>
              <a:defRPr/>
            </a:pPr>
            <a:r>
              <a:rPr lang="ru-RU" sz="2000"/>
              <a:t>с чередованием чётного и нечетного множителей.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16013" y="2276475"/>
            <a:ext cx="7920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5 ∙ 2 = </a:t>
            </a:r>
            <a:r>
              <a:rPr lang="ru-RU" sz="2800">
                <a:solidFill>
                  <a:srgbClr val="FF00FF"/>
                </a:solidFill>
              </a:rPr>
              <a:t>10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5 ∙ 3 = </a:t>
            </a:r>
            <a:r>
              <a:rPr lang="ru-RU" sz="2800">
                <a:solidFill>
                  <a:schemeClr val="accent1"/>
                </a:solidFill>
              </a:rPr>
              <a:t>15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5 ∙ 4 = </a:t>
            </a:r>
            <a:r>
              <a:rPr lang="ru-RU" sz="2800">
                <a:solidFill>
                  <a:schemeClr val="hlink"/>
                </a:solidFill>
              </a:rPr>
              <a:t>20             </a:t>
            </a:r>
            <a:r>
              <a:rPr lang="ru-RU" sz="2000" b="1"/>
              <a:t>0</a:t>
            </a:r>
            <a:r>
              <a:rPr lang="ru-RU" sz="2000"/>
              <a:t>, когда множитель </a:t>
            </a:r>
            <a:r>
              <a:rPr lang="ru-RU" sz="2000" b="1"/>
              <a:t>чётное</a:t>
            </a:r>
            <a:r>
              <a:rPr lang="ru-RU" sz="2000"/>
              <a:t> число</a:t>
            </a:r>
            <a:r>
              <a:rPr lang="ru-RU" sz="2800"/>
              <a:t>        </a:t>
            </a:r>
          </a:p>
          <a:p>
            <a:r>
              <a:rPr lang="ru-RU" sz="2800"/>
              <a:t>5 ∙ 5 = </a:t>
            </a:r>
            <a:r>
              <a:rPr lang="ru-RU" sz="2800">
                <a:solidFill>
                  <a:schemeClr val="tx2"/>
                </a:solidFill>
              </a:rPr>
              <a:t>25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5 ∙ 6 = </a:t>
            </a:r>
            <a:r>
              <a:rPr lang="ru-RU" sz="2800">
                <a:solidFill>
                  <a:schemeClr val="tx2"/>
                </a:solidFill>
              </a:rPr>
              <a:t>30      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5 ∙ 7 = </a:t>
            </a:r>
            <a:r>
              <a:rPr lang="ru-RU" sz="2800">
                <a:solidFill>
                  <a:schemeClr val="hlink"/>
                </a:solidFill>
              </a:rPr>
              <a:t>35             </a:t>
            </a:r>
            <a:r>
              <a:rPr lang="ru-RU" sz="2000" b="1"/>
              <a:t>5</a:t>
            </a:r>
            <a:r>
              <a:rPr lang="ru-RU" sz="2000"/>
              <a:t>, когда множитель </a:t>
            </a:r>
            <a:r>
              <a:rPr lang="ru-RU" sz="2000" b="1"/>
              <a:t>нечётное</a:t>
            </a:r>
            <a:r>
              <a:rPr lang="ru-RU" sz="2000"/>
              <a:t> число</a:t>
            </a:r>
            <a:r>
              <a:rPr lang="ru-RU" sz="2800"/>
              <a:t>  </a:t>
            </a:r>
          </a:p>
          <a:p>
            <a:r>
              <a:rPr lang="ru-RU" sz="2800"/>
              <a:t>5 ∙ 8 = </a:t>
            </a:r>
            <a:r>
              <a:rPr lang="ru-RU" sz="2800">
                <a:solidFill>
                  <a:schemeClr val="accent1"/>
                </a:solidFill>
              </a:rPr>
              <a:t>40      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5 ∙ 9 = </a:t>
            </a:r>
            <a:r>
              <a:rPr lang="ru-RU" sz="2800">
                <a:solidFill>
                  <a:srgbClr val="FF00FF"/>
                </a:solidFill>
              </a:rPr>
              <a:t>45</a:t>
            </a:r>
          </a:p>
        </p:txBody>
      </p:sp>
      <p:sp>
        <p:nvSpPr>
          <p:cNvPr id="13317" name="Freeform 8"/>
          <p:cNvSpPr>
            <a:spLocks/>
          </p:cNvSpPr>
          <p:nvPr/>
        </p:nvSpPr>
        <p:spPr bwMode="auto">
          <a:xfrm>
            <a:off x="2771775" y="2565400"/>
            <a:ext cx="1223963" cy="2519363"/>
          </a:xfrm>
          <a:custGeom>
            <a:avLst/>
            <a:gdLst>
              <a:gd name="T0" fmla="*/ 0 w 771"/>
              <a:gd name="T1" fmla="*/ 0 h 1587"/>
              <a:gd name="T2" fmla="*/ 2147483647 w 771"/>
              <a:gd name="T3" fmla="*/ 2147483647 h 1587"/>
              <a:gd name="T4" fmla="*/ 2147483647 w 771"/>
              <a:gd name="T5" fmla="*/ 2147483647 h 1587"/>
              <a:gd name="T6" fmla="*/ 2147483647 w 771"/>
              <a:gd name="T7" fmla="*/ 2147483647 h 1587"/>
              <a:gd name="T8" fmla="*/ 2147483647 w 771"/>
              <a:gd name="T9" fmla="*/ 2147483647 h 1587"/>
              <a:gd name="T10" fmla="*/ 2147483647 w 771"/>
              <a:gd name="T11" fmla="*/ 2147483647 h 1587"/>
              <a:gd name="T12" fmla="*/ 2147483647 w 771"/>
              <a:gd name="T13" fmla="*/ 2147483647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1587"/>
              <a:gd name="T23" fmla="*/ 771 w 771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1" h="1587">
                <a:moveTo>
                  <a:pt x="0" y="0"/>
                </a:moveTo>
                <a:lnTo>
                  <a:pt x="771" y="499"/>
                </a:lnTo>
                <a:lnTo>
                  <a:pt x="45" y="499"/>
                </a:lnTo>
                <a:lnTo>
                  <a:pt x="771" y="499"/>
                </a:lnTo>
                <a:lnTo>
                  <a:pt x="45" y="1043"/>
                </a:lnTo>
                <a:lnTo>
                  <a:pt x="771" y="499"/>
                </a:lnTo>
                <a:lnTo>
                  <a:pt x="45" y="1587"/>
                </a:lnTo>
              </a:path>
            </a:pathLst>
          </a:cu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8" name="Freeform 9"/>
          <p:cNvSpPr>
            <a:spLocks/>
          </p:cNvSpPr>
          <p:nvPr/>
        </p:nvSpPr>
        <p:spPr bwMode="auto">
          <a:xfrm>
            <a:off x="2700338" y="2924175"/>
            <a:ext cx="1295400" cy="2592388"/>
          </a:xfrm>
          <a:custGeom>
            <a:avLst/>
            <a:gdLst>
              <a:gd name="T0" fmla="*/ 2147483647 w 726"/>
              <a:gd name="T1" fmla="*/ 2147483647 h 1633"/>
              <a:gd name="T2" fmla="*/ 2147483647 w 726"/>
              <a:gd name="T3" fmla="*/ 2147483647 h 1633"/>
              <a:gd name="T4" fmla="*/ 2147483647 w 726"/>
              <a:gd name="T5" fmla="*/ 2147483647 h 1633"/>
              <a:gd name="T6" fmla="*/ 2147483647 w 726"/>
              <a:gd name="T7" fmla="*/ 2147483647 h 1633"/>
              <a:gd name="T8" fmla="*/ 2147483647 w 726"/>
              <a:gd name="T9" fmla="*/ 2147483647 h 1633"/>
              <a:gd name="T10" fmla="*/ 2147483647 w 726"/>
              <a:gd name="T11" fmla="*/ 2147483647 h 1633"/>
              <a:gd name="T12" fmla="*/ 0 w 726"/>
              <a:gd name="T13" fmla="*/ 0 h 1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6"/>
              <a:gd name="T22" fmla="*/ 0 h 1633"/>
              <a:gd name="T23" fmla="*/ 726 w 726"/>
              <a:gd name="T24" fmla="*/ 1633 h 1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6" h="1633">
                <a:moveTo>
                  <a:pt x="91" y="1633"/>
                </a:moveTo>
                <a:lnTo>
                  <a:pt x="726" y="1134"/>
                </a:lnTo>
                <a:lnTo>
                  <a:pt x="91" y="1089"/>
                </a:lnTo>
                <a:lnTo>
                  <a:pt x="726" y="1134"/>
                </a:lnTo>
                <a:lnTo>
                  <a:pt x="65" y="558"/>
                </a:lnTo>
                <a:lnTo>
                  <a:pt x="726" y="1134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3319" name="Picture 7" descr="C:\Users\User\Desktop\Буквы и цифры\цифры 4\555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260350"/>
            <a:ext cx="4810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7305675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79388" y="1125538"/>
            <a:ext cx="7993062" cy="11509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Надо заметить, цифры десятков выстраиваются </a:t>
            </a:r>
          </a:p>
          <a:p>
            <a:pPr>
              <a:defRPr/>
            </a:pPr>
            <a:r>
              <a:rPr lang="ru-RU" sz="2000" dirty="0"/>
              <a:t>в натуральный ряд при умножении на чётный и нечётный </a:t>
            </a:r>
          </a:p>
          <a:p>
            <a:pPr>
              <a:defRPr/>
            </a:pPr>
            <a:r>
              <a:rPr lang="ru-RU" sz="2000" dirty="0"/>
              <a:t>множитель. Пары произведений имеют одинаковую сумму 55.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95288" y="2636838"/>
            <a:ext cx="5832475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5 ∙ 2 = 1  0</a:t>
            </a:r>
          </a:p>
          <a:p>
            <a:r>
              <a:rPr lang="ru-RU" sz="2800"/>
              <a:t>5 ∙ 4 = 2  0</a:t>
            </a:r>
            <a:r>
              <a:rPr lang="ru-RU" sz="2000"/>
              <a:t>      </a:t>
            </a:r>
            <a:r>
              <a:rPr lang="ru-RU" sz="2800" u="sng"/>
              <a:t>чётные</a:t>
            </a:r>
          </a:p>
          <a:p>
            <a:r>
              <a:rPr lang="ru-RU" sz="2800"/>
              <a:t>5 ∙ 6 = 3  0 </a:t>
            </a:r>
          </a:p>
          <a:p>
            <a:r>
              <a:rPr lang="ru-RU" sz="2800"/>
              <a:t>5 ∙ 8 = 4  0</a:t>
            </a:r>
          </a:p>
          <a:p>
            <a:endParaRPr lang="ru-RU" sz="2800"/>
          </a:p>
          <a:p>
            <a:r>
              <a:rPr lang="ru-RU" sz="2800"/>
              <a:t>	     5 ∙ 3 = 1  5</a:t>
            </a:r>
          </a:p>
          <a:p>
            <a:r>
              <a:rPr lang="ru-RU" sz="2800"/>
              <a:t>	     5 ∙ 5 = 2  5    </a:t>
            </a:r>
            <a:r>
              <a:rPr lang="ru-RU" sz="2800" u="sng"/>
              <a:t>нечётные</a:t>
            </a:r>
          </a:p>
          <a:p>
            <a:r>
              <a:rPr lang="ru-RU" sz="2800"/>
              <a:t>	     5 ∙ 7 = 3  5</a:t>
            </a:r>
          </a:p>
          <a:p>
            <a:r>
              <a:rPr lang="ru-RU" sz="2800"/>
              <a:t>	     5 ∙ 9 = 4  5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2987675" y="4797425"/>
            <a:ext cx="360363" cy="17272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547813" y="2636838"/>
            <a:ext cx="360362" cy="17272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3" name="AutoShape 8"/>
          <p:cNvSpPr>
            <a:spLocks/>
          </p:cNvSpPr>
          <p:nvPr/>
        </p:nvSpPr>
        <p:spPr bwMode="auto">
          <a:xfrm>
            <a:off x="2339975" y="2781300"/>
            <a:ext cx="288925" cy="1511300"/>
          </a:xfrm>
          <a:prstGeom prst="rightBrace">
            <a:avLst>
              <a:gd name="adj1" fmla="val 43590"/>
              <a:gd name="adj2" fmla="val 3792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4" name="AutoShape 9"/>
          <p:cNvSpPr>
            <a:spLocks/>
          </p:cNvSpPr>
          <p:nvPr/>
        </p:nvSpPr>
        <p:spPr bwMode="auto">
          <a:xfrm>
            <a:off x="3779838" y="4868863"/>
            <a:ext cx="288925" cy="1511300"/>
          </a:xfrm>
          <a:prstGeom prst="rightBrace">
            <a:avLst>
              <a:gd name="adj1" fmla="val 43590"/>
              <a:gd name="adj2" fmla="val 3792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4859338" y="2420938"/>
            <a:ext cx="403383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/>
              <a:t>5 ∙ 2 = </a:t>
            </a:r>
            <a:r>
              <a:rPr lang="ru-RU" sz="2200">
                <a:solidFill>
                  <a:srgbClr val="FF00FF"/>
                </a:solidFill>
              </a:rPr>
              <a:t>10                </a:t>
            </a:r>
            <a:endParaRPr lang="ru-RU" sz="2200">
              <a:solidFill>
                <a:schemeClr val="folHlink"/>
              </a:solidFill>
            </a:endParaRPr>
          </a:p>
          <a:p>
            <a:r>
              <a:rPr lang="ru-RU" sz="2200"/>
              <a:t>5 ∙ 3 = </a:t>
            </a:r>
            <a:r>
              <a:rPr lang="ru-RU" sz="2200">
                <a:solidFill>
                  <a:schemeClr val="accent1"/>
                </a:solidFill>
              </a:rPr>
              <a:t>15               </a:t>
            </a:r>
            <a:endParaRPr lang="ru-RU" sz="2200">
              <a:solidFill>
                <a:schemeClr val="folHlink"/>
              </a:solidFill>
            </a:endParaRPr>
          </a:p>
          <a:p>
            <a:r>
              <a:rPr lang="ru-RU" sz="2200"/>
              <a:t>5 ∙ 4 = </a:t>
            </a:r>
            <a:r>
              <a:rPr lang="ru-RU" sz="2200">
                <a:solidFill>
                  <a:schemeClr val="hlink"/>
                </a:solidFill>
              </a:rPr>
              <a:t>20                       </a:t>
            </a:r>
            <a:endParaRPr lang="ru-RU" sz="2200">
              <a:solidFill>
                <a:schemeClr val="folHlink"/>
              </a:solidFill>
            </a:endParaRPr>
          </a:p>
          <a:p>
            <a:r>
              <a:rPr lang="ru-RU" sz="2200"/>
              <a:t>5 ∙ 5 = </a:t>
            </a:r>
            <a:r>
              <a:rPr lang="ru-RU" sz="2200">
                <a:solidFill>
                  <a:schemeClr val="tx2"/>
                </a:solidFill>
              </a:rPr>
              <a:t>25               </a:t>
            </a:r>
            <a:r>
              <a:rPr lang="ru-RU" sz="2200" b="1">
                <a:solidFill>
                  <a:srgbClr val="C00000"/>
                </a:solidFill>
              </a:rPr>
              <a:t>сумма 55        </a:t>
            </a:r>
          </a:p>
          <a:p>
            <a:r>
              <a:rPr lang="ru-RU" sz="2200"/>
              <a:t>5 ∙ 6 = </a:t>
            </a:r>
            <a:r>
              <a:rPr lang="ru-RU" sz="2200">
                <a:solidFill>
                  <a:schemeClr val="tx2"/>
                </a:solidFill>
              </a:rPr>
              <a:t>30                      </a:t>
            </a:r>
            <a:endParaRPr lang="ru-RU" sz="2200">
              <a:solidFill>
                <a:schemeClr val="folHlink"/>
              </a:solidFill>
            </a:endParaRPr>
          </a:p>
          <a:p>
            <a:r>
              <a:rPr lang="ru-RU" sz="2200"/>
              <a:t>5 ∙ 7 = </a:t>
            </a:r>
            <a:r>
              <a:rPr lang="ru-RU" sz="2200">
                <a:solidFill>
                  <a:schemeClr val="hlink"/>
                </a:solidFill>
              </a:rPr>
              <a:t>35</a:t>
            </a:r>
          </a:p>
          <a:p>
            <a:r>
              <a:rPr lang="ru-RU" sz="2200"/>
              <a:t>5 ∙ 8 = </a:t>
            </a:r>
            <a:r>
              <a:rPr lang="ru-RU" sz="2200">
                <a:solidFill>
                  <a:schemeClr val="accent1"/>
                </a:solidFill>
              </a:rPr>
              <a:t>40                      </a:t>
            </a:r>
            <a:endParaRPr lang="ru-RU" sz="2200">
              <a:solidFill>
                <a:schemeClr val="folHlink"/>
              </a:solidFill>
            </a:endParaRPr>
          </a:p>
          <a:p>
            <a:r>
              <a:rPr lang="ru-RU" sz="2200"/>
              <a:t>5 ∙ 9 = </a:t>
            </a:r>
            <a:r>
              <a:rPr lang="ru-RU" sz="2200">
                <a:solidFill>
                  <a:srgbClr val="FF00FF"/>
                </a:solidFill>
              </a:rPr>
              <a:t>45</a:t>
            </a:r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6227763" y="3644900"/>
            <a:ext cx="215900" cy="360363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7" name="Freeform 12"/>
          <p:cNvSpPr>
            <a:spLocks/>
          </p:cNvSpPr>
          <p:nvPr/>
        </p:nvSpPr>
        <p:spPr bwMode="auto">
          <a:xfrm>
            <a:off x="6156325" y="3357563"/>
            <a:ext cx="503238" cy="9366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8" name="Freeform 13"/>
          <p:cNvSpPr>
            <a:spLocks/>
          </p:cNvSpPr>
          <p:nvPr/>
        </p:nvSpPr>
        <p:spPr bwMode="auto">
          <a:xfrm>
            <a:off x="6227763" y="2924175"/>
            <a:ext cx="720725" cy="1728788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>
            <a:off x="6227763" y="2565400"/>
            <a:ext cx="936625" cy="2376488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4350" name="Picture 14" descr="C:\Users\User\Desktop\Буквы и цифры\цифры 4\555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333375"/>
            <a:ext cx="5032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7305675" cy="8286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23850" y="1125538"/>
            <a:ext cx="7632700" cy="790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На первый взгляд кажется, что в этой таблице нет ничего</a:t>
            </a:r>
          </a:p>
          <a:p>
            <a:pPr>
              <a:defRPr/>
            </a:pPr>
            <a:r>
              <a:rPr lang="ru-RU" sz="2000" dirty="0"/>
              <a:t>особенного. Но, присмотревшись, можно увидеть… 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755650" y="2349500"/>
            <a:ext cx="756126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/>
              <a:t>6 ∙ 0 =     </a:t>
            </a:r>
            <a:r>
              <a:rPr lang="ru-RU" sz="1400"/>
              <a:t> </a:t>
            </a:r>
            <a:r>
              <a:rPr lang="ru-RU" sz="3600"/>
              <a:t>0		6 ∙ 5 = 3  0</a:t>
            </a:r>
          </a:p>
          <a:p>
            <a:r>
              <a:rPr lang="ru-RU" sz="3600"/>
              <a:t>6 ∙ 1 =      6		6 ∙ 6 = 3  6</a:t>
            </a:r>
          </a:p>
          <a:p>
            <a:r>
              <a:rPr lang="ru-RU" sz="3600"/>
              <a:t>6 ∙ 2 =  1  2		6 ∙ 7 = 4  2</a:t>
            </a:r>
          </a:p>
          <a:p>
            <a:r>
              <a:rPr lang="ru-RU" sz="3600"/>
              <a:t>6 ∙ 3 =  1  8		6 ∙ 8 = 4  8</a:t>
            </a:r>
          </a:p>
          <a:p>
            <a:r>
              <a:rPr lang="ru-RU" sz="3600"/>
              <a:t>6 ∙ 4 =  2  4		6 ∙ 9 = 5  4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771775" y="2420938"/>
            <a:ext cx="576263" cy="2663825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6372225" y="2349500"/>
            <a:ext cx="576263" cy="2735263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339975" y="5516563"/>
            <a:ext cx="6048375" cy="790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/>
              <a:t>Цифры единиц образуют ритмическй рисунок</a:t>
            </a:r>
          </a:p>
          <a:p>
            <a:pPr>
              <a:defRPr/>
            </a:pPr>
            <a:r>
              <a:rPr lang="ru-RU" sz="2000"/>
              <a:t>- 0, 6, 2, 8, 4.  </a:t>
            </a:r>
          </a:p>
        </p:txBody>
      </p:sp>
      <p:pic>
        <p:nvPicPr>
          <p:cNvPr id="15368" name="Picture 8" descr="C:\Users\User\Desktop\Буквы и цифры\цифры 4\666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260350"/>
            <a:ext cx="5032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7232650" cy="8286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227763" y="1989138"/>
            <a:ext cx="24495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6 ∙  2  = 1  2</a:t>
            </a:r>
          </a:p>
          <a:p>
            <a:r>
              <a:rPr lang="ru-RU" sz="2800"/>
              <a:t>6 ∙  4  = 2  4</a:t>
            </a:r>
          </a:p>
          <a:p>
            <a:r>
              <a:rPr lang="ru-RU" sz="2800"/>
              <a:t>6 ∙  6  = 3  6</a:t>
            </a:r>
          </a:p>
          <a:p>
            <a:r>
              <a:rPr lang="ru-RU" sz="2800"/>
              <a:t>6 ∙  8  = 4  8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11188" y="981075"/>
            <a:ext cx="6048375" cy="790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Если второй множитель чётное число, то он</a:t>
            </a:r>
          </a:p>
          <a:p>
            <a:pPr>
              <a:defRPr/>
            </a:pPr>
            <a:r>
              <a:rPr lang="ru-RU" sz="2000" dirty="0"/>
              <a:t>указывает на цифру единиц в произведении. 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79388" y="2060575"/>
            <a:ext cx="5688012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dirty="0"/>
              <a:t>Таблица умножения 6-ти богата поэтическими </a:t>
            </a:r>
          </a:p>
          <a:p>
            <a:pPr>
              <a:defRPr/>
            </a:pPr>
            <a:r>
              <a:rPr lang="ru-RU" dirty="0"/>
              <a:t>строчками:</a:t>
            </a:r>
          </a:p>
          <a:p>
            <a:pPr>
              <a:defRPr/>
            </a:pPr>
            <a:r>
              <a:rPr lang="ru-RU" dirty="0"/>
              <a:t>« шестью четыре – двадцать четыре »,</a:t>
            </a:r>
          </a:p>
          <a:p>
            <a:pPr>
              <a:defRPr/>
            </a:pPr>
            <a:r>
              <a:rPr lang="ru-RU" dirty="0"/>
              <a:t>« шестью шесть – тридцать шесть »,</a:t>
            </a:r>
          </a:p>
          <a:p>
            <a:pPr>
              <a:defRPr/>
            </a:pPr>
            <a:r>
              <a:rPr lang="ru-RU" dirty="0"/>
              <a:t>« шестью восемь – сорок восемь ».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95288" y="3789363"/>
            <a:ext cx="194468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6 ∙ 4 = 24</a:t>
            </a:r>
          </a:p>
          <a:p>
            <a:r>
              <a:rPr lang="ru-RU" sz="2800"/>
              <a:t>6 ∙ 6 = 36</a:t>
            </a:r>
          </a:p>
          <a:p>
            <a:r>
              <a:rPr lang="ru-RU" sz="2800"/>
              <a:t>6 ∙ 8 = 48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987675" y="3933825"/>
            <a:ext cx="4572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6 ∙ 2 = </a:t>
            </a:r>
            <a:r>
              <a:rPr lang="ru-RU" sz="2000">
                <a:solidFill>
                  <a:srgbClr val="FF00FF"/>
                </a:solidFill>
              </a:rPr>
              <a:t>12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6 ∙ 3 = </a:t>
            </a:r>
            <a:r>
              <a:rPr lang="ru-RU" sz="2000">
                <a:solidFill>
                  <a:schemeClr val="accent1"/>
                </a:solidFill>
              </a:rPr>
              <a:t>18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6 ∙ 4 = </a:t>
            </a:r>
            <a:r>
              <a:rPr lang="ru-RU" sz="2000">
                <a:solidFill>
                  <a:schemeClr val="hlink"/>
                </a:solidFill>
              </a:rPr>
              <a:t>24 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6 ∙ 5 = </a:t>
            </a:r>
            <a:r>
              <a:rPr lang="ru-RU" sz="2000">
                <a:solidFill>
                  <a:schemeClr val="tx2"/>
                </a:solidFill>
              </a:rPr>
              <a:t>30               </a:t>
            </a:r>
            <a:r>
              <a:rPr lang="ru-RU" sz="2000" b="1">
                <a:solidFill>
                  <a:srgbClr val="C00000"/>
                </a:solidFill>
              </a:rPr>
              <a:t>сумма 66        </a:t>
            </a:r>
          </a:p>
          <a:p>
            <a:r>
              <a:rPr lang="ru-RU" sz="2000"/>
              <a:t>6 ∙ 6 = </a:t>
            </a:r>
            <a:r>
              <a:rPr lang="ru-RU" sz="2000">
                <a:solidFill>
                  <a:schemeClr val="tx2"/>
                </a:solidFill>
              </a:rPr>
              <a:t>36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6 ∙ 7 = </a:t>
            </a:r>
            <a:r>
              <a:rPr lang="ru-RU" sz="2000">
                <a:solidFill>
                  <a:schemeClr val="hlink"/>
                </a:solidFill>
              </a:rPr>
              <a:t>42</a:t>
            </a:r>
          </a:p>
          <a:p>
            <a:r>
              <a:rPr lang="ru-RU" sz="2000"/>
              <a:t>6 ∙ 8 = </a:t>
            </a:r>
            <a:r>
              <a:rPr lang="ru-RU" sz="2000">
                <a:solidFill>
                  <a:schemeClr val="accent1"/>
                </a:solidFill>
              </a:rPr>
              <a:t>48                      </a:t>
            </a:r>
            <a:endParaRPr lang="ru-RU" sz="2000">
              <a:solidFill>
                <a:schemeClr val="folHlink"/>
              </a:solidFill>
            </a:endParaRPr>
          </a:p>
          <a:p>
            <a:r>
              <a:rPr lang="ru-RU" sz="2000"/>
              <a:t>6 ∙ 9 = </a:t>
            </a:r>
            <a:r>
              <a:rPr lang="ru-RU" sz="2000">
                <a:solidFill>
                  <a:srgbClr val="FF00FF"/>
                </a:solidFill>
              </a:rPr>
              <a:t>54</a:t>
            </a:r>
          </a:p>
        </p:txBody>
      </p:sp>
      <p:sp>
        <p:nvSpPr>
          <p:cNvPr id="16392" name="Freeform 9"/>
          <p:cNvSpPr>
            <a:spLocks/>
          </p:cNvSpPr>
          <p:nvPr/>
        </p:nvSpPr>
        <p:spPr bwMode="auto">
          <a:xfrm>
            <a:off x="4211638" y="5013325"/>
            <a:ext cx="215900" cy="360363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3" name="Freeform 11"/>
          <p:cNvSpPr>
            <a:spLocks/>
          </p:cNvSpPr>
          <p:nvPr/>
        </p:nvSpPr>
        <p:spPr bwMode="auto">
          <a:xfrm>
            <a:off x="4211638" y="4724400"/>
            <a:ext cx="503237" cy="936625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4" name="Freeform 12"/>
          <p:cNvSpPr>
            <a:spLocks/>
          </p:cNvSpPr>
          <p:nvPr/>
        </p:nvSpPr>
        <p:spPr bwMode="auto">
          <a:xfrm>
            <a:off x="4211638" y="4437063"/>
            <a:ext cx="720725" cy="1512887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5" name="Freeform 13"/>
          <p:cNvSpPr>
            <a:spLocks/>
          </p:cNvSpPr>
          <p:nvPr/>
        </p:nvSpPr>
        <p:spPr bwMode="auto">
          <a:xfrm>
            <a:off x="4211638" y="4076700"/>
            <a:ext cx="936625" cy="2160588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6156325" y="5373688"/>
            <a:ext cx="2376488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Легко найти пары</a:t>
            </a:r>
          </a:p>
          <a:p>
            <a:pPr>
              <a:defRPr/>
            </a:pPr>
            <a:r>
              <a:rPr lang="ru-RU" sz="2000" dirty="0"/>
              <a:t>произведений с</a:t>
            </a:r>
          </a:p>
          <a:p>
            <a:pPr>
              <a:defRPr/>
            </a:pPr>
            <a:r>
              <a:rPr lang="ru-RU" sz="2000" dirty="0"/>
              <a:t>одинаковой</a:t>
            </a:r>
          </a:p>
          <a:p>
            <a:pPr>
              <a:defRPr/>
            </a:pPr>
            <a:r>
              <a:rPr lang="ru-RU" sz="2000" dirty="0"/>
              <a:t>суммой 66 </a:t>
            </a:r>
          </a:p>
        </p:txBody>
      </p:sp>
      <p:sp>
        <p:nvSpPr>
          <p:cNvPr id="16397" name="AutoShape 15"/>
          <p:cNvSpPr>
            <a:spLocks noChangeArrowheads="1"/>
          </p:cNvSpPr>
          <p:nvPr/>
        </p:nvSpPr>
        <p:spPr bwMode="auto">
          <a:xfrm>
            <a:off x="6877050" y="1989138"/>
            <a:ext cx="360363" cy="17272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98" name="AutoShape 16"/>
          <p:cNvSpPr>
            <a:spLocks noChangeArrowheads="1"/>
          </p:cNvSpPr>
          <p:nvPr/>
        </p:nvSpPr>
        <p:spPr bwMode="auto">
          <a:xfrm>
            <a:off x="7956550" y="1989138"/>
            <a:ext cx="360363" cy="17272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99" name="AutoShape 17"/>
          <p:cNvSpPr>
            <a:spLocks noChangeArrowheads="1"/>
          </p:cNvSpPr>
          <p:nvPr/>
        </p:nvSpPr>
        <p:spPr bwMode="auto">
          <a:xfrm>
            <a:off x="395288" y="3789363"/>
            <a:ext cx="1800225" cy="1368425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16400" name="Picture 16" descr="C:\Users\User\Desktop\Буквы и цифры\цифры 4\666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260350"/>
            <a:ext cx="5032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7305675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Таблица умножения на 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50825" y="1268413"/>
            <a:ext cx="7921625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Для лёгкости запоминания трудных случаев можно вернуться</a:t>
            </a:r>
          </a:p>
          <a:p>
            <a:pPr>
              <a:defRPr/>
            </a:pPr>
            <a:r>
              <a:rPr lang="ru-RU" sz="2000" dirty="0"/>
              <a:t>к рифме. Зная, что 7 ∙ 4</a:t>
            </a:r>
            <a:r>
              <a:rPr lang="ru-RU" dirty="0"/>
              <a:t> = </a:t>
            </a:r>
            <a:r>
              <a:rPr lang="ru-RU" sz="2000" dirty="0"/>
              <a:t>28, представить 7 </a:t>
            </a:r>
            <a:r>
              <a:rPr lang="ru-RU" dirty="0"/>
              <a:t>∙ </a:t>
            </a:r>
            <a:r>
              <a:rPr lang="ru-RU" sz="2000" dirty="0"/>
              <a:t>8 = 7 ∙ 4 + 7 ∙ 4 =</a:t>
            </a:r>
          </a:p>
          <a:p>
            <a:pPr>
              <a:defRPr/>
            </a:pPr>
            <a:r>
              <a:rPr lang="ru-RU" sz="2000" dirty="0"/>
              <a:t>= 28 + 28 = 56. Из этого образуется рифма: « Семью восемь – </a:t>
            </a:r>
          </a:p>
          <a:p>
            <a:pPr>
              <a:defRPr/>
            </a:pPr>
            <a:r>
              <a:rPr lang="ru-RU" sz="2000" dirty="0"/>
              <a:t>два раза по двадцать восемь ».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382963" y="3068638"/>
            <a:ext cx="5761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7 ∙ 2 = </a:t>
            </a:r>
            <a:r>
              <a:rPr lang="ru-RU" sz="2800">
                <a:solidFill>
                  <a:srgbClr val="FF00FF"/>
                </a:solidFill>
              </a:rPr>
              <a:t>14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7 ∙ 3 = </a:t>
            </a:r>
            <a:r>
              <a:rPr lang="ru-RU" sz="2800">
                <a:solidFill>
                  <a:schemeClr val="accent1"/>
                </a:solidFill>
              </a:rPr>
              <a:t>21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7 ∙ 4 = </a:t>
            </a:r>
            <a:r>
              <a:rPr lang="ru-RU" sz="2800">
                <a:solidFill>
                  <a:schemeClr val="hlink"/>
                </a:solidFill>
              </a:rPr>
              <a:t>28       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7 ∙ 5 = </a:t>
            </a:r>
            <a:r>
              <a:rPr lang="ru-RU" sz="2800">
                <a:solidFill>
                  <a:schemeClr val="tx2"/>
                </a:solidFill>
              </a:rPr>
              <a:t>35               </a:t>
            </a:r>
            <a:r>
              <a:rPr lang="ru-RU" sz="2800">
                <a:solidFill>
                  <a:srgbClr val="C00000"/>
                </a:solidFill>
              </a:rPr>
              <a:t>сумма77</a:t>
            </a:r>
          </a:p>
          <a:p>
            <a:r>
              <a:rPr lang="ru-RU" sz="2800"/>
              <a:t>7 ∙ 6 = </a:t>
            </a:r>
            <a:r>
              <a:rPr lang="ru-RU" sz="2800">
                <a:solidFill>
                  <a:schemeClr val="tx2"/>
                </a:solidFill>
              </a:rPr>
              <a:t>42      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7 ∙ 7 = </a:t>
            </a:r>
            <a:r>
              <a:rPr lang="ru-RU" sz="2800">
                <a:solidFill>
                  <a:schemeClr val="hlink"/>
                </a:solidFill>
              </a:rPr>
              <a:t>49</a:t>
            </a:r>
          </a:p>
          <a:p>
            <a:r>
              <a:rPr lang="ru-RU" sz="2800"/>
              <a:t>7 ∙ 8 = </a:t>
            </a:r>
            <a:r>
              <a:rPr lang="ru-RU" sz="2800">
                <a:solidFill>
                  <a:schemeClr val="accent1"/>
                </a:solidFill>
              </a:rPr>
              <a:t>56                      </a:t>
            </a:r>
            <a:endParaRPr lang="ru-RU" sz="2800">
              <a:solidFill>
                <a:schemeClr val="folHlink"/>
              </a:solidFill>
            </a:endParaRPr>
          </a:p>
          <a:p>
            <a:r>
              <a:rPr lang="ru-RU" sz="2800"/>
              <a:t>7 ∙ 9 = </a:t>
            </a:r>
            <a:r>
              <a:rPr lang="ru-RU" sz="2800">
                <a:solidFill>
                  <a:srgbClr val="FF00FF"/>
                </a:solidFill>
              </a:rPr>
              <a:t>63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50825" y="3141663"/>
            <a:ext cx="2520950" cy="1366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ru-RU" sz="2000" dirty="0"/>
              <a:t>Выделяются пары</a:t>
            </a:r>
          </a:p>
          <a:p>
            <a:pPr>
              <a:defRPr/>
            </a:pPr>
            <a:r>
              <a:rPr lang="ru-RU" sz="2000" dirty="0"/>
              <a:t>произведений с </a:t>
            </a:r>
          </a:p>
          <a:p>
            <a:pPr>
              <a:defRPr/>
            </a:pPr>
            <a:r>
              <a:rPr lang="ru-RU" sz="2000" dirty="0"/>
              <a:t>одинаковой </a:t>
            </a:r>
          </a:p>
          <a:p>
            <a:pPr>
              <a:defRPr/>
            </a:pPr>
            <a:r>
              <a:rPr lang="ru-RU" sz="2000" dirty="0"/>
              <a:t>суммой - 77</a:t>
            </a:r>
          </a:p>
        </p:txBody>
      </p:sp>
      <p:sp>
        <p:nvSpPr>
          <p:cNvPr id="17414" name="Freeform 7"/>
          <p:cNvSpPr>
            <a:spLocks/>
          </p:cNvSpPr>
          <p:nvPr/>
        </p:nvSpPr>
        <p:spPr bwMode="auto">
          <a:xfrm>
            <a:off x="5076825" y="4581525"/>
            <a:ext cx="287338" cy="503238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415" name="Freeform 8"/>
          <p:cNvSpPr>
            <a:spLocks/>
          </p:cNvSpPr>
          <p:nvPr/>
        </p:nvSpPr>
        <p:spPr bwMode="auto">
          <a:xfrm>
            <a:off x="5148263" y="4149725"/>
            <a:ext cx="503237" cy="1295400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416" name="Freeform 9"/>
          <p:cNvSpPr>
            <a:spLocks/>
          </p:cNvSpPr>
          <p:nvPr/>
        </p:nvSpPr>
        <p:spPr bwMode="auto">
          <a:xfrm>
            <a:off x="5003800" y="3716338"/>
            <a:ext cx="936625" cy="2160587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417" name="Freeform 10"/>
          <p:cNvSpPr>
            <a:spLocks/>
          </p:cNvSpPr>
          <p:nvPr/>
        </p:nvSpPr>
        <p:spPr bwMode="auto">
          <a:xfrm>
            <a:off x="5003800" y="3284538"/>
            <a:ext cx="1223963" cy="3024187"/>
          </a:xfrm>
          <a:custGeom>
            <a:avLst/>
            <a:gdLst>
              <a:gd name="T0" fmla="*/ 2147483647 w 908"/>
              <a:gd name="T1" fmla="*/ 0 h 1951"/>
              <a:gd name="T2" fmla="*/ 2147483647 w 908"/>
              <a:gd name="T3" fmla="*/ 0 h 1951"/>
              <a:gd name="T4" fmla="*/ 2147483647 w 908"/>
              <a:gd name="T5" fmla="*/ 2147483647 h 1951"/>
              <a:gd name="T6" fmla="*/ 0 w 908"/>
              <a:gd name="T7" fmla="*/ 2147483647 h 1951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951"/>
              <a:gd name="T14" fmla="*/ 908 w 908"/>
              <a:gd name="T15" fmla="*/ 1951 h 1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951">
                <a:moveTo>
                  <a:pt x="46" y="0"/>
                </a:moveTo>
                <a:lnTo>
                  <a:pt x="908" y="0"/>
                </a:lnTo>
                <a:lnTo>
                  <a:pt x="908" y="1951"/>
                </a:lnTo>
                <a:lnTo>
                  <a:pt x="0" y="1951"/>
                </a:ln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7418" name="Picture 10" descr="C:\Users\User\Desktop\Буквы и цифры\цифры 4\77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296863"/>
            <a:ext cx="5048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424</TotalTime>
  <Words>1114</Words>
  <Application>Microsoft Office PowerPoint</Application>
  <PresentationFormat>Экран (4:3)</PresentationFormat>
  <Paragraphs>231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Calibri</vt:lpstr>
      <vt:lpstr>Cambria</vt:lpstr>
      <vt:lpstr>Comic Sans MS</vt:lpstr>
      <vt:lpstr>Franklin Gothic Book</vt:lpstr>
      <vt:lpstr>Perpetua</vt:lpstr>
      <vt:lpstr>Times New Roman</vt:lpstr>
      <vt:lpstr>Wingdings 2</vt:lpstr>
      <vt:lpstr>Справедливость</vt:lpstr>
      <vt:lpstr>Секреты таблицы умножения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  <vt:lpstr>Таблица умножения на </vt:lpstr>
    </vt:vector>
  </TitlesOfParts>
  <Company>&gt;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Секреты таблицы умножения</dc:title>
  <dc:creator>Бабичев_Артём</dc:creator>
  <cp:lastModifiedBy>Семён Колонин, Semyon Kolonin</cp:lastModifiedBy>
  <cp:revision>37</cp:revision>
  <dcterms:created xsi:type="dcterms:W3CDTF">2009-04-01T15:40:19Z</dcterms:created>
  <dcterms:modified xsi:type="dcterms:W3CDTF">2016-11-09T17:26:24Z</dcterms:modified>
</cp:coreProperties>
</file>