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57" r:id="rId4"/>
    <p:sldId id="258" r:id="rId5"/>
    <p:sldId id="276" r:id="rId6"/>
    <p:sldId id="259" r:id="rId7"/>
    <p:sldId id="260" r:id="rId8"/>
    <p:sldId id="280" r:id="rId9"/>
    <p:sldId id="266" r:id="rId10"/>
    <p:sldId id="267" r:id="rId11"/>
    <p:sldId id="274" r:id="rId12"/>
    <p:sldId id="270" r:id="rId13"/>
    <p:sldId id="263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419108EA-4FBA-40E9-997A-7FEF8726D1EB}">
          <p14:sldIdLst>
            <p14:sldId id="256"/>
          </p14:sldIdLst>
        </p14:section>
        <p14:section name="Этапы процесса принятия решения" id="{42F2B8B0-8282-4ED9-A427-91FB623E6FF7}">
          <p14:sldIdLst>
            <p14:sldId id="275"/>
            <p14:sldId id="257"/>
            <p14:sldId id="258"/>
          </p14:sldIdLst>
        </p14:section>
        <p14:section name="Этапы моделирования данных" id="{5E3B5493-BD43-465B-A6BD-323FD5D145F1}">
          <p14:sldIdLst>
            <p14:sldId id="276"/>
            <p14:sldId id="259"/>
            <p14:sldId id="260"/>
            <p14:sldId id="280"/>
            <p14:sldId id="266"/>
          </p14:sldIdLst>
        </p14:section>
        <p14:section name="Оценка моделей" id="{DFAD671E-0546-4BBF-9FB8-8A360516101E}">
          <p14:sldIdLst>
            <p14:sldId id="267"/>
          </p14:sldIdLst>
        </p14:section>
        <p14:section name="Функции эл. таблицы для поддержки моделирования данных" id="{BEFB0982-E46D-4EC3-9CCF-E09BF72BEF6E}">
          <p14:sldIdLst>
            <p14:sldId id="274"/>
          </p14:sldIdLst>
        </p14:section>
        <p14:section name="Документирование и обоснование решений" id="{20C62942-983C-4E98-9F32-83EF91ED1783}">
          <p14:sldIdLst>
            <p14:sldId id="270"/>
            <p14:sldId id="263"/>
          </p14:sldIdLst>
        </p14:section>
        <p14:section name="Завершение" id="{9528F06A-3F82-4DB9-85A6-6CB2F1B4D188}">
          <p14:sldIdLst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5634" autoAdjust="0"/>
  </p:normalViewPr>
  <p:slideViewPr>
    <p:cSldViewPr snapToGrid="0">
      <p:cViewPr varScale="1">
        <p:scale>
          <a:sx n="91" d="100"/>
          <a:sy n="91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1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0219-4CB3-4A7C-8E5A-99E49C0F877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4EE5F-808A-4986-AA0E-A8084AC9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4EE5F-808A-4986-AA0E-A8084AC9B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4EE5F-808A-4986-AA0E-A8084AC9B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F1F46-0EC7-4FAE-9C97-28D08082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793670-6035-46D7-94A2-EB6413E12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CAD63-F579-48E3-A89C-71AC4F92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C4BDD-9CC6-4E81-B32E-C44E746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5ADAA-4888-4F00-B3B0-BB012023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26FD1-941A-4765-870E-3B97B9DE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A0999D-2657-4179-BDAE-ECF9D9193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3EDF1-BB86-4723-A001-75FA9140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2C03A-81AE-4B8C-8164-96047F9D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6B234D-F1C9-4B4C-B6DC-4C327F3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AF47CE-E506-407B-BEE7-2EBE8A291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1A09DC-EF80-4AD3-88DE-A389D00C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7750B-05B1-4055-B05E-FCC1836F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33772-E0DE-4CF2-96C9-31C61DCC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1228EE-1510-4F2F-9A7D-9621F42F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104C4-7D1D-4FC3-A225-09C0E831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76CC2-2F87-48F0-A97F-5AAB16A2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297D7-730A-40D2-85A3-E46A8E86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D41422-74A2-4DA5-BE3D-51C5F021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6D6A8-41AB-49E2-B0EB-BAD498AA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A54B-44F2-43DE-9A36-3396D08E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DC7F53-D5B6-4741-9A55-94A9DF16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F6DC64-8BCE-41A6-8976-0FBFDF76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06498-DBB3-4480-8194-050686A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ED28D-2A69-4349-93A0-8166C32F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1FD53-C864-416A-9B71-EC0DD9BC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26949-584E-4247-A57F-2C51CEC8E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D1C204-332B-4FC4-82F6-E3CD6F665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D631C0-1859-4F0E-AC25-CBEF4A72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6E7C70-0002-4410-9FE5-7AA3BA17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628954-56A6-46E1-966C-CB82BE24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3EB05-1775-4A9A-8AE1-CD47BCFA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6848CD-D768-49BF-8B06-674AD0A2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CC2F88-D623-42A2-898E-0EE272A7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B4557-0092-48A9-830A-5D831832A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894673-8943-4961-ACE9-CE31B2CB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4EB712-FC9D-40FA-8A0A-DDC1B2FD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A7C0C2-E7CF-4041-AA32-0462F4B3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7DE04C-77AE-422B-B69B-ACE92110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936F7-E463-4FC8-A73C-3072412B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4EDFB6-1A03-4D94-B2AA-7B8CA90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D9C802-D27C-4DD5-8D54-9DCBDFFA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BE17B2-335F-4C0B-B2F8-24D2333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30929-A562-46F9-9374-4FD2D0F4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2D5670-F8FE-459F-A21F-D7C7DAB5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BA118-AB86-4870-AE75-25FC033A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4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2ABCB-AD67-450E-B897-A9D5DC88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25291-186C-4E10-BADA-D516029F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1767B5-613B-4189-8C65-019BA9A5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CACC95-8059-4052-AFE1-1D59DD24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AC655F-5DA5-421D-8DD9-65D3A3DC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1D7B5-BBCF-4D1D-940F-85D3A8FF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BC8C5-00F0-4973-A0AA-F16E5BB2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C042A7-AF9B-45CB-9003-7B8EA6D28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4F4DF-AD17-476D-9BEB-6AF3D34A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8050CB-482E-4B50-B186-25E96BD1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D316C5-C541-4B3E-B6D7-08ABCC66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9119C2-C53E-4A67-BD37-834B26C6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AAB66-EC42-47EA-95A3-CDF4C2E7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5C353-A3A8-48A9-A012-06422244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48CE9-4E4E-4D1E-B1A4-8C0963DCD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323C-BD76-4248-A487-A45A60C2C2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23947-306F-4D5C-A727-EDCC0BA72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497C9F-FC26-49B5-9B7B-E4C49F7B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DC25D-9C96-4B40-984C-26093C46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2B319-73F8-4A98-A08E-E553D415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760"/>
            <a:ext cx="9144000" cy="1227432"/>
          </a:xfrm>
        </p:spPr>
        <p:txBody>
          <a:bodyPr>
            <a:normAutofit/>
          </a:bodyPr>
          <a:lstStyle/>
          <a:p>
            <a:r>
              <a:rPr lang="ru-RU" sz="4000" b="1" dirty="0"/>
              <a:t>Оценка роли моделирования в процессе принятия решений</a:t>
            </a:r>
            <a:endParaRPr lang="en-US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2A34FC-1C11-4F06-97F4-C68E0F54D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13091"/>
            <a:ext cx="9144000" cy="473149"/>
          </a:xfrm>
        </p:spPr>
        <p:txBody>
          <a:bodyPr/>
          <a:lstStyle/>
          <a:p>
            <a:r>
              <a:rPr lang="ru-RU" dirty="0"/>
              <a:t>Колонин Глеб Группа 2П1</a:t>
            </a:r>
            <a:r>
              <a:rPr lang="en-US" dirty="0"/>
              <a:t>. </a:t>
            </a:r>
            <a:r>
              <a:rPr lang="ru-RU" dirty="0"/>
              <a:t>Задача компании </a:t>
            </a:r>
            <a:r>
              <a:rPr lang="en-US" dirty="0"/>
              <a:t>“</a:t>
            </a:r>
            <a:r>
              <a:rPr lang="ru-RU" dirty="0"/>
              <a:t>7 Футов</a:t>
            </a:r>
            <a:r>
              <a:rPr lang="en-US" dirty="0"/>
              <a:t>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D74FC5-FC75-4A18-8E1B-8A1E32F4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7" y="1762698"/>
            <a:ext cx="6037137" cy="402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61CA709-5812-42AE-8437-6EFA0F664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40" y="1762698"/>
            <a:ext cx="5368964" cy="402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88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97F9-658C-47B3-88F0-4FC1687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Оценка моделей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A20E9-AABB-43FA-BC57-E924D493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26" y="1334814"/>
            <a:ext cx="7272130" cy="4842149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Отвечает ли модель запросу клиента.</a:t>
            </a:r>
          </a:p>
          <a:p>
            <a:pPr marL="0" indent="0">
              <a:buNone/>
            </a:pPr>
            <a:r>
              <a:rPr lang="ru-RU" dirty="0"/>
              <a:t>Модель должна будет ответить на требования клиента.</a:t>
            </a:r>
          </a:p>
          <a:p>
            <a:r>
              <a:rPr lang="ru-RU" b="1" dirty="0"/>
              <a:t>Является ли она масштабируемой</a:t>
            </a:r>
          </a:p>
          <a:p>
            <a:pPr marL="0" indent="0">
              <a:buNone/>
            </a:pPr>
            <a:r>
              <a:rPr lang="ru-RU" dirty="0"/>
              <a:t>При увеличении числа ЛПР, кол. детей, заведении ими </a:t>
            </a:r>
            <a:r>
              <a:rPr lang="en-US" dirty="0"/>
              <a:t>Instagram </a:t>
            </a:r>
            <a:r>
              <a:rPr lang="ru-RU" dirty="0"/>
              <a:t>аккаунтов и прочего данные будут должны обновляться на диаграммах в режиме реального времени.</a:t>
            </a:r>
          </a:p>
          <a:p>
            <a:r>
              <a:rPr lang="ru-RU" b="1" dirty="0"/>
              <a:t>Корректны ли вычисления</a:t>
            </a:r>
          </a:p>
          <a:p>
            <a:pPr marL="0" indent="0">
              <a:buNone/>
            </a:pPr>
            <a:r>
              <a:rPr lang="ru-RU" dirty="0"/>
              <a:t>Нужно будет проверить такие-то функции и </a:t>
            </a:r>
            <a:r>
              <a:rPr lang="en-US" dirty="0"/>
              <a:t>ETL </a:t>
            </a:r>
            <a:r>
              <a:rPr lang="ru-RU" dirty="0"/>
              <a:t>запрос.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AB5DDA4-41B7-46B6-B27C-21448E239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83" y="1952296"/>
            <a:ext cx="4004191" cy="295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C58A2-9DE5-4F62-9D93-A67DCAD1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9"/>
            <a:ext cx="10515600" cy="121142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Функции эл. Таблицы для поддержки моделирования данных</a:t>
            </a:r>
            <a:endParaRPr lang="en-US" sz="4000" b="1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E085FE35-F2CE-41D9-89C0-7239817AE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238643"/>
              </p:ext>
            </p:extLst>
          </p:nvPr>
        </p:nvGraphicFramePr>
        <p:xfrm>
          <a:off x="504496" y="1355835"/>
          <a:ext cx="11183007" cy="522377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5064880">
                  <a:extLst>
                    <a:ext uri="{9D8B030D-6E8A-4147-A177-3AD203B41FA5}">
                      <a16:colId xmlns:a16="http://schemas.microsoft.com/office/drawing/2014/main" val="1291188727"/>
                    </a:ext>
                  </a:extLst>
                </a:gridCol>
                <a:gridCol w="6118127">
                  <a:extLst>
                    <a:ext uri="{9D8B030D-6E8A-4147-A177-3AD203B41FA5}">
                      <a16:colId xmlns:a16="http://schemas.microsoft.com/office/drawing/2014/main" val="1188457954"/>
                    </a:ext>
                  </a:extLst>
                </a:gridCol>
              </a:tblGrid>
              <a:tr h="4981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</a:rPr>
                        <a:t>Функции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</a:rPr>
                        <a:t>Оказываемая поддержка в моделировании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3996189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Excel </a:t>
                      </a:r>
                      <a:r>
                        <a:rPr lang="ru-RU" sz="2000" b="1" u="none" strike="noStrike" dirty="0">
                          <a:effectLst/>
                        </a:rPr>
                        <a:t>функции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1" u="none" strike="noStrike" dirty="0">
                          <a:effectLst/>
                        </a:rPr>
                        <a:t>Проведение простых вычислений в физ. Таблице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1006565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СЧЕТЕСЛИ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Подсчёт кол. ЛПР у которых есть ссылка на </a:t>
                      </a:r>
                      <a:r>
                        <a:rPr lang="ru-RU" sz="2000" u="none" strike="noStrike" dirty="0" err="1">
                          <a:effectLst/>
                        </a:rPr>
                        <a:t>Instagram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4474266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СЧЕТЕСЛИ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Подсчёт кол. клиентов привлеченных каждым источником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8127622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Power Query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</a:rPr>
                        <a:t>Для </a:t>
                      </a:r>
                      <a:r>
                        <a:rPr lang="en-US" sz="2000" b="1" u="none" strike="noStrike" dirty="0">
                          <a:effectLst/>
                        </a:rPr>
                        <a:t>ETL </a:t>
                      </a:r>
                      <a:r>
                        <a:rPr lang="ru-RU" sz="2000" b="1" u="none" strike="noStrike" dirty="0">
                          <a:effectLst/>
                        </a:rPr>
                        <a:t>процесса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081708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u="none" strike="noStrike">
                          <a:effectLst/>
                        </a:rPr>
                        <a:t>Запрос </a:t>
                      </a:r>
                      <a:r>
                        <a:rPr lang="en-US" sz="2000" u="none" strike="noStrike">
                          <a:effectLst/>
                        </a:rPr>
                        <a:t>ETL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u="none" strike="noStrike" dirty="0">
                          <a:effectLst/>
                        </a:rPr>
                        <a:t>Вычисление возраста всех ЛПР и их детей.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97891470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Power Pivot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</a:rPr>
                        <a:t>Сводные таблицы, анализ, создание хранилищ данных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1949216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u="none" strike="noStrike">
                          <a:effectLst/>
                        </a:rPr>
                        <a:t>Отсутствуют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u="none" strike="noStrike" dirty="0">
                          <a:effectLst/>
                        </a:rPr>
                        <a:t>Отсутствуют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5637506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</a:rPr>
                        <a:t>Визуализация данных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</a:rPr>
                        <a:t>Создание столбчатых и круговых диаграмм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7654400"/>
                  </a:ext>
                </a:extLst>
              </a:tr>
              <a:tr h="49819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Вставка элементов </a:t>
                      </a:r>
                      <a:r>
                        <a:rPr lang="en-US" sz="2000" u="none" strike="noStrike" dirty="0">
                          <a:effectLst/>
                        </a:rPr>
                        <a:t>Excel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Создание столбчатых и круговых диаграмм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24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97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97F9-658C-47B3-88F0-4FC1687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Документирование и обоснование решений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A20E9-AABB-43FA-BC57-E924D493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13" y="1334813"/>
            <a:ext cx="11201090" cy="1492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протяжении всех предыдущих рассмотренных этапах необходимая информация фиксировалась, согласно шаблону документации по процессу моделирования </a:t>
            </a:r>
            <a:r>
              <a:rPr lang="en-US" dirty="0"/>
              <a:t>“</a:t>
            </a:r>
            <a:r>
              <a:rPr lang="ru-RU" dirty="0"/>
              <a:t>БД лиц, принимающих решения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9C01BE0-64C0-4E5E-A5C0-7773FD5CD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63" y="2827282"/>
            <a:ext cx="6059589" cy="389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F63A8A-B3FB-41B4-9176-4089F417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245" y="3429000"/>
            <a:ext cx="2005975" cy="31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44457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97F9-658C-47B3-88F0-4FC1687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47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Принятие решения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A20E9-AABB-43FA-BC57-E924D493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25" y="1189822"/>
            <a:ext cx="11270255" cy="4987141"/>
          </a:xfrm>
        </p:spPr>
        <p:txBody>
          <a:bodyPr/>
          <a:lstStyle/>
          <a:p>
            <a:r>
              <a:rPr lang="ru-RU" b="1" dirty="0"/>
              <a:t>Обоснование решения</a:t>
            </a:r>
          </a:p>
          <a:p>
            <a:pPr marL="0" indent="0">
              <a:buNone/>
            </a:pPr>
            <a:r>
              <a:rPr lang="ru-RU" dirty="0"/>
              <a:t>Проведя такое исследование можно будет  определить шаги развития компании, основываясь на проанализированных данных, а не субъективном мнении.</a:t>
            </a:r>
          </a:p>
          <a:p>
            <a:r>
              <a:rPr lang="ru-RU" b="1" dirty="0"/>
              <a:t>Сообщение решения другим (клиенту/руководителю/инвестору)</a:t>
            </a:r>
          </a:p>
          <a:p>
            <a:pPr marL="0" indent="0">
              <a:buNone/>
            </a:pPr>
            <a:r>
              <a:rPr lang="ru-RU" dirty="0"/>
              <a:t>Выступление перед руководителями.</a:t>
            </a:r>
          </a:p>
          <a:p>
            <a:pPr marL="0" indent="0">
              <a:buNone/>
            </a:pPr>
            <a:r>
              <a:rPr lang="ru-RU" dirty="0"/>
              <a:t>Получение обратной связи.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24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B873D-6FC6-491A-9465-4ECE68A8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365126"/>
            <a:ext cx="11176000" cy="69249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Выводы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7877C-F1DE-4E8D-8E96-42BCDAC7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222872"/>
            <a:ext cx="11176000" cy="495409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Моделирование данных </a:t>
            </a:r>
            <a:r>
              <a:rPr lang="ru-RU" dirty="0"/>
              <a:t>– ключ к эффективному и обдуманному ведению бизнеса.</a:t>
            </a:r>
          </a:p>
          <a:p>
            <a:pPr marL="0" indent="0">
              <a:buNone/>
            </a:pPr>
            <a:r>
              <a:rPr lang="ru-RU" dirty="0"/>
              <a:t>Оно позволяет получать точную информацию, основываясь на которой можно принимать решения, которые принесут большую прибыль и удовлетворение клиентов.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8096B7-4269-4D31-A759-6FB70D04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55" y="3362641"/>
            <a:ext cx="3826565" cy="313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B5D7A75-1CA7-42B1-A6DB-7F102BEE5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7" y="3429000"/>
            <a:ext cx="6101307" cy="291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97F9-658C-47B3-88F0-4FC1687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61"/>
            <a:ext cx="10515600" cy="5808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Спасибо за внимание!</a:t>
            </a:r>
            <a:endParaRPr lang="en-US" sz="4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27167C-851D-41D2-BF75-4C49F584B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61" y="777767"/>
            <a:ext cx="9163878" cy="51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FEC54A-3607-44B4-AE99-F31F1D18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59193" y="2766849"/>
            <a:ext cx="3972909" cy="132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fed208-78e9-4761-911a-d745d5abe125">
            <a:extLst>
              <a:ext uri="{FF2B5EF4-FFF2-40B4-BE49-F238E27FC236}">
                <a16:creationId xmlns:a16="http://schemas.microsoft.com/office/drawing/2014/main" id="{E997E6DC-7F24-43F3-889B-24BBE356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0"/>
            <a:ext cx="6878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8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6A4E1-9BB2-4FDB-8453-63A32623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5" y="174854"/>
            <a:ext cx="11240387" cy="93204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1 Понимание задачи (сценарий и планирование)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83632-68C5-45C4-A10B-E23F88B4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27" y="1297172"/>
            <a:ext cx="11240386" cy="474485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Компания ООО </a:t>
            </a:r>
            <a:r>
              <a:rPr lang="en-US" dirty="0"/>
              <a:t>“</a:t>
            </a:r>
            <a:r>
              <a:rPr lang="ru-RU" dirty="0"/>
              <a:t>7 Футов тур</a:t>
            </a:r>
            <a:r>
              <a:rPr lang="en-US" dirty="0"/>
              <a:t>” </a:t>
            </a:r>
            <a:r>
              <a:rPr lang="ru-RU" dirty="0"/>
              <a:t>организует детские и семейные лагеря развивающего отдыха.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Вопросы компании</a:t>
            </a:r>
          </a:p>
          <a:p>
            <a:r>
              <a:rPr lang="ru-RU" dirty="0"/>
              <a:t>Какой возраст нашей целевой аудитории?</a:t>
            </a:r>
          </a:p>
          <a:p>
            <a:r>
              <a:rPr lang="ru-RU" dirty="0"/>
              <a:t>Будет ли эффективной реклама в </a:t>
            </a:r>
            <a:r>
              <a:rPr lang="en-US" dirty="0"/>
              <a:t>Instagram?</a:t>
            </a:r>
          </a:p>
          <a:p>
            <a:r>
              <a:rPr lang="ru-RU" dirty="0"/>
              <a:t>Какие источники привлечения клиентов наиболее эффективны?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Риски, для оценки которых проводится исследование</a:t>
            </a:r>
          </a:p>
          <a:p>
            <a:r>
              <a:rPr lang="ru-RU" dirty="0"/>
              <a:t>Какая программа нужна семейному лагерю?</a:t>
            </a:r>
          </a:p>
          <a:p>
            <a:r>
              <a:rPr lang="ru-RU" dirty="0"/>
              <a:t>Как будет происходить общение с клиентами, если </a:t>
            </a:r>
            <a:r>
              <a:rPr lang="en-US" dirty="0"/>
              <a:t>Instagram </a:t>
            </a:r>
            <a:r>
              <a:rPr lang="ru-RU" dirty="0"/>
              <a:t>запретят?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183A57-A5DA-4B70-A281-3E4B4A8F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369" y="1848677"/>
            <a:ext cx="2515147" cy="18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BCF30-9B7A-4A55-A513-4E67D47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5"/>
            <a:ext cx="10515600" cy="132545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2. Определение источников необходимой информации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06F91-5407-4570-BC1E-D6EFF305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911955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Какая информация нужна: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Дата рождения ЛПР и их детей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Данные о наличии </a:t>
            </a:r>
            <a:r>
              <a:rPr lang="en-US" dirty="0"/>
              <a:t>Instagram</a:t>
            </a:r>
            <a:r>
              <a:rPr lang="ru-RU" dirty="0"/>
              <a:t> у ЛПР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Данные о источниках привлечения клиентов и их эффективности </a:t>
            </a:r>
          </a:p>
          <a:p>
            <a:r>
              <a:rPr lang="ru-RU" b="1" dirty="0"/>
              <a:t>Какая информация уже есть: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Вся необходимая информация</a:t>
            </a:r>
          </a:p>
          <a:p>
            <a:r>
              <a:rPr lang="ru-RU" b="1" dirty="0"/>
              <a:t>Где она хранится (эксперт/система):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Excel </a:t>
            </a:r>
            <a:r>
              <a:rPr lang="ru-RU" dirty="0"/>
              <a:t>таблица</a:t>
            </a:r>
          </a:p>
          <a:p>
            <a:r>
              <a:rPr lang="ru-RU" b="1" dirty="0"/>
              <a:t>Требования к проверке источников информации: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Отсутствуют, т.к. она предоставлена заказчиком.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3DAE09-86EE-4E55-825A-7A5B91EE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774" y="4002524"/>
            <a:ext cx="3296556" cy="247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30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fed208-78e9-4761-911a-d745d5abe125">
            <a:extLst>
              <a:ext uri="{FF2B5EF4-FFF2-40B4-BE49-F238E27FC236}">
                <a16:creationId xmlns:a16="http://schemas.microsoft.com/office/drawing/2014/main" id="{02D7D0B8-CECA-4E02-91A1-D87547EF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0"/>
            <a:ext cx="6878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4163986-ae6a-44a8-b7f1-ad2618f7ae61">
            <a:extLst>
              <a:ext uri="{FF2B5EF4-FFF2-40B4-BE49-F238E27FC236}">
                <a16:creationId xmlns:a16="http://schemas.microsoft.com/office/drawing/2014/main" id="{BE3D4D1B-3FD3-4967-97E2-D936AAE69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760"/>
            <a:ext cx="495600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5EB1D4-4D2E-4BB5-A0B3-E362F1BAF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597" y="3630973"/>
            <a:ext cx="2005975" cy="31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EE4F9-3C1C-4EF9-B0AE-DBEC06BB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77602" cy="68519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3. Сбор качественной информации </a:t>
            </a:r>
            <a:r>
              <a:rPr lang="en-US" sz="4000" b="1" dirty="0"/>
              <a:t>ETL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49125-2A64-4A82-8D10-0297870B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0324"/>
            <a:ext cx="7673010" cy="5126639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Актуальность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Нужны данные о текущей клиентской базе</a:t>
            </a:r>
          </a:p>
          <a:p>
            <a:r>
              <a:rPr lang="ru-RU" b="1" dirty="0"/>
              <a:t>Точность данных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Нужна достоверная информация полученная ген. Директором от самих клиентов.</a:t>
            </a:r>
          </a:p>
          <a:p>
            <a:r>
              <a:rPr lang="ru-RU" b="1" dirty="0"/>
              <a:t>Очистка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Дата рождения ЛПР и их детей должна быть в едином формате (</a:t>
            </a:r>
            <a:r>
              <a:rPr lang="ru-RU" dirty="0" err="1"/>
              <a:t>дд.мм.гггг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Действительные ссылки на </a:t>
            </a:r>
            <a:r>
              <a:rPr lang="en-US" dirty="0"/>
              <a:t>Instagram</a:t>
            </a:r>
            <a:r>
              <a:rPr lang="ru-RU" dirty="0"/>
              <a:t> аккаунты ЛПР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Название источника, что привлек клиента напротив него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A54ACD-2476-45E1-9DB8-E21B2B8A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629" y="1735523"/>
            <a:ext cx="4245753" cy="26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63847-D697-4D94-B565-6B1E62AE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4. Анализ информации (отчёты, метрики, уведомления)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B4F26-9A48-4ECC-BFF8-5F447CDA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6650" cy="4331335"/>
          </a:xfrm>
        </p:spPr>
        <p:txBody>
          <a:bodyPr>
            <a:normAutofit/>
          </a:bodyPr>
          <a:lstStyle/>
          <a:p>
            <a:r>
              <a:rPr lang="ru-RU" dirty="0"/>
              <a:t>На </a:t>
            </a:r>
            <a:r>
              <a:rPr lang="en-US" dirty="0"/>
              <a:t>Dashboard </a:t>
            </a:r>
            <a:r>
              <a:rPr lang="ru-RU" dirty="0"/>
              <a:t>будет следующая информация: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Круговая диаграмма детей 1-9 лет и 10-16 лет.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Круговая диаграмма возраст ЛПР 25-35 лет и 36-45 лет.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Круговая диаграмма кол. ЛПР с </a:t>
            </a:r>
            <a:r>
              <a:rPr lang="en-US" dirty="0"/>
              <a:t>Instagram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Столбчатая диаграмма по кол. привлечённых клиентов каждым источником.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CBE7908-8887-4F6E-BB07-057A4292A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388" y="1942651"/>
            <a:ext cx="3028950" cy="297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923282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95486-DDB1-403C-B182-2A48BB19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Далее будут проходить этапы моделирования данных 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D3C4C-59B2-4295-BF62-26295C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52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5. Рассмотрение альтернатив</a:t>
            </a:r>
          </a:p>
          <a:p>
            <a:pPr marL="0" indent="0">
              <a:buNone/>
            </a:pPr>
            <a:r>
              <a:rPr lang="ru-RU" dirty="0"/>
              <a:t>6. Определение тестов для будущей модели</a:t>
            </a:r>
          </a:p>
          <a:p>
            <a:pPr marL="0" indent="0">
              <a:buNone/>
            </a:pPr>
            <a:r>
              <a:rPr lang="ru-RU" dirty="0"/>
              <a:t>7. Выбор структуры модели</a:t>
            </a:r>
          </a:p>
          <a:p>
            <a:pPr marL="0" indent="0">
              <a:buNone/>
            </a:pPr>
            <a:r>
              <a:rPr lang="ru-RU" dirty="0"/>
              <a:t>8. Реализация модели</a:t>
            </a:r>
          </a:p>
          <a:p>
            <a:pPr marL="0" indent="0">
              <a:buNone/>
            </a:pPr>
            <a:r>
              <a:rPr lang="ru-RU" dirty="0"/>
              <a:t>9. Анализ модели </a:t>
            </a:r>
          </a:p>
          <a:p>
            <a:pPr marL="0" indent="0">
              <a:buNone/>
            </a:pPr>
            <a:r>
              <a:rPr lang="ru-RU" dirty="0"/>
              <a:t>10. Сдача модели заказчику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99E14-5503-4962-8B76-06A3BF1A71AE}"/>
              </a:ext>
            </a:extLst>
          </p:cNvPr>
          <p:cNvSpPr txBox="1"/>
          <p:nvPr/>
        </p:nvSpPr>
        <p:spPr>
          <a:xfrm>
            <a:off x="838200" y="5237147"/>
            <a:ext cx="9924393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800" dirty="0"/>
              <a:t>Эти этапы и действия на них, оказываются за рамками выполнения данной КТ, но раскрыты в разработанном мной шаблоне ведения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746890686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97F9-658C-47B3-88F0-4FC1687A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5. Рассмотрения альтернатив</a:t>
            </a:r>
            <a:endParaRPr lang="en-US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A20E9-AABB-43FA-BC57-E924D493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Определение альтернатив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Определить какой источник привлечения клиентов эффективнее.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Какой детской аудитории больше? Детей 1-9 лет или до 10-16 лет?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Какой взрослой аудитории больше? ЛПР 25-35 лет или ЛПР 36-45 лет?</a:t>
            </a:r>
          </a:p>
          <a:p>
            <a:r>
              <a:rPr lang="ru-RU" b="1" dirty="0"/>
              <a:t>Выявление последствий применения альтернатив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Более эффективное привлечение клиентов.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 какую аудиторию следует сделать программу лагеря.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Какую программу следует разработать под ЛПР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2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637</Words>
  <Application>Microsoft Office PowerPoint</Application>
  <PresentationFormat>Широкоэкранный</PresentationFormat>
  <Paragraphs>96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Оценка роли моделирования в процессе принятия решений</vt:lpstr>
      <vt:lpstr>Презентация PowerPoint</vt:lpstr>
      <vt:lpstr>1 Понимание задачи (сценарий и планирование)</vt:lpstr>
      <vt:lpstr>2. Определение источников необходимой информации</vt:lpstr>
      <vt:lpstr>Презентация PowerPoint</vt:lpstr>
      <vt:lpstr>3. Сбор качественной информации ETL</vt:lpstr>
      <vt:lpstr>4. Анализ информации (отчёты, метрики, уведомления)</vt:lpstr>
      <vt:lpstr>Далее будут проходить этапы моделирования данных </vt:lpstr>
      <vt:lpstr>5. Рассмотрения альтернатив</vt:lpstr>
      <vt:lpstr>Оценка моделей</vt:lpstr>
      <vt:lpstr>Функции эл. Таблицы для поддержки моделирования данных</vt:lpstr>
      <vt:lpstr>Документирование и обоснование решений</vt:lpstr>
      <vt:lpstr>Принятие решения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роли моделирования в процессе принятия решений</dc:title>
  <dc:creator>Spaceship24</dc:creator>
  <cp:lastModifiedBy>Spaceship24</cp:lastModifiedBy>
  <cp:revision>478</cp:revision>
  <dcterms:created xsi:type="dcterms:W3CDTF">2022-02-11T02:40:19Z</dcterms:created>
  <dcterms:modified xsi:type="dcterms:W3CDTF">2022-02-19T01:57:21Z</dcterms:modified>
</cp:coreProperties>
</file>