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9" r:id="rId12"/>
    <p:sldId id="271" r:id="rId13"/>
    <p:sldId id="273" r:id="rId14"/>
    <p:sldId id="274" r:id="rId15"/>
    <p:sldId id="275" r:id="rId16"/>
    <p:sldId id="26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47031B12-EA17-4DDA-9FF0-28B069D8781D}">
          <p14:sldIdLst>
            <p14:sldId id="256"/>
            <p14:sldId id="266"/>
            <p14:sldId id="267"/>
          </p14:sldIdLst>
        </p14:section>
        <p14:section name="ПО инструментарий работников отделов" id="{65A3BDE2-261E-4C71-B147-92CBE4445EDC}">
          <p14:sldIdLst>
            <p14:sldId id="257"/>
            <p14:sldId id="258"/>
            <p14:sldId id="259"/>
            <p14:sldId id="260"/>
            <p14:sldId id="265"/>
            <p14:sldId id="261"/>
          </p14:sldIdLst>
        </p14:section>
        <p14:section name="Выводы" id="{143DDD00-3C3F-4E72-A549-5C33D4C75972}">
          <p14:sldIdLst>
            <p14:sldId id="263"/>
          </p14:sldIdLst>
        </p14:section>
        <p14:section name="КТ2" id="{0C64BE2B-A656-46D8-A858-1FD641DA2F06}">
          <p14:sldIdLst>
            <p14:sldId id="269"/>
            <p14:sldId id="271"/>
            <p14:sldId id="273"/>
            <p14:sldId id="274"/>
            <p14:sldId id="275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 autoAdjust="0"/>
    <p:restoredTop sz="81690" autoAdjust="0"/>
  </p:normalViewPr>
  <p:slideViewPr>
    <p:cSldViewPr snapToGrid="0">
      <p:cViewPr>
        <p:scale>
          <a:sx n="66" d="100"/>
          <a:sy n="66" d="100"/>
        </p:scale>
        <p:origin x="17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B04D-D541-4B54-82E6-BB17858C9AC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72577-8263-456F-A9D3-C1161E4F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Что такое SAP?</a:t>
            </a:r>
            <a:br>
              <a:rPr lang="ru-RU" dirty="0"/>
            </a:br>
            <a:r>
              <a:rPr lang="en-US" dirty="0"/>
              <a:t>https://habr.com/ru/post/487418/</a:t>
            </a:r>
          </a:p>
          <a:p>
            <a:endParaRPr lang="en-US" dirty="0"/>
          </a:p>
          <a:p>
            <a:r>
              <a:rPr lang="ru-RU" b="1" dirty="0"/>
              <a:t>Сравнение </a:t>
            </a:r>
            <a:r>
              <a:rPr lang="en-US" b="1" dirty="0"/>
              <a:t>ERP </a:t>
            </a:r>
            <a:r>
              <a:rPr lang="ru-RU" b="1" dirty="0"/>
              <a:t>систем:</a:t>
            </a:r>
            <a:br>
              <a:rPr lang="ru-RU" dirty="0"/>
            </a:br>
            <a:r>
              <a:rPr lang="en-US" dirty="0"/>
              <a:t>https://xmldatafeed.com/11-luchshih-erp-programm-2021-goda-ranzhirovanie-i-sravnenie-sistem/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3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1. Провести </a:t>
            </a:r>
            <a:r>
              <a:rPr lang="ru-RU" sz="1200" u="sng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анализ целей сбора данных разных служб компании</a:t>
            </a:r>
            <a:r>
              <a:rPr lang="ru-RU" sz="12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, и как цифровые инструменты могут помочь им в работе. Следует учитывать передачу и обмен данными между организацией и ее подрядчиками и клиентами.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useo Sans Cyrl"/>
              </a:rPr>
              <a:t>Программы складского учета товаров</a:t>
            </a:r>
            <a:br>
              <a:rPr lang="ru-RU" dirty="0"/>
            </a:br>
            <a:r>
              <a:rPr lang="en-US" dirty="0"/>
              <a:t>https://www.ekam.ru/blogs/pos/ekspertnyy-reyting-programm-skladskogo-ucheta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Общая информация</a:t>
            </a:r>
            <a:br>
              <a:rPr lang="ru-RU" dirty="0"/>
            </a:br>
            <a:r>
              <a:rPr lang="en-US" dirty="0"/>
              <a:t>https://academy-of-capital.ru/blog/instrumenty-otdela-prodazh/</a:t>
            </a:r>
            <a:br>
              <a:rPr lang="ru-RU" dirty="0"/>
            </a:br>
            <a:r>
              <a:rPr lang="en-US" dirty="0"/>
              <a:t>https://blog.oy-li.ru/instrumenty-menedzhera-po-prodazham-iskusstvo-rabotat-produktivnee/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CRM </a:t>
            </a:r>
            <a:r>
              <a:rPr lang="ru-RU" b="1" dirty="0"/>
              <a:t>системы:</a:t>
            </a:r>
            <a:br>
              <a:rPr lang="ru-RU" dirty="0"/>
            </a:br>
            <a:r>
              <a:rPr lang="en-US" dirty="0"/>
              <a:t>https://otzyvmarketing.ru/articles/12-luchshih-crm-sistem/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Сравнение программ для </a:t>
            </a:r>
            <a:r>
              <a:rPr lang="en-US" b="1" dirty="0"/>
              <a:t>IP-</a:t>
            </a:r>
            <a:r>
              <a:rPr lang="ru-RU" b="1" dirty="0"/>
              <a:t>телефонии</a:t>
            </a:r>
            <a:r>
              <a:rPr lang="en-US" b="1" dirty="0"/>
              <a:t>:</a:t>
            </a:r>
            <a:br>
              <a:rPr lang="ru-RU" dirty="0"/>
            </a:br>
            <a:r>
              <a:rPr lang="en-US" dirty="0"/>
              <a:t>https://ru.wikipedia.org/wiki/%D0%A1%D1%80%D0%B0%D0%B2%D0%BD%D0%B5%D0%BD%D0%B8%D0%B5_%D0%BF%D1%80%D0%BE%D0%B3%D1%80%D0%B0%D0%BC%D0%BC_%D0%B4%D0%BB%D1%8F_IP-%D1%82%D0%B5%D0%BB%D0%B5%D1%84%D0%BE%D0%BD%D0%B8%D0%B8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https://clubtk.ru/kakie-obyazannosti-u-spetsialista-po-dogovornoy-rabote</a:t>
            </a:r>
            <a:br>
              <a:rPr lang="ru-RU" dirty="0"/>
            </a:br>
            <a:r>
              <a:rPr lang="en-US" dirty="0"/>
              <a:t>https://dogovorum.ru/articles/dogovornoi-otdel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Система управления договорами</a:t>
            </a:r>
            <a:br>
              <a:rPr lang="ru-RU" dirty="0"/>
            </a:br>
            <a:r>
              <a:rPr lang="en-US" dirty="0"/>
              <a:t>https://dogovorum.ru/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Эффективное взаимодействие между отделами</a:t>
            </a:r>
            <a:endParaRPr lang="ru-RU" dirty="0"/>
          </a:p>
          <a:p>
            <a:r>
              <a:rPr lang="en-US" dirty="0"/>
              <a:t>https://rb.ru/opinion/otdely/</a:t>
            </a:r>
            <a:br>
              <a:rPr lang="ru-RU" dirty="0"/>
            </a:br>
            <a:r>
              <a:rPr lang="ru-RU" b="1" dirty="0"/>
              <a:t>Инструменты для команды</a:t>
            </a:r>
            <a:br>
              <a:rPr lang="ru-RU" dirty="0"/>
            </a:br>
            <a:r>
              <a:rPr lang="en-US" dirty="0"/>
              <a:t>https://habr.com/ru/company/hygger/blog/352130/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Service Desk системы и их интеграция</a:t>
            </a:r>
            <a:br>
              <a:rPr lang="ru-RU" dirty="0"/>
            </a:br>
            <a:r>
              <a:rPr lang="en-US" dirty="0"/>
              <a:t>https://habr.com/ru/company/okdesk/blog/474748/</a:t>
            </a:r>
            <a:br>
              <a:rPr lang="ru-RU" dirty="0"/>
            </a:br>
            <a:br>
              <a:rPr lang="en-US" dirty="0"/>
            </a:br>
            <a:r>
              <a:rPr lang="ru-RU" b="1" dirty="0"/>
              <a:t>Эффективная работа с подрядчиками:</a:t>
            </a:r>
            <a:br>
              <a:rPr lang="ru-RU" dirty="0"/>
            </a:br>
            <a:r>
              <a:rPr lang="en-US" dirty="0"/>
              <a:t>https://youtu.be/JzsN51Xg1YA</a:t>
            </a:r>
            <a:br>
              <a:rPr lang="ru-RU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1F46D-6285-4315-8E7C-0715CE58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205F-AA28-464C-B62C-F2598E57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D35FA-9E22-4B5C-864F-9AC0F676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99B3C-69BF-4740-B252-9546FF3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1D785-D6D3-491A-A567-11E9CFA9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6048-FBF8-4930-871F-42660FF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B62EA-CDD3-4AC8-8A26-563F3585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3D3B1-69AA-4EFC-AF3D-5DD7FA2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0C9ED-2ECF-45F4-818D-4D307468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BA0E5-3894-4EA5-B23A-DFE16798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987D8F-409C-485E-9D27-E6695E01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D8FE8-3CFD-44EE-9F38-FEEDC0A8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DA8AE-B954-43B3-9FA3-02BE17C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C42D0-9BCD-4550-80FB-7DE4B331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12B20-9D81-44BE-9E3D-209D95C3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8F9A2-D985-4054-8E43-193583EC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C03F2-303C-458D-8917-353CF0FC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A1C1E-29A4-4807-AE71-BC334C7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DDEF0-DB2D-4B25-AFAC-B45D60E1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32CE-C8B0-4025-8FAA-D498E544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5CF66-6741-4A02-81FB-1238ADF1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99F68-A701-4277-941C-74AA0BE9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B3998-8451-4763-9AB5-0DEA0884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A56A2-A2D5-4A99-A058-37A796DF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065F1-EB01-4C32-874B-78C6061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987CE-5B2A-40CC-BAE5-7574239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50F62-24BA-4F8A-87A5-2A1D3606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3E026-2FFA-468B-A554-1BA825A8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5721B-3EBE-4825-8CA4-272F10A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D1005E-B287-440D-B388-F97903A6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6AE5C-1EFD-46E7-8EB1-897971B8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692F-66AC-416E-ABD8-B4C2725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B71035-8E07-46CF-BFFD-4D353846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2643D-7A69-43FE-9064-9719DAA0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D1FD1-EE66-4679-8B5C-65CD5EEDF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AF117-5FFB-43EE-AB58-90812480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C5330C-6310-4B1A-9620-3B26D294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CDD85B-8483-4C4A-BA33-04FCB4E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4A92B-B527-42A5-BC3D-B2C5208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16187-2094-4DC6-B4B8-9AC92033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ADE78A-5C2E-4519-BBEA-FA03643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41D832-416C-4F33-88C6-AEF04C14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F30EC2-9DC5-4F23-93C4-531455D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C77D82-590A-47C3-8FF5-E4F8D113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6C84E-E886-4377-BFAE-50A92C6A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AD981-2350-467A-B2FE-1906DD3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4FB6-5F81-44F5-B07A-DD98844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0652A-6D07-4778-80AE-A8465B92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A1CCFB-7102-4BE0-83C5-83FD1DF9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1AF19-38E5-4B9E-B13A-158BC448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F1279-FB26-40B7-AE3F-ACAAA1A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E4BCD-9827-45EE-8067-DB27BAB8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C47F5-F797-41EF-AC6A-91CB152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67965B-55D6-4FC7-AA4C-91B002DC2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E057A-395F-45F9-8772-2F7DB9E8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E43F2-D8DC-432B-9121-88D4AB8C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96076-BB01-40DD-88F1-83367A5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F894B-D8C0-4B14-B89C-3ADA004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7033A-8C8D-4FED-A2E5-8D8A6E43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C9C6B-AF77-4F97-827E-62A65752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98D17-D38F-41F4-8FC5-70A3D58E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6A839-9191-403C-8C90-D85178D46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E576A-9163-473B-B1BF-051F678E8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E53E-8CE0-4620-B087-52453763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Эффективность использования СИТ в работе компании </a:t>
            </a:r>
            <a:r>
              <a:rPr lang="en-US" dirty="0"/>
              <a:t>“</a:t>
            </a:r>
            <a:r>
              <a:rPr lang="ru-RU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Продуктовая лавка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EC8A2-A67D-4113-8297-2DCD48FAB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r>
              <a:rPr lang="ru-RU" dirty="0"/>
              <a:t>Отчёт о эффективности использования СИТ в работе предприятия</a:t>
            </a:r>
          </a:p>
          <a:p>
            <a:pPr>
              <a:lnSpc>
                <a:spcPct val="300000"/>
              </a:lnSpc>
            </a:pPr>
            <a:r>
              <a:rPr lang="ru-RU" dirty="0"/>
              <a:t>Колонин Глеб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07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Важность СИТ при расширении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C159A-90C1-4940-93A8-AE6E757F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Имея правильно настроенную СИТ в компании, открытие нового отдела пройдет быстрее и эффективнее, потому что: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Новые бизнес процессы будут встраиваться в уже существующую систему, что снизит хаус и неопределенность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Производительность сотрудников возрастёт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Будут снижены издержки на ведение документов организации и контроля её деятельности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57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pPr algn="ctr"/>
            <a:r>
              <a:rPr lang="ru-RU" b="1" dirty="0"/>
              <a:t>Какие данные будем хранить: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285"/>
            <a:ext cx="10515600" cy="48366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Компания Продуктовая лавка будет хранить данные:</a:t>
            </a:r>
          </a:p>
          <a:p>
            <a:r>
              <a:rPr lang="ru-RU" dirty="0"/>
              <a:t>Сотрудников компании – хранение в Яндекс Диск</a:t>
            </a:r>
          </a:p>
          <a:p>
            <a:r>
              <a:rPr lang="ru-RU" dirty="0"/>
              <a:t>Клиентов компании – хранение в </a:t>
            </a:r>
            <a:r>
              <a:rPr lang="en-US" dirty="0"/>
              <a:t>Mas project</a:t>
            </a:r>
            <a:r>
              <a:rPr lang="ru-RU" dirty="0"/>
              <a:t> и Яндекс диск через </a:t>
            </a:r>
            <a:r>
              <a:rPr lang="en-US" dirty="0"/>
              <a:t>Tilda</a:t>
            </a:r>
            <a:endParaRPr lang="ru-RU" dirty="0"/>
          </a:p>
          <a:p>
            <a:r>
              <a:rPr lang="ru-RU" dirty="0"/>
              <a:t>Активности клиентов</a:t>
            </a:r>
            <a:r>
              <a:rPr lang="en-US" dirty="0"/>
              <a:t> – </a:t>
            </a:r>
            <a:r>
              <a:rPr lang="ru-RU" dirty="0"/>
              <a:t>хранение в </a:t>
            </a:r>
            <a:r>
              <a:rPr lang="en-US" dirty="0"/>
              <a:t>Mas project</a:t>
            </a:r>
            <a:endParaRPr lang="ru-RU" dirty="0"/>
          </a:p>
          <a:p>
            <a:r>
              <a:rPr lang="ru-RU" dirty="0"/>
              <a:t>Содержимого склада – хранение в ЕКАМ</a:t>
            </a:r>
            <a:endParaRPr lang="en-US" dirty="0"/>
          </a:p>
          <a:p>
            <a:r>
              <a:rPr lang="ru-RU" dirty="0"/>
              <a:t>Предоставление данных подрядчикам</a:t>
            </a:r>
          </a:p>
        </p:txBody>
      </p:sp>
    </p:spTree>
    <p:extLst>
      <p:ext uri="{BB962C8B-B14F-4D97-AF65-F5344CB8AC3E}">
        <p14:creationId xmlns:p14="http://schemas.microsoft.com/office/powerpoint/2010/main" val="293289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19" cy="11379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Использование информации о сотрудниках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3122"/>
            <a:ext cx="10515600" cy="4836678"/>
          </a:xfrm>
        </p:spPr>
        <p:txBody>
          <a:bodyPr/>
          <a:lstStyle/>
          <a:p>
            <a:r>
              <a:rPr lang="ru-RU" dirty="0"/>
              <a:t>Число работников – для оценки эффективности труда</a:t>
            </a:r>
          </a:p>
          <a:p>
            <a:r>
              <a:rPr lang="ru-RU" dirty="0"/>
              <a:t>Заработная плата – сколько нам следует платить</a:t>
            </a:r>
          </a:p>
          <a:p>
            <a:r>
              <a:rPr lang="ru-RU" dirty="0"/>
              <a:t>Нарушения – не пора ли их уволить?</a:t>
            </a:r>
          </a:p>
          <a:p>
            <a:r>
              <a:rPr lang="ru-RU" dirty="0"/>
              <a:t>Премии – кто заслуживает повышения?</a:t>
            </a:r>
          </a:p>
          <a:p>
            <a:r>
              <a:rPr lang="ru-RU" dirty="0"/>
              <a:t>Пособия и уплата налогов – чтобы не попасть под суд.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Информация о сотрудниках будет собирается </a:t>
            </a:r>
            <a:r>
              <a:rPr lang="en-US" dirty="0"/>
              <a:t>HR-</a:t>
            </a:r>
            <a:r>
              <a:rPr lang="ru-RU" dirty="0"/>
              <a:t>ом и в процессе работы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3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19" cy="113799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Использование информации о клиентах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3122"/>
            <a:ext cx="10515600" cy="4836678"/>
          </a:xfrm>
        </p:spPr>
        <p:txBody>
          <a:bodyPr/>
          <a:lstStyle/>
          <a:p>
            <a:r>
              <a:rPr lang="ru-RU" dirty="0"/>
              <a:t>Число клиентов – растёт ли наша клиентская база, оценка эффективности рекламы</a:t>
            </a:r>
          </a:p>
          <a:p>
            <a:r>
              <a:rPr lang="ru-RU" dirty="0"/>
              <a:t>Приоритет клиентов – какая продукция более востребована</a:t>
            </a:r>
          </a:p>
          <a:p>
            <a:r>
              <a:rPr lang="ru-RU" dirty="0"/>
              <a:t>Активность клиентов – когда на рабочем месте нужно максимум сотрудников</a:t>
            </a:r>
          </a:p>
          <a:p>
            <a:r>
              <a:rPr lang="ru-RU" dirty="0"/>
              <a:t>Предоставление скидок, стимулирование роста покупок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Информация о клиентах будет браться с веб-сайта, что был сделан на </a:t>
            </a:r>
            <a:r>
              <a:rPr lang="en-US" dirty="0"/>
              <a:t>Tilda.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7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19" cy="113799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Использование информации о</a:t>
            </a:r>
            <a:r>
              <a:rPr lang="en-US" b="1" dirty="0"/>
              <a:t> </a:t>
            </a:r>
            <a:r>
              <a:rPr lang="ru-RU" b="1" dirty="0"/>
              <a:t>складе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3122"/>
            <a:ext cx="10515600" cy="4836678"/>
          </a:xfrm>
        </p:spPr>
        <p:txBody>
          <a:bodyPr/>
          <a:lstStyle/>
          <a:p>
            <a:r>
              <a:rPr lang="ru-RU" dirty="0"/>
              <a:t>Какой продукции не хватает,</a:t>
            </a:r>
          </a:p>
          <a:p>
            <a:r>
              <a:rPr lang="ru-RU" dirty="0"/>
              <a:t>Контроль принятия товара подрядчиками</a:t>
            </a:r>
          </a:p>
          <a:p>
            <a:r>
              <a:rPr lang="ru-RU" dirty="0"/>
              <a:t>Предоставление подрядчикам (службе доставки) информации о том, куда и что следует доставить.</a:t>
            </a:r>
          </a:p>
          <a:p>
            <a:r>
              <a:rPr lang="ru-RU" dirty="0"/>
              <a:t>Учёт и списание испорченных продуктов.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0480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3C496-BAEE-423D-BC41-DB66862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pPr algn="ctr"/>
            <a:r>
              <a:rPr lang="ru-RU" b="1" dirty="0"/>
              <a:t>Предоставление данных подрядчикам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4334D-3F02-4DA2-ADB0-F29D951F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515600" cy="4620537"/>
          </a:xfrm>
        </p:spPr>
        <p:txBody>
          <a:bodyPr/>
          <a:lstStyle/>
          <a:p>
            <a:r>
              <a:rPr lang="ru-RU" dirty="0"/>
              <a:t>Подрядчики получат доступ на просмотр таблицы с оформленными заказами.</a:t>
            </a:r>
          </a:p>
          <a:p>
            <a:r>
              <a:rPr lang="ru-RU" dirty="0"/>
              <a:t>Из неё они получат информацию куда, что и к какому времени нужно доставить.</a:t>
            </a:r>
          </a:p>
          <a:p>
            <a:r>
              <a:rPr lang="ru-RU" dirty="0"/>
              <a:t>Данная таблица будет предоставлена с помощью интеграции ЕКАМ с Яндекс Таблицами.</a:t>
            </a:r>
          </a:p>
        </p:txBody>
      </p:sp>
    </p:spTree>
    <p:extLst>
      <p:ext uri="{BB962C8B-B14F-4D97-AF65-F5344CB8AC3E}">
        <p14:creationId xmlns:p14="http://schemas.microsoft.com/office/powerpoint/2010/main" val="26249182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Итоговая стоимость внедрения СИТ</a:t>
            </a:r>
            <a:endParaRPr lang="en-US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90B941E-0903-4CD2-9C79-091AA76B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6621" y="1177480"/>
            <a:ext cx="7885859" cy="5315395"/>
          </a:xfrm>
        </p:spPr>
      </p:pic>
    </p:spTree>
    <p:extLst>
      <p:ext uri="{BB962C8B-B14F-4D97-AF65-F5344CB8AC3E}">
        <p14:creationId xmlns:p14="http://schemas.microsoft.com/office/powerpoint/2010/main" val="365326181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C8766-922D-453E-8B20-4C68DBA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972185"/>
          </a:xfrm>
        </p:spPr>
        <p:txBody>
          <a:bodyPr/>
          <a:lstStyle/>
          <a:p>
            <a:pPr algn="ctr"/>
            <a:r>
              <a:rPr lang="ru-RU" b="1" dirty="0"/>
              <a:t>Оценка эффективности использования СИТ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59E52-647B-4680-97A9-B656E95B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1451430"/>
            <a:ext cx="10435772" cy="47461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Оценку эффективности можно будет провести спустя 3 месяца после её внедрения. Собрав обратную связь от сотрудников и сравнив финансовые показатели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Каждый отдел использует ПО, которое предназначено именно для выполнения его задач. Использование указанного ПО, позволит сформировать СИТ, которая обеспечит продуктивное взаимодействие между отделами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Продуктовая лавка занимается поставкой продуктов питания организациям и физическим лицам.</a:t>
            </a:r>
          </a:p>
          <a:p>
            <a:pPr marL="0" indent="0">
              <a:buNone/>
            </a:pPr>
            <a:r>
              <a:rPr lang="ru-RU" dirty="0"/>
              <a:t>Её подрядчиками являются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урьерская служба и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Л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огистическая компания.</a:t>
            </a:r>
          </a:p>
          <a:p>
            <a:pPr marL="0" indent="0" algn="ctr">
              <a:buNone/>
            </a:pPr>
            <a:r>
              <a:rPr lang="ru-RU" b="1" dirty="0"/>
              <a:t>Получается, что деятельность Продуктовой лавки заключается в следующем: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Покупка товаров у производителя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Складирование  и Упаковка продуктов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и привлечение новых клиентов, которым нужно поставить продукты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Поддержание старых клиентов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новых поставщиков и подрядчиков с более выгодными условиями</a:t>
            </a:r>
          </a:p>
        </p:txBody>
      </p:sp>
    </p:spTree>
    <p:extLst>
      <p:ext uri="{BB962C8B-B14F-4D97-AF65-F5344CB8AC3E}">
        <p14:creationId xmlns:p14="http://schemas.microsoft.com/office/powerpoint/2010/main" val="19260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 2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Продуктовая лавка работает как с бизнесами, так и непосредственно с покупателями. </a:t>
            </a:r>
            <a:r>
              <a:rPr lang="en-US" dirty="0"/>
              <a:t>(B2B </a:t>
            </a:r>
            <a:r>
              <a:rPr lang="ru-RU" dirty="0"/>
              <a:t>и </a:t>
            </a:r>
            <a:r>
              <a:rPr lang="en-US" dirty="0"/>
              <a:t>B2C)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 открытия 2ого филиала Продуктовой лавки – выполнение своей деятельности в большем объёме, для увеличения выручки.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Следовательно нужна СИТ, которая сможет это обеспечить путём систематизации бизнес процессов.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8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F889-20EA-49DD-91A7-10DFB9B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74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Инструменты для работы Бухгалтеров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F3BA1-97F5-4409-98E4-2B1DAFAD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Бухгалтерам важно планировать ресурсы предприятия.</a:t>
            </a:r>
          </a:p>
          <a:p>
            <a:pPr marL="0" indent="0">
              <a:buNone/>
            </a:pPr>
            <a:r>
              <a:rPr lang="ru-RU" u="sng" dirty="0"/>
              <a:t>Для этого необходимо следующее ПО: </a:t>
            </a:r>
          </a:p>
          <a:p>
            <a:r>
              <a:rPr lang="en-US" dirty="0"/>
              <a:t>Excel</a:t>
            </a:r>
            <a:r>
              <a:rPr lang="ru-RU" dirty="0"/>
              <a:t>, </a:t>
            </a:r>
            <a:r>
              <a:rPr lang="en-US" dirty="0"/>
              <a:t>Google Sheets, </a:t>
            </a:r>
            <a:r>
              <a:rPr lang="ru-RU" dirty="0"/>
              <a:t>Яндекс Таблицы (малое предприятие)</a:t>
            </a:r>
            <a:r>
              <a:rPr lang="en-US" dirty="0"/>
              <a:t> </a:t>
            </a:r>
          </a:p>
          <a:p>
            <a:r>
              <a:rPr lang="en-US" dirty="0"/>
              <a:t>ERP </a:t>
            </a:r>
            <a:r>
              <a:rPr lang="ru-RU" dirty="0"/>
              <a:t>система (большое предприятие)</a:t>
            </a:r>
          </a:p>
          <a:p>
            <a:r>
              <a:rPr lang="ru-RU" dirty="0"/>
              <a:t>Программы автоматизации бухгалтерского учёта</a:t>
            </a:r>
          </a:p>
          <a:p>
            <a:pPr marL="0" indent="0">
              <a:buNone/>
            </a:pPr>
            <a:r>
              <a:rPr lang="ru-RU" u="sng" dirty="0"/>
              <a:t>Какое ПО мы внедрим:</a:t>
            </a:r>
            <a:endParaRPr lang="en-US" u="sng" dirty="0"/>
          </a:p>
          <a:p>
            <a:pPr marL="0" indent="0">
              <a:buNone/>
            </a:pPr>
            <a:endParaRPr lang="ru-RU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04082-64A6-40CD-A66A-E4B19B7C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8" y="5136952"/>
            <a:ext cx="11077184" cy="7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85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4E96-5130-4DC1-A31E-7D2DDF5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Инструменты для работников склада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CB2D5-B7E8-4FBA-9D34-32C214D3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Работникам склада необходимо ПО, которое будет связывать их деятельность с бухгалтерами, менеджерами по продажам.</a:t>
            </a:r>
          </a:p>
          <a:p>
            <a:pPr marL="0" indent="0">
              <a:buNone/>
            </a:pPr>
            <a:r>
              <a:rPr lang="ru-RU" u="sng" dirty="0"/>
              <a:t>ПО для складского учёта:</a:t>
            </a: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«ЕКАМ»; «1С: Торговля и склад»</a:t>
            </a:r>
            <a:r>
              <a:rPr lang="en-US" b="0" i="0" dirty="0">
                <a:solidFill>
                  <a:srgbClr val="313131"/>
                </a:solidFill>
                <a:effectLst/>
                <a:latin typeface="Museo Sans Cyrl"/>
              </a:rPr>
              <a:t>; 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Museo Sans Cyrl"/>
              </a:rPr>
              <a:t>МойСклад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»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Museo Sans Cyrl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10BE6A-DFEA-450E-A38F-8B412089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59" y="5216607"/>
            <a:ext cx="9902881" cy="7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37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pPr algn="ctr"/>
            <a:r>
              <a:rPr lang="ru-RU" b="1" dirty="0"/>
              <a:t>Инструменты менеджеров по продажам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8644003" cy="4546149"/>
          </a:xfrm>
        </p:spPr>
        <p:txBody>
          <a:bodyPr>
            <a:normAutofit fontScale="92500"/>
          </a:bodyPr>
          <a:lstStyle/>
          <a:p>
            <a:r>
              <a:rPr lang="en-US" dirty="0"/>
              <a:t>CRM </a:t>
            </a:r>
            <a:r>
              <a:rPr lang="ru-RU" dirty="0"/>
              <a:t>– чтобы знать, что нужно клиенту и хранить его историю</a:t>
            </a:r>
          </a:p>
          <a:p>
            <a:r>
              <a:rPr lang="en-US" dirty="0"/>
              <a:t>IP </a:t>
            </a:r>
            <a:r>
              <a:rPr lang="ru-RU" dirty="0"/>
              <a:t>телефония –</a:t>
            </a:r>
            <a:r>
              <a:rPr lang="en-US" dirty="0"/>
              <a:t> </a:t>
            </a:r>
            <a:r>
              <a:rPr lang="ru-RU" dirty="0"/>
              <a:t>чтобы сохранять переписки и разговоры. Анализировать ошибки и не допускать их в будущем.</a:t>
            </a:r>
          </a:p>
          <a:p>
            <a:pPr marL="0" indent="0">
              <a:buNone/>
            </a:pPr>
            <a:r>
              <a:rPr lang="en-US" dirty="0"/>
              <a:t>3CX Phone</a:t>
            </a:r>
            <a:r>
              <a:rPr lang="ru-RU" dirty="0"/>
              <a:t>, </a:t>
            </a:r>
          </a:p>
          <a:p>
            <a:r>
              <a:rPr lang="ru-RU" dirty="0"/>
              <a:t>Сайт на </a:t>
            </a:r>
            <a:r>
              <a:rPr lang="en-US" dirty="0"/>
              <a:t>Tilda</a:t>
            </a:r>
            <a:r>
              <a:rPr lang="ru-RU" dirty="0"/>
              <a:t> или </a:t>
            </a:r>
            <a:r>
              <a:rPr lang="en-US" dirty="0"/>
              <a:t>CMS WordPress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2000 </a:t>
            </a:r>
            <a:r>
              <a:rPr lang="ru-RU" dirty="0">
                <a:highlight>
                  <a:srgbClr val="FFFF00"/>
                </a:highlight>
              </a:rPr>
              <a:t>рублей </a:t>
            </a:r>
            <a:r>
              <a:rPr lang="ru-RU" dirty="0"/>
              <a:t>в месяц за хостинг. Разработка сайта 0 рублей.</a:t>
            </a:r>
          </a:p>
          <a:p>
            <a:r>
              <a:rPr lang="ru-RU" dirty="0"/>
              <a:t>Скрипты продаж – лучшая импровизация спланирована заранее.</a:t>
            </a:r>
          </a:p>
          <a:p>
            <a:pPr marL="0" indent="0">
              <a:buNone/>
            </a:pPr>
            <a:r>
              <a:rPr lang="ru-RU" dirty="0"/>
              <a:t>Продуманы в визуализаторе </a:t>
            </a:r>
            <a:r>
              <a:rPr lang="en-US" dirty="0"/>
              <a:t>Visio, Draw.io </a:t>
            </a:r>
            <a:r>
              <a:rPr lang="ru-RU" dirty="0"/>
              <a:t>и т.д.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C54D3-6C33-47E6-9AC4-5E6CEBDA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203" y="1303506"/>
            <a:ext cx="2476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6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Инструменты менеджеров договорного отдела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Текстовые редакторы для составления договоров:</a:t>
            </a:r>
          </a:p>
          <a:p>
            <a:r>
              <a:rPr lang="ru-RU" dirty="0"/>
              <a:t>Яндекс документы</a:t>
            </a:r>
          </a:p>
          <a:p>
            <a:r>
              <a:rPr lang="en-US" dirty="0"/>
              <a:t>MS Word</a:t>
            </a:r>
            <a:endParaRPr lang="ru-RU" dirty="0"/>
          </a:p>
          <a:p>
            <a:r>
              <a:rPr lang="en-US" dirty="0"/>
              <a:t>Google Docs</a:t>
            </a:r>
            <a:endParaRPr lang="ru-RU" dirty="0"/>
          </a:p>
          <a:p>
            <a:r>
              <a:rPr lang="en-US" dirty="0"/>
              <a:t>Pages</a:t>
            </a:r>
          </a:p>
          <a:p>
            <a:pPr marL="0" indent="0">
              <a:buNone/>
            </a:pPr>
            <a:r>
              <a:rPr lang="ru-RU" u="sng" dirty="0"/>
              <a:t>Система для управления договорами (Ведение листов согласования, план факт анализ и т.д.):</a:t>
            </a:r>
          </a:p>
          <a:p>
            <a:r>
              <a:rPr lang="en-US" dirty="0"/>
              <a:t>Mas Project = </a:t>
            </a:r>
            <a:r>
              <a:rPr lang="ru-RU" dirty="0">
                <a:highlight>
                  <a:srgbClr val="FFFF00"/>
                </a:highlight>
              </a:rPr>
              <a:t>0 рублей в год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внутри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/>
          <a:lstStyle/>
          <a:p>
            <a:r>
              <a:rPr lang="ru-RU" dirty="0"/>
              <a:t>Пакет Яндекс 360</a:t>
            </a:r>
          </a:p>
          <a:p>
            <a:pPr>
              <a:buFontTx/>
              <a:buChar char="-"/>
            </a:pPr>
            <a:r>
              <a:rPr lang="ru-RU" dirty="0"/>
              <a:t>Почта</a:t>
            </a:r>
          </a:p>
          <a:p>
            <a:pPr>
              <a:buFontTx/>
              <a:buChar char="-"/>
            </a:pPr>
            <a:r>
              <a:rPr lang="ru-RU" dirty="0"/>
              <a:t>Диск</a:t>
            </a:r>
          </a:p>
          <a:p>
            <a:pPr>
              <a:buFontTx/>
              <a:buChar char="-"/>
            </a:pPr>
            <a:r>
              <a:rPr lang="ru-RU" dirty="0"/>
              <a:t>Телемост (Онлайн конференции)</a:t>
            </a:r>
          </a:p>
          <a:p>
            <a:pPr>
              <a:buFontTx/>
              <a:buChar char="-"/>
            </a:pPr>
            <a:r>
              <a:rPr lang="ru-RU" dirty="0"/>
              <a:t>Яндекс Документы</a:t>
            </a:r>
          </a:p>
          <a:p>
            <a:pPr>
              <a:buFontTx/>
              <a:buChar char="-"/>
            </a:pPr>
            <a:r>
              <a:rPr lang="ru-RU" dirty="0"/>
              <a:t>И прочее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Оптимальный пакет на 10 человек</a:t>
            </a:r>
          </a:p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15600 рублей в год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4A3594-A4B3-4F89-A232-10F114C5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32" y="1394460"/>
            <a:ext cx="4072002" cy="50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с подрядчиками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1394460"/>
            <a:ext cx="11093116" cy="4782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эффективной работы с подрядчиком нужно: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подрядчика в систему (</a:t>
            </a:r>
            <a:r>
              <a:rPr lang="en-US" dirty="0"/>
              <a:t>Mas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ТЗ (Договорный отдел)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Контролировать его работу (</a:t>
            </a:r>
            <a:r>
              <a:rPr lang="en-US" dirty="0"/>
              <a:t>Mas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Выдача обратной связи </a:t>
            </a:r>
            <a:r>
              <a:rPr lang="en-US" dirty="0"/>
              <a:t>(Mas Project)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конечный результат</a:t>
            </a:r>
            <a:r>
              <a:rPr lang="en-US" dirty="0"/>
              <a:t> (Mas Project)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Необходимое ПО:</a:t>
            </a:r>
          </a:p>
          <a:p>
            <a:pPr marL="0" indent="0">
              <a:buNone/>
            </a:pPr>
            <a:r>
              <a:rPr lang="en-US" dirty="0"/>
              <a:t>Mas Project</a:t>
            </a:r>
            <a:r>
              <a:rPr lang="ru-RU" dirty="0"/>
              <a:t> – бесплатный для Россиян навсегда</a:t>
            </a:r>
          </a:p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0 рублей в год</a:t>
            </a:r>
          </a:p>
        </p:txBody>
      </p:sp>
    </p:spTree>
    <p:extLst>
      <p:ext uri="{BB962C8B-B14F-4D97-AF65-F5344CB8AC3E}">
        <p14:creationId xmlns:p14="http://schemas.microsoft.com/office/powerpoint/2010/main" val="6148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1124</Words>
  <Application>Microsoft Office PowerPoint</Application>
  <PresentationFormat>Широкоэкранный</PresentationFormat>
  <Paragraphs>139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Fira Sans</vt:lpstr>
      <vt:lpstr>inherit</vt:lpstr>
      <vt:lpstr>montserrat</vt:lpstr>
      <vt:lpstr>Museo Sans Cyrl</vt:lpstr>
      <vt:lpstr>Times New Roman</vt:lpstr>
      <vt:lpstr>Тема Office</vt:lpstr>
      <vt:lpstr>Эффективность использования СИТ в работе компании “Продуктовая лавка”</vt:lpstr>
      <vt:lpstr>Важное предисловие</vt:lpstr>
      <vt:lpstr>Важное предисловие 2</vt:lpstr>
      <vt:lpstr>Инструменты для работы Бухгалтеров</vt:lpstr>
      <vt:lpstr>Инструменты для работников склада</vt:lpstr>
      <vt:lpstr>Инструменты менеджеров по продажам</vt:lpstr>
      <vt:lpstr>Инструменты менеджеров договорного отдела</vt:lpstr>
      <vt:lpstr>Взаимодействие внутри компании</vt:lpstr>
      <vt:lpstr>Взаимодействие с подрядчиками</vt:lpstr>
      <vt:lpstr>Важность СИТ при расширении компании</vt:lpstr>
      <vt:lpstr>Какие данные будем хранить:</vt:lpstr>
      <vt:lpstr>Использование информации о сотрудниках компании</vt:lpstr>
      <vt:lpstr>Использование информации о клиентах</vt:lpstr>
      <vt:lpstr>Использование информации о складе</vt:lpstr>
      <vt:lpstr>Предоставление данных подрядчикам</vt:lpstr>
      <vt:lpstr>Итоговая стоимость внедрения СИТ</vt:lpstr>
      <vt:lpstr>Оценка эффективности использования СИТ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Эффективность использования СИТ в работе компании “Продуктовая лавка”</dc:title>
  <dc:creator>Spaceship24</dc:creator>
  <cp:lastModifiedBy>Spaceship24</cp:lastModifiedBy>
  <cp:revision>461</cp:revision>
  <dcterms:created xsi:type="dcterms:W3CDTF">2022-03-22T12:51:58Z</dcterms:created>
  <dcterms:modified xsi:type="dcterms:W3CDTF">2022-03-30T12:24:36Z</dcterms:modified>
</cp:coreProperties>
</file>