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66" r:id="rId6"/>
    <p:sldId id="267" r:id="rId7"/>
    <p:sldId id="270" r:id="rId8"/>
    <p:sldId id="271" r:id="rId9"/>
    <p:sldId id="272" r:id="rId10"/>
    <p:sldId id="269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8826BD16-1107-4148-99FD-1EBFD11440CC}">
          <p14:sldIdLst>
            <p14:sldId id="256"/>
            <p14:sldId id="263"/>
            <p14:sldId id="257"/>
            <p14:sldId id="264"/>
          </p14:sldIdLst>
        </p14:section>
        <p14:section name="Аналоги inSales" id="{86D6E6D8-EC73-4518-8128-ACFD3341D1BF}">
          <p14:sldIdLst>
            <p14:sldId id="266"/>
            <p14:sldId id="267"/>
            <p14:sldId id="270"/>
            <p14:sldId id="271"/>
            <p14:sldId id="272"/>
          </p14:sldIdLst>
        </p14:section>
        <p14:section name="Заключение" id="{98204DF3-CFCA-452B-9778-787E29533E9A}">
          <p14:sldIdLst>
            <p14:sldId id="269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7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8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C2C0AE-D742-4F65-AEF9-5F2CF59B59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AA49-28AB-4411-95F3-791E04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2is.ru/" TargetMode="External"/><Relationship Id="rId2" Type="http://schemas.openxmlformats.org/officeDocument/2006/relationships/hyperlink" Target="https://www.insales.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basyst.ru/" TargetMode="External"/><Relationship Id="rId4" Type="http://schemas.openxmlformats.org/officeDocument/2006/relationships/hyperlink" Target="https://wfolio.r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9670" y="469374"/>
            <a:ext cx="10432660" cy="3315327"/>
          </a:xfrm>
        </p:spPr>
        <p:txBody>
          <a:bodyPr/>
          <a:lstStyle/>
          <a:p>
            <a:pPr algn="ctr"/>
            <a:r>
              <a:rPr lang="en-US" b="1" dirty="0"/>
              <a:t>inSales </a:t>
            </a:r>
            <a:r>
              <a:rPr lang="ru-RU" b="1" dirty="0"/>
              <a:t>и его аналоги. Важность в</a:t>
            </a:r>
            <a:r>
              <a:rPr lang="en-US" b="1" dirty="0"/>
              <a:t> </a:t>
            </a:r>
            <a:r>
              <a:rPr lang="ru-RU" b="1" dirty="0"/>
              <a:t>предприятии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21287" y="5764696"/>
            <a:ext cx="5538516" cy="623930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Презентация Колонина Глеба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0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836" y="133742"/>
            <a:ext cx="11111948" cy="706231"/>
          </a:xfrm>
        </p:spPr>
        <p:txBody>
          <a:bodyPr/>
          <a:lstStyle/>
          <a:p>
            <a:pPr algn="ctr"/>
            <a:r>
              <a:rPr lang="ru-RU" b="1" dirty="0"/>
              <a:t>Вывод: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836" y="956930"/>
            <a:ext cx="11111948" cy="52914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inSales </a:t>
            </a:r>
            <a:r>
              <a:rPr lang="ru-RU" dirty="0"/>
              <a:t>имеет больше интеграций чем аналоги.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inSales </a:t>
            </a:r>
            <a:r>
              <a:rPr lang="ru-RU" dirty="0"/>
              <a:t>значительно дешевле аналогов.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inSales </a:t>
            </a:r>
            <a:r>
              <a:rPr lang="ru-RU" dirty="0"/>
              <a:t>подходит для формата бизнеса Продуктовой лавки.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inSales – </a:t>
            </a:r>
            <a:r>
              <a:rPr lang="ru-RU" dirty="0"/>
              <a:t>мощный инструмент для развития малого бизнеса, который также имеет обширные возможности для масштабирования. Превосходит конкурентов.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2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836" y="133741"/>
            <a:ext cx="11111948" cy="706231"/>
          </a:xfrm>
        </p:spPr>
        <p:txBody>
          <a:bodyPr/>
          <a:lstStyle/>
          <a:p>
            <a:pPr algn="ctr"/>
            <a:r>
              <a:rPr lang="ru-RU" b="1" dirty="0"/>
              <a:t>Источники информации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836" y="1010095"/>
            <a:ext cx="11111948" cy="50894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Официальный сайт </a:t>
            </a:r>
            <a:r>
              <a:rPr lang="en-US" dirty="0"/>
              <a:t>inSales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https://www.insales.ru/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Отличный сайт с поиском и сравнением инструментов для бизнеса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https://a2is.ru/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Официальный сайт </a:t>
            </a:r>
            <a:r>
              <a:rPr lang="en-US" dirty="0"/>
              <a:t>wfolio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https://wfolio.ru/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ru-RU" dirty="0"/>
              <a:t>Официальный сайт </a:t>
            </a:r>
            <a:r>
              <a:rPr lang="en-US" dirty="0"/>
              <a:t>Webasyst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https://www.webasyst.ru/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2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2238" y="189976"/>
            <a:ext cx="8947522" cy="78750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  <a:endParaRPr lang="en-US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D20AD8F-B9CE-4A36-AD3E-4DF3AA19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60" y="847946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1F4E51-5B42-4046-AD4C-95FD0F097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391" y1="22609" x2="60435" y2="43913"/>
                        <a14:foregroundMark x1="60435" y1="43913" x2="56087" y2="21304"/>
                        <a14:foregroundMark x1="56087" y1="21304" x2="52174" y2="24783"/>
                        <a14:foregroundMark x1="60870" y1="19565" x2="71739" y2="49130"/>
                        <a14:foregroundMark x1="71739" y1="49130" x2="75217" y2="27826"/>
                        <a14:foregroundMark x1="75217" y1="27826" x2="47826" y2="204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0640" y="3030279"/>
            <a:ext cx="797441" cy="7974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706F47-AEBC-438A-9FEC-B55A5A3B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391" y1="22609" x2="60435" y2="43913"/>
                        <a14:foregroundMark x1="60435" y1="43913" x2="56087" y2="21304"/>
                        <a14:foregroundMark x1="56087" y1="21304" x2="52174" y2="24783"/>
                        <a14:foregroundMark x1="60870" y1="19565" x2="71739" y2="49130"/>
                        <a14:foregroundMark x1="71739" y1="49130" x2="75217" y2="27826"/>
                        <a14:foregroundMark x1="75217" y1="27826" x2="47826" y2="204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49106">
            <a:off x="4348713" y="3200303"/>
            <a:ext cx="797441" cy="7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836" y="188601"/>
            <a:ext cx="11111948" cy="706231"/>
          </a:xfrm>
        </p:spPr>
        <p:txBody>
          <a:bodyPr/>
          <a:lstStyle/>
          <a:p>
            <a:pPr algn="ctr"/>
            <a:r>
              <a:rPr lang="ru-RU" b="1" dirty="0"/>
              <a:t>Что такое </a:t>
            </a:r>
            <a:r>
              <a:rPr lang="en-US" b="1" dirty="0"/>
              <a:t>inSales?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74EBF8-19A8-4FFE-8997-209E9B6D2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27"/>
          <a:stretch/>
        </p:blipFill>
        <p:spPr>
          <a:xfrm>
            <a:off x="278298" y="894832"/>
            <a:ext cx="11635403" cy="5346479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5463AC7C-FDD2-4588-9F9E-F3FFA75C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34" y="6241311"/>
            <a:ext cx="11111948" cy="540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inSales – </a:t>
            </a:r>
            <a:r>
              <a:rPr lang="ru-RU" dirty="0"/>
              <a:t>платформа управления онлайн-торговлей через сайт,</a:t>
            </a:r>
            <a:r>
              <a:rPr lang="en-US" dirty="0"/>
              <a:t> </a:t>
            </a:r>
            <a:r>
              <a:rPr lang="ru-RU" dirty="0"/>
              <a:t>на маркетплейсах, в социальных сетях и мессенджерах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11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77" y="165639"/>
            <a:ext cx="8947522" cy="748761"/>
          </a:xfrm>
        </p:spPr>
        <p:txBody>
          <a:bodyPr/>
          <a:lstStyle/>
          <a:p>
            <a:pPr algn="ctr"/>
            <a:r>
              <a:rPr lang="ru-RU" b="1" dirty="0"/>
              <a:t>Решаемые проблемы:</a:t>
            </a:r>
            <a:endParaRPr lang="en-US" b="1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3B4FD4-71B4-4D8B-B810-8D12993C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3" y="914400"/>
            <a:ext cx="11444792" cy="551829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1. Масштабирование каналов продаж</a:t>
            </a:r>
          </a:p>
          <a:p>
            <a:pPr marL="0" indent="0">
              <a:buNone/>
            </a:pPr>
            <a:r>
              <a:rPr lang="en-US" dirty="0"/>
              <a:t>inSales </a:t>
            </a:r>
            <a:r>
              <a:rPr lang="ru-RU" dirty="0"/>
              <a:t>предоставляет прямые интеграции с популярными маркетплейсами и соцсетями.</a:t>
            </a:r>
          </a:p>
          <a:p>
            <a:pPr marL="0" indent="0">
              <a:buNone/>
            </a:pPr>
            <a:r>
              <a:rPr lang="ru-RU" b="1" dirty="0"/>
              <a:t>2. Автоматизация работы и процессов</a:t>
            </a:r>
          </a:p>
          <a:p>
            <a:pPr marL="0" indent="0">
              <a:buNone/>
            </a:pPr>
            <a:r>
              <a:rPr lang="ru-RU" dirty="0"/>
              <a:t>Более 300 </a:t>
            </a:r>
            <a:r>
              <a:rPr lang="en-US" dirty="0"/>
              <a:t>e-commerce </a:t>
            </a:r>
            <a:r>
              <a:rPr lang="ru-RU" dirty="0"/>
              <a:t>сервисов для автоматизации онлайн-продаж.</a:t>
            </a:r>
          </a:p>
          <a:p>
            <a:pPr marL="0" indent="0">
              <a:buNone/>
            </a:pPr>
            <a:r>
              <a:rPr lang="ru-RU" b="1" dirty="0"/>
              <a:t>3. Экономия на разработке сайта</a:t>
            </a:r>
          </a:p>
          <a:p>
            <a:pPr marL="0" indent="0">
              <a:buNone/>
            </a:pPr>
            <a:r>
              <a:rPr lang="ru-RU" dirty="0"/>
              <a:t>Экономия на программистах за счёт поддержки от </a:t>
            </a:r>
            <a:r>
              <a:rPr lang="en-US" dirty="0"/>
              <a:t>inSales </a:t>
            </a:r>
            <a:r>
              <a:rPr lang="ru-RU" dirty="0"/>
              <a:t>и её партнёров.</a:t>
            </a:r>
          </a:p>
          <a:p>
            <a:pPr marL="0" indent="0">
              <a:buNone/>
            </a:pPr>
            <a:r>
              <a:rPr lang="ru-RU" b="1" dirty="0"/>
              <a:t>4. Все инструменты продаж внутри</a:t>
            </a:r>
          </a:p>
          <a:p>
            <a:pPr marL="0" indent="0">
              <a:buNone/>
            </a:pPr>
            <a:r>
              <a:rPr lang="en-US" dirty="0"/>
              <a:t>inSales </a:t>
            </a:r>
            <a:r>
              <a:rPr lang="ru-RU" dirty="0"/>
              <a:t>представляет из себя сильную </a:t>
            </a:r>
            <a:r>
              <a:rPr lang="en-US" dirty="0"/>
              <a:t>CRM </a:t>
            </a:r>
            <a:r>
              <a:rPr lang="ru-RU" dirty="0"/>
              <a:t>систему с встроенной аналитикой и множеством интеграций!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5484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613" y="165639"/>
            <a:ext cx="11444791" cy="748761"/>
          </a:xfrm>
        </p:spPr>
        <p:txBody>
          <a:bodyPr/>
          <a:lstStyle/>
          <a:p>
            <a:pPr algn="ctr"/>
            <a:r>
              <a:rPr lang="ru-RU" b="1" dirty="0"/>
              <a:t>Дополнительные преимущества </a:t>
            </a:r>
            <a:r>
              <a:rPr lang="en-US" b="1" dirty="0"/>
              <a:t>inSales</a:t>
            </a:r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3B4FD4-71B4-4D8B-B810-8D12993C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3" y="914400"/>
            <a:ext cx="11444792" cy="551829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1. Быстрый и лёгкий переход</a:t>
            </a:r>
          </a:p>
          <a:p>
            <a:pPr marL="0" indent="0">
              <a:buNone/>
            </a:pPr>
            <a:r>
              <a:rPr lang="ru-RU" dirty="0"/>
              <a:t>Загрузка товаров в систему через множество удобных импортов + пробная версия бесплатно.</a:t>
            </a:r>
          </a:p>
          <a:p>
            <a:pPr marL="0" indent="0">
              <a:buNone/>
            </a:pPr>
            <a:r>
              <a:rPr lang="ru-RU" b="1" dirty="0"/>
              <a:t> 2. Множество шаблонов для сайта</a:t>
            </a:r>
          </a:p>
          <a:p>
            <a:pPr marL="0" indent="0">
              <a:buNone/>
            </a:pPr>
            <a:r>
              <a:rPr lang="ru-RU" dirty="0"/>
              <a:t>Т.е. с </a:t>
            </a:r>
            <a:r>
              <a:rPr lang="en-US" dirty="0"/>
              <a:t>inSales </a:t>
            </a:r>
            <a:r>
              <a:rPr lang="ru-RU" dirty="0"/>
              <a:t>может также заменить </a:t>
            </a:r>
            <a:r>
              <a:rPr lang="en-US" dirty="0"/>
              <a:t>Tilda!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ru-RU" b="1" dirty="0"/>
              <a:t>Круглосуточная поддержка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8499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836" y="188601"/>
            <a:ext cx="11111948" cy="706231"/>
          </a:xfrm>
        </p:spPr>
        <p:txBody>
          <a:bodyPr/>
          <a:lstStyle/>
          <a:p>
            <a:pPr algn="ctr"/>
            <a:r>
              <a:rPr lang="ru-RU" b="1" dirty="0"/>
              <a:t>Аналоги </a:t>
            </a:r>
            <a:r>
              <a:rPr lang="en-US" b="1" dirty="0"/>
              <a:t>inSales?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697238-590F-41A1-810C-73B81101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6" y="894832"/>
            <a:ext cx="3753819" cy="162970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D7E938-E327-4662-B1E3-323CE19A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95" y="894832"/>
            <a:ext cx="1629707" cy="16297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6DDB73-5DE3-4423-8566-EE3ECDD7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042" y="908148"/>
            <a:ext cx="2783785" cy="16163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DF24F0-9CD7-4D0F-BAF3-E632A2AED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595" y="3059891"/>
            <a:ext cx="3807101" cy="13376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4254B94-C89F-4D7A-8C42-83D5C8156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36" y="3022475"/>
            <a:ext cx="5117352" cy="19470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053C6D-E49E-42D4-A1B1-965A44951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228" y="5259331"/>
            <a:ext cx="2870545" cy="1030100"/>
          </a:xfrm>
          <a:prstGeom prst="rect">
            <a:avLst/>
          </a:prstGeom>
        </p:spPr>
      </p:pic>
      <p:sp>
        <p:nvSpPr>
          <p:cNvPr id="17" name="Объект 2">
            <a:extLst>
              <a:ext uri="{FF2B5EF4-FFF2-40B4-BE49-F238E27FC236}">
                <a16:creationId xmlns:a16="http://schemas.microsoft.com/office/drawing/2014/main" id="{C5DBD9C1-0945-4254-BEA7-F92692C7D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26" y="5259331"/>
            <a:ext cx="6897758" cy="103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Аналогов </a:t>
            </a:r>
            <a:r>
              <a:rPr lang="en-US" dirty="0"/>
              <a:t>inSales </a:t>
            </a:r>
            <a:r>
              <a:rPr lang="ru-RU" dirty="0"/>
              <a:t>существует очень много!</a:t>
            </a:r>
          </a:p>
          <a:p>
            <a:pPr marL="0" indent="0">
              <a:buNone/>
            </a:pPr>
            <a:r>
              <a:rPr lang="ru-RU" dirty="0"/>
              <a:t>Но у них есть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231794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2239" y="186904"/>
            <a:ext cx="8947522" cy="748761"/>
          </a:xfrm>
        </p:spPr>
        <p:txBody>
          <a:bodyPr/>
          <a:lstStyle/>
          <a:p>
            <a:pPr algn="ctr"/>
            <a:r>
              <a:rPr lang="en-US" b="1" dirty="0"/>
              <a:t>InSales VS wfolio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BD1656A-01BC-41B6-902B-B7DEE1B15017}"/>
              </a:ext>
            </a:extLst>
          </p:cNvPr>
          <p:cNvCxnSpPr>
            <a:stCxn id="2" idx="2"/>
          </p:cNvCxnSpPr>
          <p:nvPr/>
        </p:nvCxnSpPr>
        <p:spPr>
          <a:xfrm>
            <a:off x="6096000" y="935665"/>
            <a:ext cx="0" cy="5922335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482FA59-D524-46C7-B47B-C6E1F29C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4" y="935665"/>
            <a:ext cx="4472873" cy="45422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4EF6F09-EF41-4BC7-B20C-E3AC8433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41" y="935664"/>
            <a:ext cx="5379612" cy="4593265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A8896C5-5CCA-467F-A3B3-ADD82C364CA0}"/>
              </a:ext>
            </a:extLst>
          </p:cNvPr>
          <p:cNvSpPr txBox="1">
            <a:spLocks/>
          </p:cNvSpPr>
          <p:nvPr/>
        </p:nvSpPr>
        <p:spPr>
          <a:xfrm>
            <a:off x="6305109" y="5528930"/>
            <a:ext cx="5624617" cy="1260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rgbClr val="FF0000"/>
                </a:solidFill>
              </a:rPr>
              <a:t>Заточен под фотографов! -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007BC1A-5770-400C-ABBB-691848020005}"/>
              </a:ext>
            </a:extLst>
          </p:cNvPr>
          <p:cNvSpPr txBox="1">
            <a:spLocks/>
          </p:cNvSpPr>
          <p:nvPr/>
        </p:nvSpPr>
        <p:spPr>
          <a:xfrm>
            <a:off x="79837" y="5460241"/>
            <a:ext cx="6016161" cy="1329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rgbClr val="00B050"/>
                </a:solidFill>
              </a:rPr>
              <a:t>Подойдёт продуктовой лавке +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567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2238" y="0"/>
            <a:ext cx="8947522" cy="748761"/>
          </a:xfrm>
        </p:spPr>
        <p:txBody>
          <a:bodyPr/>
          <a:lstStyle/>
          <a:p>
            <a:pPr algn="ctr"/>
            <a:r>
              <a:rPr lang="en-US" b="1" dirty="0"/>
              <a:t>InSales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BD1656A-01BC-41B6-902B-B7DEE1B15017}"/>
              </a:ext>
            </a:extLst>
          </p:cNvPr>
          <p:cNvCxnSpPr>
            <a:cxnSpLocks/>
          </p:cNvCxnSpPr>
          <p:nvPr/>
        </p:nvCxnSpPr>
        <p:spPr>
          <a:xfrm>
            <a:off x="0" y="3500901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725544-C979-4F03-B514-B9DCB0D9BA8A}"/>
              </a:ext>
            </a:extLst>
          </p:cNvPr>
          <p:cNvSpPr txBox="1"/>
          <p:nvPr/>
        </p:nvSpPr>
        <p:spPr>
          <a:xfrm>
            <a:off x="5486400" y="3139694"/>
            <a:ext cx="8506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VS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E9D38E0-2452-46AA-98B0-AE76B66B3EB9}"/>
              </a:ext>
            </a:extLst>
          </p:cNvPr>
          <p:cNvSpPr txBox="1">
            <a:spLocks/>
          </p:cNvSpPr>
          <p:nvPr/>
        </p:nvSpPr>
        <p:spPr>
          <a:xfrm>
            <a:off x="1416676" y="6061858"/>
            <a:ext cx="8947522" cy="748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wfolio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C21BA9-7ADE-4194-9CA1-D2D3A986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6" y="3966358"/>
            <a:ext cx="10601325" cy="20955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9F3822-F702-4307-A7E9-FFE37D2F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796142"/>
            <a:ext cx="7880054" cy="23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54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2239" y="186904"/>
            <a:ext cx="8947522" cy="748761"/>
          </a:xfrm>
        </p:spPr>
        <p:txBody>
          <a:bodyPr/>
          <a:lstStyle/>
          <a:p>
            <a:pPr algn="ctr"/>
            <a:r>
              <a:rPr lang="en-US" b="1" dirty="0"/>
              <a:t>InSales VS Webasyst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BD1656A-01BC-41B6-902B-B7DEE1B15017}"/>
              </a:ext>
            </a:extLst>
          </p:cNvPr>
          <p:cNvCxnSpPr>
            <a:stCxn id="2" idx="2"/>
          </p:cNvCxnSpPr>
          <p:nvPr/>
        </p:nvCxnSpPr>
        <p:spPr>
          <a:xfrm>
            <a:off x="6096000" y="935665"/>
            <a:ext cx="0" cy="5922335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482FA59-D524-46C7-B47B-C6E1F29C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4" y="935665"/>
            <a:ext cx="4229902" cy="42955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4D862-ACE0-414C-B55B-A8AEA3663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41" y="935665"/>
            <a:ext cx="3197653" cy="43912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CE53AC-EE73-4164-A6D7-37263AE3B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552" y="5140008"/>
            <a:ext cx="3016013" cy="15310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0BF13A-F5E4-4144-AB55-75DB18B9A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714" y="4787473"/>
            <a:ext cx="4150580" cy="18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00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2238" y="0"/>
            <a:ext cx="8947522" cy="748761"/>
          </a:xfrm>
        </p:spPr>
        <p:txBody>
          <a:bodyPr/>
          <a:lstStyle/>
          <a:p>
            <a:pPr algn="ctr"/>
            <a:r>
              <a:rPr lang="en-US" b="1" dirty="0"/>
              <a:t>InSales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BD1656A-01BC-41B6-902B-B7DEE1B15017}"/>
              </a:ext>
            </a:extLst>
          </p:cNvPr>
          <p:cNvCxnSpPr>
            <a:cxnSpLocks/>
          </p:cNvCxnSpPr>
          <p:nvPr/>
        </p:nvCxnSpPr>
        <p:spPr>
          <a:xfrm>
            <a:off x="0" y="3500901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725544-C979-4F03-B514-B9DCB0D9BA8A}"/>
              </a:ext>
            </a:extLst>
          </p:cNvPr>
          <p:cNvSpPr txBox="1"/>
          <p:nvPr/>
        </p:nvSpPr>
        <p:spPr>
          <a:xfrm>
            <a:off x="5486400" y="3139694"/>
            <a:ext cx="8506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VS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9F3822-F702-4307-A7E9-FFE37D2F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4" y="795698"/>
            <a:ext cx="7499996" cy="233082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9A0435-6D8D-4FA6-9FC6-6D02A796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4" y="3788207"/>
            <a:ext cx="7499997" cy="264803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E9D38E0-2452-46AA-98B0-AE76B66B3EB9}"/>
              </a:ext>
            </a:extLst>
          </p:cNvPr>
          <p:cNvSpPr txBox="1">
            <a:spLocks/>
          </p:cNvSpPr>
          <p:nvPr/>
        </p:nvSpPr>
        <p:spPr>
          <a:xfrm>
            <a:off x="1416676" y="6061858"/>
            <a:ext cx="8947522" cy="748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Webasyst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B8A832E-3864-4C28-A61E-7D3AC63F363E}"/>
              </a:ext>
            </a:extLst>
          </p:cNvPr>
          <p:cNvSpPr txBox="1">
            <a:spLocks/>
          </p:cNvSpPr>
          <p:nvPr/>
        </p:nvSpPr>
        <p:spPr>
          <a:xfrm>
            <a:off x="7676707" y="641629"/>
            <a:ext cx="4316819" cy="1339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rgbClr val="FF0000"/>
                </a:solidFill>
              </a:rPr>
              <a:t>Конструктор хуже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0355803-FFF0-4652-AD6B-6375BCEEEE0F}"/>
              </a:ext>
            </a:extLst>
          </p:cNvPr>
          <p:cNvSpPr txBox="1">
            <a:spLocks/>
          </p:cNvSpPr>
          <p:nvPr/>
        </p:nvSpPr>
        <p:spPr>
          <a:xfrm>
            <a:off x="7731364" y="3630273"/>
            <a:ext cx="4316819" cy="1339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rgbClr val="00B050"/>
                </a:solidFill>
              </a:rPr>
              <a:t>Более сильный конструктор + Исходные коды доступны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6650A8-D7FE-4669-BCFB-E985D1FC4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626" y="2167885"/>
            <a:ext cx="4116296" cy="39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0033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</TotalTime>
  <Words>292</Words>
  <Application>Microsoft Office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inSales и его аналоги. Важность в предприятии</vt:lpstr>
      <vt:lpstr>Что такое inSales?</vt:lpstr>
      <vt:lpstr>Решаемые проблемы:</vt:lpstr>
      <vt:lpstr>Дополнительные преимущества inSales</vt:lpstr>
      <vt:lpstr>Аналоги inSales?</vt:lpstr>
      <vt:lpstr>InSales VS wfolio</vt:lpstr>
      <vt:lpstr>InSales</vt:lpstr>
      <vt:lpstr>InSales VS Webasyst</vt:lpstr>
      <vt:lpstr>InSales</vt:lpstr>
      <vt:lpstr>Вывод:</vt:lpstr>
      <vt:lpstr>Источники информации</vt:lpstr>
      <vt:lpstr>Спасибо за внимание!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финансовой грамотности</dc:title>
  <dc:creator>Kolonin</dc:creator>
  <cp:lastModifiedBy>Spaceship24</cp:lastModifiedBy>
  <cp:revision>418</cp:revision>
  <dcterms:created xsi:type="dcterms:W3CDTF">2020-10-21T04:05:42Z</dcterms:created>
  <dcterms:modified xsi:type="dcterms:W3CDTF">2022-04-28T17:56:33Z</dcterms:modified>
</cp:coreProperties>
</file>