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858000" cy="9144000"/>
  <p:embeddedFontLst>
    <p:embeddedFont>
      <p:font typeface="Raleway"/>
      <p:regular r:id="rId23"/>
      <p:bold r:id="rId24"/>
      <p:italic r:id="rId25"/>
      <p:boldItalic r:id="rId26"/>
    </p:embeddedFont>
    <p:embeddedFont>
      <p:font typeface="La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45FBDDC-92E3-4B33-9724-6D6D92B43FE5}">
  <a:tblStyle styleId="{A45FBDDC-92E3-4B33-9724-6D6D92B43FE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Raleway-bold.fntdata"/><Relationship Id="rId23" Type="http://schemas.openxmlformats.org/officeDocument/2006/relationships/font" Target="fonts/Raleway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aleway-boldItalic.fntdata"/><Relationship Id="rId25" Type="http://schemas.openxmlformats.org/officeDocument/2006/relationships/font" Target="fonts/Raleway-italic.fntdata"/><Relationship Id="rId28" Type="http://schemas.openxmlformats.org/officeDocument/2006/relationships/font" Target="fonts/Lato-bold.fntdata"/><Relationship Id="rId27" Type="http://schemas.openxmlformats.org/officeDocument/2006/relationships/font" Target="fonts/Lato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Lato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schemas.openxmlformats.org/officeDocument/2006/relationships/font" Target="fonts/Lato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1ec4995413_0_29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1ec4995413_0_29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1ec4995413_0_28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1ec4995413_0_28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1ec4995413_0_3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1ec4995413_0_3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1ec4995413_0_3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1ec4995413_0_3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1ec4995413_0_3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1ec4995413_0_3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1ec4995413_0_3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1ec4995413_0_3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1ec4995413_0_3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1ec4995413_0_3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1ec4995413_0_14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1ec4995413_0_14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1ec4995413_0_17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1ec4995413_0_17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1ec4995413_0_2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1ec4995413_0_2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1ec4995413_0_16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1ec4995413_0_16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1ec4995413_0_26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1ec4995413_0_26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1ec4995413_0_28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1ec4995413_0_28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1ec4995413_0_30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1ec4995413_0_30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1ec4995413_0_29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1ec4995413_0_29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ользовательский макет 2">
  <p:cSld name="AUTOLAYOUT_2">
    <p:bg>
      <p:bgPr>
        <a:solidFill>
          <a:srgbClr val="FFFFFF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3"/>
          <p:cNvSpPr/>
          <p:nvPr/>
        </p:nvSpPr>
        <p:spPr>
          <a:xfrm>
            <a:off x="0" y="4665575"/>
            <a:ext cx="9144000" cy="477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3"/>
          <p:cNvSpPr txBox="1"/>
          <p:nvPr>
            <p:ph type="title"/>
          </p:nvPr>
        </p:nvSpPr>
        <p:spPr>
          <a:xfrm>
            <a:off x="349300" y="334525"/>
            <a:ext cx="7407000" cy="6630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>
                <a:solidFill>
                  <a:schemeClr val="l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>
                <a:solidFill>
                  <a:schemeClr val="l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>
                <a:solidFill>
                  <a:schemeClr val="l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>
                <a:solidFill>
                  <a:schemeClr val="l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>
                <a:solidFill>
                  <a:schemeClr val="l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>
                <a:solidFill>
                  <a:schemeClr val="l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>
                <a:solidFill>
                  <a:schemeClr val="l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6" name="Google Shape;86;p13"/>
          <p:cNvSpPr txBox="1"/>
          <p:nvPr>
            <p:ph idx="1" type="body"/>
          </p:nvPr>
        </p:nvSpPr>
        <p:spPr>
          <a:xfrm>
            <a:off x="349300" y="1147425"/>
            <a:ext cx="7407000" cy="31725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 sz="1400">
                <a:solidFill>
                  <a:schemeClr val="dk2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 sz="1400">
                <a:solidFill>
                  <a:schemeClr val="dk2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  <a:defRPr sz="1400">
                <a:solidFill>
                  <a:schemeClr val="dk2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 sz="1400">
                <a:solidFill>
                  <a:schemeClr val="dk2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 sz="1400">
                <a:solidFill>
                  <a:schemeClr val="dk2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  <a:defRPr sz="1400">
                <a:solidFill>
                  <a:schemeClr val="dk2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 sz="1400">
                <a:solidFill>
                  <a:schemeClr val="dk2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7" name="Google Shape;87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ользовательский макет">
  <p:cSld name="AUTOLAYOUT_3">
    <p:bg>
      <p:bgPr>
        <a:solidFill>
          <a:srgbClr val="FFFFFF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4"/>
          <p:cNvSpPr/>
          <p:nvPr/>
        </p:nvSpPr>
        <p:spPr>
          <a:xfrm>
            <a:off x="188400" y="188400"/>
            <a:ext cx="8767200" cy="4766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4"/>
          <p:cNvSpPr/>
          <p:nvPr/>
        </p:nvSpPr>
        <p:spPr>
          <a:xfrm>
            <a:off x="282600" y="282600"/>
            <a:ext cx="8578800" cy="4578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2" name="Google Shape;92;p14"/>
          <p:cNvCxnSpPr/>
          <p:nvPr/>
        </p:nvCxnSpPr>
        <p:spPr>
          <a:xfrm>
            <a:off x="282600" y="4607275"/>
            <a:ext cx="4230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3" name="Google Shape;93;p14"/>
          <p:cNvCxnSpPr/>
          <p:nvPr/>
        </p:nvCxnSpPr>
        <p:spPr>
          <a:xfrm>
            <a:off x="8438400" y="536225"/>
            <a:ext cx="4230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4" name="Google Shape;94;p14"/>
          <p:cNvSpPr txBox="1"/>
          <p:nvPr>
            <p:ph type="title"/>
          </p:nvPr>
        </p:nvSpPr>
        <p:spPr>
          <a:xfrm>
            <a:off x="705600" y="1415400"/>
            <a:ext cx="3394200" cy="2249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chemeClr val="lt2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chemeClr val="lt2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chemeClr val="lt2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chemeClr val="lt2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chemeClr val="lt2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chemeClr val="lt2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chemeClr val="lt2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chemeClr val="lt2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95" name="Google Shape;95;p14"/>
          <p:cNvSpPr txBox="1"/>
          <p:nvPr>
            <p:ph idx="1" type="body"/>
          </p:nvPr>
        </p:nvSpPr>
        <p:spPr>
          <a:xfrm>
            <a:off x="4252525" y="836250"/>
            <a:ext cx="4185900" cy="34080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1pPr>
            <a:lvl2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 sz="1200">
                <a:solidFill>
                  <a:schemeClr val="dk2"/>
                </a:solidFill>
              </a:defRPr>
            </a:lvl2pPr>
            <a:lvl3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 sz="1200">
                <a:solidFill>
                  <a:schemeClr val="dk2"/>
                </a:solidFill>
              </a:defRPr>
            </a:lvl3pPr>
            <a:lvl4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 sz="1200">
                <a:solidFill>
                  <a:schemeClr val="dk2"/>
                </a:solidFill>
              </a:defRPr>
            </a:lvl4pPr>
            <a:lvl5pPr indent="-3048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 sz="1200">
                <a:solidFill>
                  <a:schemeClr val="dk2"/>
                </a:solidFill>
              </a:defRPr>
            </a:lvl5pPr>
            <a:lvl6pPr indent="-3048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 sz="1200">
                <a:solidFill>
                  <a:schemeClr val="dk2"/>
                </a:solidFill>
              </a:defRPr>
            </a:lvl6pPr>
            <a:lvl7pPr indent="-3048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 sz="1200">
                <a:solidFill>
                  <a:schemeClr val="dk2"/>
                </a:solidFill>
              </a:defRPr>
            </a:lvl7pPr>
            <a:lvl8pPr indent="-3048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 sz="1200">
                <a:solidFill>
                  <a:schemeClr val="dk2"/>
                </a:solidFill>
              </a:defRPr>
            </a:lvl8pPr>
            <a:lvl9pPr indent="-3048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 sz="1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6" name="Google Shape;96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ользовательский макет 1">
  <p:cSld name="AUTOLAYOUT_4">
    <p:bg>
      <p:bgPr>
        <a:solidFill>
          <a:srgbClr val="FFFFFF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5"/>
          <p:cNvSpPr/>
          <p:nvPr/>
        </p:nvSpPr>
        <p:spPr>
          <a:xfrm>
            <a:off x="-25" y="0"/>
            <a:ext cx="9144000" cy="1741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5"/>
          <p:cNvSpPr/>
          <p:nvPr/>
        </p:nvSpPr>
        <p:spPr>
          <a:xfrm>
            <a:off x="6551675" y="0"/>
            <a:ext cx="2592300" cy="1741500"/>
          </a:xfrm>
          <a:prstGeom prst="rect">
            <a:avLst/>
          </a:prstGeom>
          <a:solidFill>
            <a:srgbClr val="FFFFFF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5"/>
          <p:cNvSpPr/>
          <p:nvPr/>
        </p:nvSpPr>
        <p:spPr>
          <a:xfrm rot="10800000">
            <a:off x="3991228" y="0"/>
            <a:ext cx="1727100" cy="1741500"/>
          </a:xfrm>
          <a:prstGeom prst="flowChartDelay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5"/>
          <p:cNvSpPr/>
          <p:nvPr/>
        </p:nvSpPr>
        <p:spPr>
          <a:xfrm rot="10800000">
            <a:off x="3991228" y="0"/>
            <a:ext cx="1727100" cy="1741500"/>
          </a:xfrm>
          <a:prstGeom prst="flowChartDelay">
            <a:avLst/>
          </a:pr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5"/>
          <p:cNvSpPr/>
          <p:nvPr/>
        </p:nvSpPr>
        <p:spPr>
          <a:xfrm rot="10800000">
            <a:off x="4431837" y="0"/>
            <a:ext cx="1727100" cy="1741500"/>
          </a:xfrm>
          <a:prstGeom prst="flowChartDelay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5"/>
          <p:cNvSpPr/>
          <p:nvPr/>
        </p:nvSpPr>
        <p:spPr>
          <a:xfrm rot="10800000">
            <a:off x="4431837" y="0"/>
            <a:ext cx="1727100" cy="1741500"/>
          </a:xfrm>
          <a:prstGeom prst="flowChartDelay">
            <a:avLst/>
          </a:prstGeom>
          <a:solidFill>
            <a:srgbClr val="FFFFFF">
              <a:alpha val="188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5"/>
          <p:cNvSpPr/>
          <p:nvPr/>
        </p:nvSpPr>
        <p:spPr>
          <a:xfrm rot="10800000">
            <a:off x="4856511" y="0"/>
            <a:ext cx="1727100" cy="1741500"/>
          </a:xfrm>
          <a:prstGeom prst="flowChartDelay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5"/>
          <p:cNvSpPr/>
          <p:nvPr/>
        </p:nvSpPr>
        <p:spPr>
          <a:xfrm rot="10800000">
            <a:off x="4856511" y="0"/>
            <a:ext cx="1727100" cy="1741500"/>
          </a:xfrm>
          <a:prstGeom prst="flowChartDelay">
            <a:avLst/>
          </a:prstGeom>
          <a:solidFill>
            <a:srgbClr val="FFFFFF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5"/>
          <p:cNvSpPr txBox="1"/>
          <p:nvPr>
            <p:ph type="title"/>
          </p:nvPr>
        </p:nvSpPr>
        <p:spPr>
          <a:xfrm>
            <a:off x="324475" y="148225"/>
            <a:ext cx="3559500" cy="1373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8" name="Google Shape;108;p15"/>
          <p:cNvSpPr txBox="1"/>
          <p:nvPr>
            <p:ph idx="1" type="body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 sz="1400">
                <a:solidFill>
                  <a:schemeClr val="dk2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 sz="1400">
                <a:solidFill>
                  <a:schemeClr val="dk2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  <a:defRPr sz="1400">
                <a:solidFill>
                  <a:schemeClr val="dk2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 sz="1400">
                <a:solidFill>
                  <a:schemeClr val="dk2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 sz="1400">
                <a:solidFill>
                  <a:schemeClr val="dk2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  <a:defRPr sz="1400">
                <a:solidFill>
                  <a:schemeClr val="dk2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 sz="1400">
                <a:solidFill>
                  <a:schemeClr val="dk2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9" name="Google Shape;10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ользовательский макет 4">
  <p:cSld name="AUTOLAYOUT_6">
    <p:bg>
      <p:bgPr>
        <a:solidFill>
          <a:srgbClr val="37474F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6"/>
          <p:cNvSpPr/>
          <p:nvPr/>
        </p:nvSpPr>
        <p:spPr>
          <a:xfrm>
            <a:off x="0" y="0"/>
            <a:ext cx="4568400" cy="5143500"/>
          </a:xfrm>
          <a:prstGeom prst="rect">
            <a:avLst/>
          </a:pr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6"/>
          <p:cNvSpPr/>
          <p:nvPr/>
        </p:nvSpPr>
        <p:spPr>
          <a:xfrm>
            <a:off x="6795047" y="584570"/>
            <a:ext cx="143700" cy="1437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6"/>
          <p:cNvSpPr/>
          <p:nvPr/>
        </p:nvSpPr>
        <p:spPr>
          <a:xfrm>
            <a:off x="6795047" y="4415195"/>
            <a:ext cx="143700" cy="1437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5" name="Google Shape;115;p16"/>
          <p:cNvCxnSpPr/>
          <p:nvPr/>
        </p:nvCxnSpPr>
        <p:spPr>
          <a:xfrm>
            <a:off x="4895600" y="656926"/>
            <a:ext cx="39426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6" name="Google Shape;116;p16"/>
          <p:cNvCxnSpPr/>
          <p:nvPr/>
        </p:nvCxnSpPr>
        <p:spPr>
          <a:xfrm>
            <a:off x="4895600" y="4487700"/>
            <a:ext cx="39426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7" name="Google Shape;117;p16"/>
          <p:cNvSpPr txBox="1"/>
          <p:nvPr>
            <p:ph type="title"/>
          </p:nvPr>
        </p:nvSpPr>
        <p:spPr>
          <a:xfrm>
            <a:off x="312850" y="1069200"/>
            <a:ext cx="3942600" cy="30051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18" name="Google Shape;118;p16"/>
          <p:cNvSpPr txBox="1"/>
          <p:nvPr>
            <p:ph idx="1" type="body"/>
          </p:nvPr>
        </p:nvSpPr>
        <p:spPr>
          <a:xfrm>
            <a:off x="4891175" y="1069200"/>
            <a:ext cx="3942600" cy="30051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400">
                <a:solidFill>
                  <a:srgbClr val="FFFFFF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19" name="Google Shape;119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www.ekam.ru/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ib.ru/promo/1615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/>
          <p:nvPr>
            <p:ph type="ctrTitle"/>
          </p:nvPr>
        </p:nvSpPr>
        <p:spPr>
          <a:xfrm>
            <a:off x="727950" y="15828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Отчёт об </a:t>
            </a:r>
            <a:r>
              <a:rPr lang="ru"/>
              <a:t>эффективности</a:t>
            </a:r>
            <a:r>
              <a:rPr lang="ru"/>
              <a:t> СИТ в работе предприятия</a:t>
            </a:r>
            <a:endParaRPr/>
          </a:p>
        </p:txBody>
      </p:sp>
      <p:sp>
        <p:nvSpPr>
          <p:cNvPr id="125" name="Google Shape;125;p17"/>
          <p:cNvSpPr txBox="1"/>
          <p:nvPr>
            <p:ph idx="1" type="subTitle"/>
          </p:nvPr>
        </p:nvSpPr>
        <p:spPr>
          <a:xfrm>
            <a:off x="729452" y="360355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/>
              <a:t>Использование информационные системы в интересах всех его структурных подразделений с учетом бизнес-процессов предприятия.  </a:t>
            </a:r>
            <a:endParaRPr sz="1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6"/>
          <p:cNvSpPr txBox="1"/>
          <p:nvPr>
            <p:ph type="title"/>
          </p:nvPr>
        </p:nvSpPr>
        <p:spPr>
          <a:xfrm>
            <a:off x="324475" y="148225"/>
            <a:ext cx="4550400" cy="137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Склад</a:t>
            </a:r>
            <a:r>
              <a:rPr lang="ru">
                <a:solidFill>
                  <a:schemeClr val="dk2"/>
                </a:solidFill>
              </a:rPr>
              <a:t> - решение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83" name="Google Shape;183;p26"/>
          <p:cNvSpPr txBox="1"/>
          <p:nvPr>
            <p:ph idx="1" type="body"/>
          </p:nvPr>
        </p:nvSpPr>
        <p:spPr>
          <a:xfrm>
            <a:off x="324475" y="1920450"/>
            <a:ext cx="8494800" cy="302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/>
              <a:t>Решением является внедрение т</a:t>
            </a:r>
            <a:r>
              <a:rPr lang="ru" sz="1400">
                <a:uFill>
                  <a:noFill/>
                </a:uFill>
                <a:hlinkClick r:id="rId3"/>
              </a:rPr>
              <a:t>овароучетная система «ЕКАМ»</a:t>
            </a:r>
            <a:endParaRPr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313131"/>
              </a:buClr>
              <a:buSzPts val="1400"/>
              <a:buFont typeface="Arial"/>
              <a:buChar char="-"/>
            </a:pPr>
            <a:r>
              <a:rPr lang="ru" sz="1400"/>
              <a:t>Оперативный и точный контроль за складскими остатками.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1400"/>
              <a:buFont typeface="Arial"/>
              <a:buChar char="-"/>
            </a:pPr>
            <a:r>
              <a:rPr lang="ru" sz="1400"/>
              <a:t>Удобное и быстрое проведение инвентаризации.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1400"/>
              <a:buFont typeface="Arial"/>
              <a:buChar char="-"/>
            </a:pPr>
            <a:r>
              <a:rPr lang="ru" sz="1400"/>
              <a:t>Удаленная работа с программой.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1400"/>
              <a:buFont typeface="Arial"/>
              <a:buChar char="-"/>
            </a:pPr>
            <a:r>
              <a:rPr lang="ru" sz="1400"/>
              <a:t>Разнообразие настраиваемых аналитических, финансовых, товарных и управленческих отчетов.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1400"/>
              <a:buFont typeface="Arial"/>
              <a:buChar char="-"/>
            </a:pPr>
            <a:r>
              <a:rPr lang="ru" sz="1400"/>
              <a:t>Возможность одновременного учета товаров в нескольких структурных подразделениях.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1400"/>
              <a:buFont typeface="Arial"/>
              <a:buChar char="-"/>
            </a:pPr>
            <a:r>
              <a:rPr lang="ru" sz="1400"/>
              <a:t>Загрузка прайсов поставщиков в программу, облегчающее создание номенклатуры.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1400"/>
              <a:buFont typeface="Arial"/>
              <a:buChar char="-"/>
            </a:pPr>
            <a:r>
              <a:rPr lang="ru" sz="1400"/>
              <a:t>Мультиплатформенность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1400"/>
              <a:buFont typeface="Arial"/>
              <a:buChar char="-"/>
            </a:pPr>
            <a:r>
              <a:rPr lang="ru" sz="1400"/>
              <a:t>Высокая стабильность работы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1400"/>
              <a:buFont typeface="Arial"/>
              <a:buChar char="-"/>
            </a:pPr>
            <a:r>
              <a:rPr lang="ru" sz="1400"/>
              <a:t>Открытый API для индивидуальной настройки под требования клиента.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1400"/>
              <a:buFont typeface="Arial"/>
              <a:buChar char="-"/>
            </a:pPr>
            <a:r>
              <a:rPr lang="ru" sz="1400"/>
              <a:t>Наличие телефона круглосуточной технической поддержки.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7"/>
          <p:cNvSpPr txBox="1"/>
          <p:nvPr>
            <p:ph type="title"/>
          </p:nvPr>
        </p:nvSpPr>
        <p:spPr>
          <a:xfrm>
            <a:off x="312850" y="1069200"/>
            <a:ext cx="3942600" cy="30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Склад</a:t>
            </a:r>
            <a:r>
              <a:rPr lang="ru">
                <a:solidFill>
                  <a:schemeClr val="dk2"/>
                </a:solidFill>
              </a:rPr>
              <a:t> - Ресурсы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89" name="Google Shape;189;p27"/>
          <p:cNvSpPr txBox="1"/>
          <p:nvPr>
            <p:ph idx="1" type="body"/>
          </p:nvPr>
        </p:nvSpPr>
        <p:spPr>
          <a:xfrm>
            <a:off x="4964513" y="430625"/>
            <a:ext cx="3942600" cy="244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Данная программа требует ежемесячной оплаты, зависящей от выбранного периода пользования.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Также сотрудникам понадобиться обучение и консультация по </a:t>
            </a:r>
            <a:r>
              <a:rPr lang="ru">
                <a:solidFill>
                  <a:schemeClr val="dk2"/>
                </a:solidFill>
              </a:rPr>
              <a:t>внедренному</a:t>
            </a:r>
            <a:r>
              <a:rPr lang="ru">
                <a:solidFill>
                  <a:schemeClr val="dk2"/>
                </a:solidFill>
              </a:rPr>
              <a:t> ПО.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graphicFrame>
        <p:nvGraphicFramePr>
          <p:cNvPr id="190" name="Google Shape;190;p27"/>
          <p:cNvGraphicFramePr/>
          <p:nvPr/>
        </p:nvGraphicFramePr>
        <p:xfrm>
          <a:off x="5033175" y="228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{A45FBDDC-92E3-4B33-9724-6D6D92B43FE5}</a:tableStyleId>
              </a:tblPr>
              <a:tblGrid>
                <a:gridCol w="1880125"/>
                <a:gridCol w="988900"/>
                <a:gridCol w="936250"/>
              </a:tblGrid>
              <a:tr h="419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месяц</a:t>
                      </a:r>
                      <a:endParaRPr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год</a:t>
                      </a:r>
                      <a:endParaRPr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785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ЕКАМ ЧЕКИ</a:t>
                      </a:r>
                      <a:endParaRPr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С ФИЗИЧЕСКОЙ КАССОЙ</a:t>
                      </a:r>
                      <a:endParaRPr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1200/мес</a:t>
                      </a:r>
                      <a:endParaRPr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960/мес</a:t>
                      </a:r>
                      <a:endParaRPr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836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ЕКАМ ЧЕКИ</a:t>
                      </a:r>
                      <a:endParaRPr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С ОБЛАЧНОЙ КАССОЙ</a:t>
                      </a:r>
                      <a:endParaRPr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2300/мес</a:t>
                      </a:r>
                      <a:endParaRPr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1840/мес</a:t>
                      </a:r>
                      <a:endParaRPr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8"/>
          <p:cNvSpPr txBox="1"/>
          <p:nvPr>
            <p:ph type="title"/>
          </p:nvPr>
        </p:nvSpPr>
        <p:spPr>
          <a:xfrm>
            <a:off x="324475" y="148225"/>
            <a:ext cx="6135000" cy="137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Отдел продаж, Отдел ведения договоров</a:t>
            </a:r>
            <a:r>
              <a:rPr lang="ru">
                <a:solidFill>
                  <a:schemeClr val="dk2"/>
                </a:solidFill>
              </a:rPr>
              <a:t> - проблематика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96" name="Google Shape;196;p28"/>
          <p:cNvSpPr txBox="1"/>
          <p:nvPr>
            <p:ph idx="1" type="body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/>
              <a:t>В данном отделе используемым ПО является MS Excel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400"/>
              <a:t>Основными проблемами являются:</a:t>
            </a:r>
            <a:endParaRPr sz="1400"/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Roboto"/>
              <a:buChar char="-"/>
            </a:pPr>
            <a:r>
              <a:rPr lang="ru" sz="1400"/>
              <a:t>сложности организации множества таблиц в различных вариантах (черновой, согласованный, утверждённый и т.п.), что требует дополнительных усилий по организации работы с файлами;</a:t>
            </a:r>
            <a:endParaRPr sz="14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Roboto"/>
              <a:buChar char="-"/>
            </a:pPr>
            <a:r>
              <a:rPr lang="ru" sz="1400"/>
              <a:t>сложность с обеспечением конфиденциальности данных информационной системы</a:t>
            </a:r>
            <a:endParaRPr sz="14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Roboto"/>
              <a:buChar char="-"/>
            </a:pPr>
            <a:r>
              <a:rPr lang="ru" sz="1400"/>
              <a:t>низкая производительность, которая проявляется при расчёте сложных финансовых моделей, особенно использующих статистические функции.</a:t>
            </a:r>
            <a:endParaRPr sz="14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Roboto"/>
              <a:buChar char="-"/>
            </a:pPr>
            <a:r>
              <a:rPr lang="ru" sz="1400"/>
              <a:t>повышенное влияние «человеческого фактора» на корректность таблиц (одной неверной ошибкой в работе с таблицей можно испортить работу всей информационной системы);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ru" sz="1400"/>
              <a:t>сложности одновременной работы нескольких пользователей с одной информационной системой</a:t>
            </a:r>
            <a:endParaRPr sz="1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9"/>
          <p:cNvSpPr txBox="1"/>
          <p:nvPr>
            <p:ph type="title"/>
          </p:nvPr>
        </p:nvSpPr>
        <p:spPr>
          <a:xfrm>
            <a:off x="324475" y="148225"/>
            <a:ext cx="5291700" cy="137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Отдел продаж, Отдел ведения договоров</a:t>
            </a:r>
            <a:r>
              <a:rPr lang="ru">
                <a:solidFill>
                  <a:schemeClr val="dk2"/>
                </a:solidFill>
              </a:rPr>
              <a:t> - решение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02" name="Google Shape;202;p29"/>
          <p:cNvSpPr txBox="1"/>
          <p:nvPr>
            <p:ph idx="1" type="body"/>
          </p:nvPr>
        </p:nvSpPr>
        <p:spPr>
          <a:xfrm>
            <a:off x="324600" y="1846325"/>
            <a:ext cx="8494800" cy="32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/>
              <a:t>Решением является внедрен</a:t>
            </a:r>
            <a:r>
              <a:rPr lang="ru" sz="1400"/>
              <a:t>ие облачная CRM amoCRM</a:t>
            </a:r>
            <a:endParaRPr sz="105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5275" lvl="0" marL="457200" rtl="0" algn="l">
              <a:lnSpc>
                <a:spcPct val="142857"/>
              </a:lnSpc>
              <a:spcBef>
                <a:spcPts val="1200"/>
              </a:spcBef>
              <a:spcAft>
                <a:spcPts val="0"/>
              </a:spcAft>
              <a:buClr>
                <a:srgbClr val="333333"/>
              </a:buClr>
              <a:buSzPts val="1050"/>
              <a:buFont typeface="Arial"/>
              <a:buChar char="-"/>
            </a:pPr>
            <a:r>
              <a:rPr lang="ru" sz="1400"/>
              <a:t>Удобный планировщик задач и напоминания, работа с электронной почтой и звонками в интерфейсе</a:t>
            </a:r>
            <a:endParaRPr sz="1400"/>
          </a:p>
          <a:p>
            <a:pPr indent="-295275" lvl="0" marL="4572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Font typeface="Arial"/>
              <a:buChar char="-"/>
            </a:pPr>
            <a:r>
              <a:rPr lang="ru" sz="1400"/>
              <a:t>Возможность экспорта и импорта данных из известных систем;</a:t>
            </a:r>
            <a:endParaRPr sz="1400"/>
          </a:p>
          <a:p>
            <a:pPr indent="-295275" lvl="0" marL="4572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Font typeface="Arial"/>
              <a:buChar char="-"/>
            </a:pPr>
            <a:r>
              <a:rPr lang="ru" sz="1400"/>
              <a:t>Интеграции с почтовыми сервисами, календарями, соцсетями, бизнес-приложениями и т. д.</a:t>
            </a:r>
            <a:endParaRPr sz="1400"/>
          </a:p>
          <a:p>
            <a:pPr indent="-295275" lvl="0" marL="4572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Font typeface="Arial"/>
              <a:buChar char="-"/>
            </a:pPr>
            <a:r>
              <a:rPr lang="ru" sz="1400"/>
              <a:t>Анализируйте воронку продаж от показов до ROI</a:t>
            </a:r>
            <a:endParaRPr sz="1400"/>
          </a:p>
          <a:p>
            <a:pPr indent="-295275" lvl="0" marL="4572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Font typeface="Arial"/>
              <a:buChar char="-"/>
            </a:pPr>
            <a:r>
              <a:rPr lang="ru" sz="1400"/>
              <a:t>Все данные  и аналитика собраны в едином интерфейсы</a:t>
            </a:r>
            <a:endParaRPr sz="1400"/>
          </a:p>
          <a:p>
            <a:pPr indent="-295275" lvl="0" marL="4572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Font typeface="Arial"/>
              <a:buChar char="-"/>
            </a:pPr>
            <a:r>
              <a:rPr lang="ru" sz="1400"/>
              <a:t>Управление ставками контекстной рекламы прямо из интерфейса сквозной аналитики.</a:t>
            </a:r>
            <a:endParaRPr sz="1400"/>
          </a:p>
          <a:p>
            <a:pPr indent="-295275" lvl="0" marL="4572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Font typeface="Arial"/>
              <a:buChar char="-"/>
            </a:pPr>
            <a:r>
              <a:rPr lang="ru" sz="1400"/>
              <a:t>Создание аналитики под конкретный бизнес: задайте этапы сделки и модели атрибуции, которые подходят именно для вашей ниши.</a:t>
            </a:r>
            <a:endParaRPr sz="105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7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0"/>
          <p:cNvSpPr txBox="1"/>
          <p:nvPr>
            <p:ph type="title"/>
          </p:nvPr>
        </p:nvSpPr>
        <p:spPr>
          <a:xfrm>
            <a:off x="296550" y="1069200"/>
            <a:ext cx="4275300" cy="30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>
                <a:solidFill>
                  <a:schemeClr val="dk2"/>
                </a:solidFill>
              </a:rPr>
              <a:t>Отдел продаж, Отдел ведения договоров</a:t>
            </a:r>
            <a:r>
              <a:rPr lang="ru">
                <a:solidFill>
                  <a:schemeClr val="dk2"/>
                </a:solidFill>
              </a:rPr>
              <a:t> - Ресурсы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08" name="Google Shape;208;p30"/>
          <p:cNvSpPr txBox="1"/>
          <p:nvPr>
            <p:ph idx="1" type="body"/>
          </p:nvPr>
        </p:nvSpPr>
        <p:spPr>
          <a:xfrm>
            <a:off x="4964513" y="430625"/>
            <a:ext cx="3942600" cy="244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Данная программа требует ежемесячной оплаты, зависящей от выбранного периода пользования.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Также сотрудникам понадобиться обучение и консультация по внедренному ПО.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graphicFrame>
        <p:nvGraphicFramePr>
          <p:cNvPr id="209" name="Google Shape;209;p30"/>
          <p:cNvGraphicFramePr/>
          <p:nvPr/>
        </p:nvGraphicFramePr>
        <p:xfrm>
          <a:off x="5006275" y="228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{A45FBDDC-92E3-4B33-9724-6D6D92B43FE5}</a:tableStyleId>
              </a:tblPr>
              <a:tblGrid>
                <a:gridCol w="1055900"/>
                <a:gridCol w="865400"/>
                <a:gridCol w="903275"/>
                <a:gridCol w="1076275"/>
              </a:tblGrid>
              <a:tr h="804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БАЗОВЫЙ</a:t>
                      </a:r>
                      <a:endParaRPr sz="11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РАСШИРЕННЫЙ</a:t>
                      </a:r>
                      <a:endParaRPr sz="11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ПРОФЕССИОНАЛЬНЫЙ</a:t>
                      </a:r>
                      <a:endParaRPr sz="11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518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10 пользователей</a:t>
                      </a:r>
                      <a:endParaRPr sz="11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4990</a:t>
                      </a:r>
                      <a:r>
                        <a:rPr lang="ru" sz="11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/мес</a:t>
                      </a:r>
                      <a:endParaRPr sz="11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9</a:t>
                      </a:r>
                      <a:r>
                        <a:rPr lang="ru" sz="11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990/мес</a:t>
                      </a:r>
                      <a:endParaRPr sz="11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14990</a:t>
                      </a:r>
                      <a:r>
                        <a:rPr lang="ru" sz="11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/мес</a:t>
                      </a:r>
                      <a:endParaRPr sz="11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1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Итоговая стоимость внедрения СИТ</a:t>
            </a:r>
            <a:endParaRPr/>
          </a:p>
        </p:txBody>
      </p:sp>
      <p:graphicFrame>
        <p:nvGraphicFramePr>
          <p:cNvPr id="215" name="Google Shape;215;p31"/>
          <p:cNvGraphicFramePr/>
          <p:nvPr/>
        </p:nvGraphicFramePr>
        <p:xfrm>
          <a:off x="4979275" y="2190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{A45FBDDC-92E3-4B33-9724-6D6D92B43FE5}</a:tableStyleId>
              </a:tblPr>
              <a:tblGrid>
                <a:gridCol w="1246825"/>
                <a:gridCol w="1246825"/>
                <a:gridCol w="12468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Месяц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Год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10 человек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26 190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125 950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2"/>
          <p:cNvSpPr txBox="1"/>
          <p:nvPr>
            <p:ph type="title"/>
          </p:nvPr>
        </p:nvSpPr>
        <p:spPr>
          <a:xfrm>
            <a:off x="705600" y="1415400"/>
            <a:ext cx="3394200" cy="224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Дальнейшие действия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21" name="Google Shape;221;p32"/>
          <p:cNvSpPr txBox="1"/>
          <p:nvPr>
            <p:ph idx="1" type="body"/>
          </p:nvPr>
        </p:nvSpPr>
        <p:spPr>
          <a:xfrm>
            <a:off x="4233975" y="836250"/>
            <a:ext cx="4185900" cy="340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После утверждения данного списка решений вышестоящим руководством, будут выбраны программы и выполнены все подготовительные этапы, включающие нахождение аудитора по новой ПО, проведение обучения и перенос всех необходимых данных.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/>
              <a:t>Через год после пользования новым ПО будет собрана обратная связь с последующими действиями по улучшению бизнес-процессов.</a:t>
            </a:r>
            <a:endParaRPr/>
          </a:p>
        </p:txBody>
      </p:sp>
      <p:pic>
        <p:nvPicPr>
          <p:cNvPr id="222" name="Google Shape;22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550" y="4586925"/>
            <a:ext cx="704850" cy="5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54650" y="502950"/>
            <a:ext cx="704850" cy="5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8"/>
          <p:cNvSpPr txBox="1"/>
          <p:nvPr>
            <p:ph type="title"/>
          </p:nvPr>
        </p:nvSpPr>
        <p:spPr>
          <a:xfrm>
            <a:off x="349300" y="334525"/>
            <a:ext cx="7407000" cy="66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Входные данные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31" name="Google Shape;131;p18"/>
          <p:cNvSpPr txBox="1"/>
          <p:nvPr>
            <p:ph idx="1" type="body"/>
          </p:nvPr>
        </p:nvSpPr>
        <p:spPr>
          <a:xfrm>
            <a:off x="349300" y="1147425"/>
            <a:ext cx="74070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/>
              <a:t>Компания “Продуктовая лавка”, занимающаяся поставкой продуктов питания организациям и физическим лицам (В2В и В2С). </a:t>
            </a:r>
            <a:endParaRPr sz="1400"/>
          </a:p>
          <a:p>
            <a:pPr indent="0" lvl="0" marL="0" marR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400"/>
              <a:t>Основными бизнес-процессами в компании являются :</a:t>
            </a:r>
            <a:endParaRPr sz="1400"/>
          </a:p>
          <a:p>
            <a:pPr indent="-317500" lvl="0" marL="457200" marR="0" rtl="0" algn="l"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rPr lang="ru" sz="1400"/>
              <a:t>Поиск, привлечение  и удержание клиентов для поставки продукции</a:t>
            </a:r>
            <a:endParaRPr sz="1400"/>
          </a:p>
          <a:p>
            <a: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ru" sz="1400"/>
              <a:t>Закупка товаров у производителя</a:t>
            </a:r>
            <a:endParaRPr sz="1400"/>
          </a:p>
          <a:p>
            <a: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ru" sz="1400"/>
              <a:t>Складирование и упаковка товаров</a:t>
            </a:r>
            <a:endParaRPr sz="1400"/>
          </a:p>
          <a:p>
            <a: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ru" sz="1400"/>
              <a:t>Доставка товаров к </a:t>
            </a:r>
            <a:r>
              <a:rPr lang="ru" sz="1400"/>
              <a:t>заказчикам через подрядчиков</a:t>
            </a:r>
            <a:endParaRPr sz="14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200"/>
              <a:buFont typeface="Arial"/>
              <a:buChar char="-"/>
            </a:pPr>
            <a:r>
              <a:rPr lang="ru" sz="1400"/>
              <a:t>Подготовка и сдача бухгалтерской отчетности;</a:t>
            </a:r>
            <a:endParaRPr sz="1400"/>
          </a:p>
        </p:txBody>
      </p:sp>
      <p:pic>
        <p:nvPicPr>
          <p:cNvPr id="132" name="Google Shape;13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300" y="4909700"/>
            <a:ext cx="704850" cy="5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Цель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внедрения СИТ</a:t>
            </a:r>
            <a:endParaRPr/>
          </a:p>
        </p:txBody>
      </p:sp>
      <p:sp>
        <p:nvSpPr>
          <p:cNvPr id="138" name="Google Shape;138;p1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2"/>
                </a:solidFill>
              </a:rPr>
              <a:t>Целью для внедрения СИТ в компанию является:</a:t>
            </a:r>
            <a:endParaRPr sz="1400"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lang="ru" sz="1400">
                <a:solidFill>
                  <a:schemeClr val="dk2"/>
                </a:solidFill>
              </a:rPr>
              <a:t>Подготовка к расширению компании - открытию 2ого филиала</a:t>
            </a:r>
            <a:endParaRPr sz="1400"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ru" sz="1400">
                <a:solidFill>
                  <a:schemeClr val="dk2"/>
                </a:solidFill>
              </a:rPr>
              <a:t>Оптимизация  и налаживание процессов для увеличения скорости работы</a:t>
            </a:r>
            <a:endParaRPr sz="1400"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ru" sz="1400">
                <a:solidFill>
                  <a:schemeClr val="dk2"/>
                </a:solidFill>
              </a:rPr>
              <a:t>Консолидация всех данных для получения большего контроля над процессами в компании высшим руководством</a:t>
            </a:r>
            <a:endParaRPr sz="14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0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Предварительные действия</a:t>
            </a:r>
            <a:endParaRPr/>
          </a:p>
        </p:txBody>
      </p:sp>
      <p:sp>
        <p:nvSpPr>
          <p:cNvPr id="144" name="Google Shape;144;p20"/>
          <p:cNvSpPr txBox="1"/>
          <p:nvPr>
            <p:ph idx="1" type="body"/>
          </p:nvPr>
        </p:nvSpPr>
        <p:spPr>
          <a:xfrm>
            <a:off x="729325" y="2078875"/>
            <a:ext cx="76884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2"/>
                </a:solidFill>
              </a:rPr>
              <a:t>Был </a:t>
            </a:r>
            <a:r>
              <a:rPr lang="ru" sz="1400">
                <a:solidFill>
                  <a:schemeClr val="dk2"/>
                </a:solidFill>
              </a:rPr>
              <a:t>проведен</a:t>
            </a:r>
            <a:r>
              <a:rPr lang="ru" sz="1400">
                <a:solidFill>
                  <a:schemeClr val="dk2"/>
                </a:solidFill>
              </a:rPr>
              <a:t> опрос руководителей и </a:t>
            </a:r>
            <a:r>
              <a:rPr lang="ru" sz="1400">
                <a:solidFill>
                  <a:schemeClr val="dk2"/>
                </a:solidFill>
              </a:rPr>
              <a:t>сотрудников</a:t>
            </a:r>
            <a:r>
              <a:rPr lang="ru" sz="1400">
                <a:solidFill>
                  <a:schemeClr val="dk2"/>
                </a:solidFill>
              </a:rPr>
              <a:t> внутри каждого отдела и высшего руководства о том в какой технологической помощи они нуждаются, а  так же были запрошены все этапы работы каждого </a:t>
            </a:r>
            <a:r>
              <a:rPr lang="ru" sz="1400">
                <a:solidFill>
                  <a:schemeClr val="dk2"/>
                </a:solidFill>
              </a:rPr>
              <a:t>отдела</a:t>
            </a:r>
            <a:r>
              <a:rPr lang="ru" sz="1400">
                <a:solidFill>
                  <a:schemeClr val="dk2"/>
                </a:solidFill>
              </a:rPr>
              <a:t> для </a:t>
            </a:r>
            <a:r>
              <a:rPr lang="ru" sz="1400">
                <a:solidFill>
                  <a:schemeClr val="dk2"/>
                </a:solidFill>
              </a:rPr>
              <a:t>рассмотрения</a:t>
            </a:r>
            <a:r>
              <a:rPr lang="ru" sz="1400">
                <a:solidFill>
                  <a:schemeClr val="dk2"/>
                </a:solidFill>
              </a:rPr>
              <a:t> их для оптимизации бизнес-аналитиками и аудиторами </a:t>
            </a:r>
            <a:r>
              <a:rPr lang="ru" sz="1400">
                <a:solidFill>
                  <a:schemeClr val="dk2"/>
                </a:solidFill>
              </a:rPr>
              <a:t>используемого</a:t>
            </a:r>
            <a:r>
              <a:rPr lang="ru" sz="1400">
                <a:solidFill>
                  <a:schemeClr val="dk2"/>
                </a:solidFill>
              </a:rPr>
              <a:t> на предприятии ПО выявление узких мест.</a:t>
            </a:r>
            <a:endParaRPr sz="1400">
              <a:solidFill>
                <a:schemeClr val="dk2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ru" sz="1400">
                <a:solidFill>
                  <a:schemeClr val="dk2"/>
                </a:solidFill>
              </a:rPr>
              <a:t>Бизнес-</a:t>
            </a:r>
            <a:r>
              <a:rPr lang="ru" sz="1400">
                <a:solidFill>
                  <a:schemeClr val="dk2"/>
                </a:solidFill>
              </a:rPr>
              <a:t>аналитики составляют документ с решениями по оптимизации процессов в компании внутри отделов, включая ресурсы и этапы внедрения</a:t>
            </a:r>
            <a:r>
              <a:rPr lang="ru" sz="1400">
                <a:solidFill>
                  <a:schemeClr val="dk2"/>
                </a:solidFill>
              </a:rPr>
              <a:t> каждого решения с последующими его последствиями.</a:t>
            </a:r>
            <a:endParaRPr sz="14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1"/>
          <p:cNvSpPr txBox="1"/>
          <p:nvPr>
            <p:ph type="title"/>
          </p:nvPr>
        </p:nvSpPr>
        <p:spPr>
          <a:xfrm>
            <a:off x="705600" y="1415400"/>
            <a:ext cx="3394200" cy="224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Отделы для поддержки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50" name="Google Shape;150;p21"/>
          <p:cNvSpPr txBox="1"/>
          <p:nvPr>
            <p:ph idx="1" type="body"/>
          </p:nvPr>
        </p:nvSpPr>
        <p:spPr>
          <a:xfrm>
            <a:off x="4252525" y="836250"/>
            <a:ext cx="4185900" cy="340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 компании отделами, которые нуждаются во внедрение ПО являются: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rPr lang="ru"/>
              <a:t>Бухгалтерия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ru"/>
              <a:t>Склада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ru"/>
              <a:t>Отдел продаж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ru"/>
              <a:t>Отдел ведения договоров </a:t>
            </a:r>
            <a:endParaRPr/>
          </a:p>
        </p:txBody>
      </p:sp>
      <p:pic>
        <p:nvPicPr>
          <p:cNvPr id="151" name="Google Shape;15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550" y="4586925"/>
            <a:ext cx="704850" cy="5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54650" y="502950"/>
            <a:ext cx="704850" cy="5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2"/>
          <p:cNvSpPr txBox="1"/>
          <p:nvPr>
            <p:ph type="title"/>
          </p:nvPr>
        </p:nvSpPr>
        <p:spPr>
          <a:xfrm>
            <a:off x="324475" y="148225"/>
            <a:ext cx="6135000" cy="137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Бухгалтерия - проблематика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58" name="Google Shape;158;p22"/>
          <p:cNvSpPr txBox="1"/>
          <p:nvPr>
            <p:ph idx="1" type="body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/>
              <a:t>В данном отделе используемым ПО является MS Excel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400"/>
              <a:t>Основными проблемами являются:</a:t>
            </a:r>
            <a:endParaRPr sz="1400"/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Roboto"/>
              <a:buChar char="-"/>
            </a:pPr>
            <a:r>
              <a:rPr lang="ru" sz="1400"/>
              <a:t>сложности организации множества таблиц в различных вариантах (черновой, согласованный, утверждённый и т.п.), что требует дополнительных усилий по организации работы с файлами;</a:t>
            </a:r>
            <a:endParaRPr sz="14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Roboto"/>
              <a:buChar char="-"/>
            </a:pPr>
            <a:r>
              <a:rPr lang="ru" sz="1400"/>
              <a:t>сложность с обеспечением конфиденциальности данных информационной системы</a:t>
            </a:r>
            <a:endParaRPr sz="14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Roboto"/>
              <a:buChar char="-"/>
            </a:pPr>
            <a:r>
              <a:rPr lang="ru" sz="1400"/>
              <a:t>низкая производительность, которая проявляется при расчёте сложных финансовых моделей, особенно использующих статистические функции.</a:t>
            </a:r>
            <a:endParaRPr sz="14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Roboto"/>
              <a:buChar char="-"/>
            </a:pPr>
            <a:r>
              <a:rPr lang="ru" sz="1400"/>
              <a:t>повышенное влияние «человеческого фактора» на корректность таблиц (одной неверной ошибкой в работе с таблицей можно испортить работу всей информационной системы);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ru" sz="1400"/>
              <a:t>сложности одновременной работы нескольких пользователей с одной информационной системой</a:t>
            </a:r>
            <a:endParaRPr sz="1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3"/>
          <p:cNvSpPr txBox="1"/>
          <p:nvPr>
            <p:ph type="title"/>
          </p:nvPr>
        </p:nvSpPr>
        <p:spPr>
          <a:xfrm>
            <a:off x="324475" y="148225"/>
            <a:ext cx="4550400" cy="137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Бухгалтерия - решение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64" name="Google Shape;164;p23"/>
          <p:cNvSpPr txBox="1"/>
          <p:nvPr>
            <p:ph idx="1" type="body"/>
          </p:nvPr>
        </p:nvSpPr>
        <p:spPr>
          <a:xfrm>
            <a:off x="324475" y="1920450"/>
            <a:ext cx="8494800" cy="302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/>
              <a:t>Решением является внедрение программы автоматизации бухучета «Инфо-Бухгалтер».</a:t>
            </a:r>
            <a:endParaRPr sz="1400"/>
          </a:p>
          <a:p>
            <a:pPr indent="-322580" lvl="0" marL="457200" rtl="0" algn="l">
              <a:spcBef>
                <a:spcPts val="1200"/>
              </a:spcBef>
              <a:spcAft>
                <a:spcPts val="0"/>
              </a:spcAft>
              <a:buClr>
                <a:srgbClr val="212529"/>
              </a:buClr>
              <a:buSzPct val="114285"/>
              <a:buFont typeface="Roboto"/>
              <a:buChar char="-"/>
            </a:pPr>
            <a:r>
              <a:rPr lang="ru" sz="1400"/>
              <a:t>Развитая система </a:t>
            </a:r>
            <a:r>
              <a:rPr lang="ru" sz="1400"/>
              <a:t>удаленной</a:t>
            </a:r>
            <a:r>
              <a:rPr lang="ru" sz="1400"/>
              <a:t> поддержки пользователей, постоянно пополняемая База знаний.</a:t>
            </a:r>
            <a:endParaRPr sz="1400"/>
          </a:p>
          <a:p>
            <a:pPr indent="-322580" lvl="0" marL="457200" rtl="0" algn="l"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ct val="114285"/>
              <a:buFont typeface="Roboto"/>
              <a:buChar char="-"/>
            </a:pPr>
            <a:r>
              <a:rPr lang="ru" sz="1400"/>
              <a:t>Надежность сохранения данных и возможность протоколирования действий пользователей.</a:t>
            </a:r>
            <a:endParaRPr sz="1400"/>
          </a:p>
          <a:p>
            <a:pPr indent="-322580" lvl="0" marL="457200" rtl="0" algn="l"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ct val="114285"/>
              <a:buFont typeface="Roboto"/>
              <a:buChar char="-"/>
            </a:pPr>
            <a:r>
              <a:rPr lang="ru" sz="1400"/>
              <a:t>Совместимость с любыми системами передачи отчетности через Интернет, системами Клиент-банк.</a:t>
            </a:r>
            <a:endParaRPr sz="1400"/>
          </a:p>
          <a:p>
            <a:pPr indent="-322580" lvl="0" marL="457200" rtl="0" algn="l"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ct val="114285"/>
              <a:buFont typeface="Roboto"/>
              <a:buChar char="-"/>
            </a:pPr>
            <a:r>
              <a:rPr lang="ru" sz="1400"/>
              <a:t>Возможность работать в облаке</a:t>
            </a:r>
            <a:endParaRPr sz="1400"/>
          </a:p>
          <a:p>
            <a:pPr indent="-322580" lvl="0" marL="457200" rtl="0" algn="l"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ct val="114285"/>
              <a:buFont typeface="Roboto"/>
              <a:buChar char="-"/>
            </a:pPr>
            <a:r>
              <a:rPr lang="ru" sz="1400"/>
              <a:t>Удобный </a:t>
            </a:r>
            <a:r>
              <a:rPr lang="ru" sz="1400">
                <a:uFill>
                  <a:noFill/>
                </a:uFill>
                <a:hlinkClick r:id="rId3"/>
              </a:rPr>
              <a:t>расчет заработной платы</a:t>
            </a:r>
            <a:r>
              <a:rPr lang="ru" sz="1400"/>
              <a:t> любой сложности.</a:t>
            </a:r>
            <a:endParaRPr sz="1400"/>
          </a:p>
          <a:p>
            <a:pPr indent="-322580" lvl="0" marL="457200" rtl="0" algn="l"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ct val="114285"/>
              <a:buFont typeface="Roboto"/>
              <a:buChar char="-"/>
            </a:pPr>
            <a:r>
              <a:rPr lang="ru" sz="1400"/>
              <a:t>Поддержка всех режимов налогообложения: ОРН, УСН, ПСН (Патент), ЕСХН.</a:t>
            </a:r>
            <a:endParaRPr sz="1400"/>
          </a:p>
          <a:p>
            <a:pPr indent="-322580" lvl="0" marL="457200" rtl="0" algn="l"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ct val="114285"/>
              <a:buFont typeface="Roboto"/>
              <a:buChar char="-"/>
            </a:pPr>
            <a:r>
              <a:rPr lang="ru" sz="1400"/>
              <a:t>Ведение </a:t>
            </a:r>
            <a:r>
              <a:rPr lang="ru" sz="1400"/>
              <a:t>учета</a:t>
            </a:r>
            <a:r>
              <a:rPr lang="ru" sz="1400"/>
              <a:t> нескольких организаций (ОРН/УСН) в одной программе.</a:t>
            </a:r>
            <a:endParaRPr sz="1400"/>
          </a:p>
          <a:p>
            <a:pPr indent="-322580" lvl="0" marL="457200" rtl="0" algn="l"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ct val="114285"/>
              <a:buFont typeface="Roboto"/>
              <a:buChar char="-"/>
            </a:pPr>
            <a:r>
              <a:rPr lang="ru" sz="1400"/>
              <a:t>Ведение учёта нескольких предпринимателей (ИП ОРН, ИП УСН) в одной программе.</a:t>
            </a:r>
            <a:endParaRPr sz="1400"/>
          </a:p>
          <a:p>
            <a:pPr indent="-322580" lvl="0" marL="457200" rtl="0" algn="l"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ct val="114285"/>
              <a:buFont typeface="Roboto"/>
              <a:buChar char="-"/>
            </a:pPr>
            <a:r>
              <a:rPr lang="ru" sz="1400"/>
              <a:t>Выгрузка отчетности для предоставления в электронном виде.</a:t>
            </a:r>
            <a:endParaRPr sz="1400"/>
          </a:p>
          <a:p>
            <a:pPr indent="-322580" lvl="0" marL="457200" rtl="0" algn="l"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ct val="114285"/>
              <a:buFont typeface="Roboto"/>
              <a:buChar char="-"/>
            </a:pPr>
            <a:r>
              <a:rPr lang="ru" sz="1400"/>
              <a:t>Автоматическое формирование всех видов отчетности.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4"/>
          <p:cNvSpPr txBox="1"/>
          <p:nvPr>
            <p:ph type="title"/>
          </p:nvPr>
        </p:nvSpPr>
        <p:spPr>
          <a:xfrm>
            <a:off x="312850" y="1069200"/>
            <a:ext cx="3942600" cy="30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Бухгалтерия - Ресурсы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70" name="Google Shape;170;p24"/>
          <p:cNvSpPr txBox="1"/>
          <p:nvPr>
            <p:ph idx="1" type="body"/>
          </p:nvPr>
        </p:nvSpPr>
        <p:spPr>
          <a:xfrm>
            <a:off x="4964525" y="891350"/>
            <a:ext cx="3942600" cy="17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Данная программа требует ежемесячной оплаты, зависящей от выбранного периода пользования.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Также сотрудникам понадобиться обучение и консультация по внедренному ПО.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graphicFrame>
        <p:nvGraphicFramePr>
          <p:cNvPr id="171" name="Google Shape;171;p24"/>
          <p:cNvGraphicFramePr/>
          <p:nvPr/>
        </p:nvGraphicFramePr>
        <p:xfrm>
          <a:off x="4964525" y="268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{A45FBDDC-92E3-4B33-9724-6D6D92B43FE5}</a:tableStyleId>
              </a:tblPr>
              <a:tblGrid>
                <a:gridCol w="1210725"/>
                <a:gridCol w="876525"/>
                <a:gridCol w="841925"/>
                <a:gridCol w="866725"/>
              </a:tblGrid>
              <a:tr h="419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месяц</a:t>
                      </a:r>
                      <a:endParaRPr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пол года</a:t>
                      </a:r>
                      <a:endParaRPr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год</a:t>
                      </a:r>
                      <a:endParaRPr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592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10 сотрудников</a:t>
                      </a:r>
                      <a:endParaRPr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20 000</a:t>
                      </a:r>
                      <a:endParaRPr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90 000</a:t>
                      </a:r>
                      <a:endParaRPr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120 000</a:t>
                      </a:r>
                      <a:endParaRPr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5"/>
          <p:cNvSpPr txBox="1"/>
          <p:nvPr>
            <p:ph type="title"/>
          </p:nvPr>
        </p:nvSpPr>
        <p:spPr>
          <a:xfrm>
            <a:off x="324475" y="148225"/>
            <a:ext cx="6135000" cy="137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Склад</a:t>
            </a:r>
            <a:r>
              <a:rPr lang="ru">
                <a:solidFill>
                  <a:schemeClr val="dk2"/>
                </a:solidFill>
              </a:rPr>
              <a:t> - проблематика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77" name="Google Shape;177;p25"/>
          <p:cNvSpPr txBox="1"/>
          <p:nvPr>
            <p:ph idx="1" type="body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/>
              <a:t>В данном отделе используемым ПО является MS Excel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400"/>
              <a:t>Основными проблемами являются:</a:t>
            </a:r>
            <a:endParaRPr sz="1400"/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Roboto"/>
              <a:buChar char="-"/>
            </a:pPr>
            <a:r>
              <a:rPr lang="ru" sz="1400"/>
              <a:t>сложности организации множества таблиц в различных вариантах (черновой, согласованный, утверждённый и т.п.), что требует дополнительных усилий по организации работы с файлами;</a:t>
            </a:r>
            <a:endParaRPr sz="14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Roboto"/>
              <a:buChar char="-"/>
            </a:pPr>
            <a:r>
              <a:rPr lang="ru" sz="1400"/>
              <a:t>сложность с обеспечением конфиденциальности данных информационной системы</a:t>
            </a:r>
            <a:endParaRPr sz="14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Roboto"/>
              <a:buChar char="-"/>
            </a:pPr>
            <a:r>
              <a:rPr lang="ru" sz="1400"/>
              <a:t>низкая производительность, которая проявляется при расчёте сложных финансовых моделей, особенно использующих статистические функции.</a:t>
            </a:r>
            <a:endParaRPr sz="14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Roboto"/>
              <a:buChar char="-"/>
            </a:pPr>
            <a:r>
              <a:rPr lang="ru" sz="1400"/>
              <a:t>повышенное влияние «человеческого фактора» на корректность таблиц (одной неверной ошибкой в работе с таблицей можно испортить работу всей информационной системы);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ru" sz="1400"/>
              <a:t>сложности одновременной работы нескольких пользователей с одной информационной системой</a:t>
            </a:r>
            <a:endParaRPr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