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5" r:id="rId9"/>
    <p:sldId id="261" r:id="rId10"/>
    <p:sldId id="263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47031B12-EA17-4DDA-9FF0-28B069D8781D}">
          <p14:sldIdLst>
            <p14:sldId id="256"/>
            <p14:sldId id="266"/>
            <p14:sldId id="267"/>
          </p14:sldIdLst>
        </p14:section>
        <p14:section name="ПО инструментарий работников отделов" id="{65A3BDE2-261E-4C71-B147-92CBE4445EDC}">
          <p14:sldIdLst>
            <p14:sldId id="257"/>
            <p14:sldId id="258"/>
            <p14:sldId id="259"/>
            <p14:sldId id="260"/>
            <p14:sldId id="265"/>
            <p14:sldId id="261"/>
          </p14:sldIdLst>
        </p14:section>
        <p14:section name="Выводы" id="{143DDD00-3C3F-4E72-A549-5C33D4C75972}">
          <p14:sldIdLst>
            <p14:sldId id="263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90" autoAdjust="0"/>
  </p:normalViewPr>
  <p:slideViewPr>
    <p:cSldViewPr snapToGrid="0">
      <p:cViewPr varScale="1">
        <p:scale>
          <a:sx n="77" d="100"/>
          <a:sy n="77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2B04D-D541-4B54-82E6-BB17858C9ACC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2577-8263-456F-A9D3-C1161E4F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такое SAP?</a:t>
            </a:r>
            <a:br>
              <a:rPr lang="ru-RU" dirty="0"/>
            </a:br>
            <a:r>
              <a:rPr lang="en-US" dirty="0"/>
              <a:t>https://habr.com/ru/post/487418/</a:t>
            </a:r>
          </a:p>
          <a:p>
            <a:endParaRPr lang="en-US" dirty="0"/>
          </a:p>
          <a:p>
            <a:r>
              <a:rPr lang="ru-RU" b="1" dirty="0"/>
              <a:t>Сравнение </a:t>
            </a:r>
            <a:r>
              <a:rPr lang="en-US" b="1" dirty="0"/>
              <a:t>ERP </a:t>
            </a:r>
            <a:r>
              <a:rPr lang="ru-RU" b="1" dirty="0"/>
              <a:t>систем:</a:t>
            </a:r>
            <a:br>
              <a:rPr lang="ru-RU" dirty="0"/>
            </a:br>
            <a:r>
              <a:rPr lang="en-US" dirty="0"/>
              <a:t>https://xmldatafeed.com/11-luchshih-erp-programm-2021-goda-ranzhirovanie-i-sravnenie-sistem/</a:t>
            </a:r>
            <a:endParaRPr lang="ru-RU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useo Sans Cyrl"/>
              </a:rPr>
              <a:t>Программы складского учета товаров</a:t>
            </a:r>
            <a:br>
              <a:rPr lang="ru-RU" dirty="0"/>
            </a:br>
            <a:r>
              <a:rPr lang="en-US" dirty="0"/>
              <a:t>https://www.ekam.ru/blogs/pos/ekspertnyy-reyting-programm-skladskogo-ucheta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Общая информация</a:t>
            </a:r>
            <a:br>
              <a:rPr lang="ru-RU" dirty="0"/>
            </a:br>
            <a:r>
              <a:rPr lang="en-US" dirty="0"/>
              <a:t>https://academy-of-capital.ru/blog/instrumenty-otdela-prodazh/</a:t>
            </a:r>
            <a:br>
              <a:rPr lang="ru-RU" dirty="0"/>
            </a:br>
            <a:r>
              <a:rPr lang="en-US" dirty="0"/>
              <a:t>https://blog.oy-li.ru/instrumenty-menedzhera-po-prodazham-iskusstvo-rabotat-produktivnee/</a:t>
            </a:r>
            <a:endParaRPr lang="ru-RU" dirty="0"/>
          </a:p>
          <a:p>
            <a:endParaRPr lang="ru-RU" dirty="0"/>
          </a:p>
          <a:p>
            <a:r>
              <a:rPr lang="en-US" b="1" dirty="0"/>
              <a:t>CRM </a:t>
            </a:r>
            <a:r>
              <a:rPr lang="ru-RU" b="1" dirty="0"/>
              <a:t>системы:</a:t>
            </a:r>
            <a:br>
              <a:rPr lang="ru-RU" dirty="0"/>
            </a:br>
            <a:r>
              <a:rPr lang="en-US" dirty="0"/>
              <a:t>https://otzyvmarketing.ru/articles/12-luchshih-crm-sistem/</a:t>
            </a:r>
            <a:br>
              <a:rPr lang="en-US" dirty="0"/>
            </a:br>
            <a:endParaRPr lang="ru-RU" dirty="0"/>
          </a:p>
          <a:p>
            <a:r>
              <a:rPr lang="ru-RU" b="1" dirty="0"/>
              <a:t>Сравнение программ для </a:t>
            </a:r>
            <a:r>
              <a:rPr lang="en-US" b="1" dirty="0"/>
              <a:t>IP-</a:t>
            </a:r>
            <a:r>
              <a:rPr lang="ru-RU" b="1" dirty="0"/>
              <a:t>телефонии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https://ru.wikipedia.org/wiki/%D0%A1%D1%80%D0%B0%D0%B2%D0%BD%D0%B5%D0%BD%D0%B8%D0%B5_%D0%BF%D1%80%D0%BE%D0%B3%D1%80%D0%B0%D0%BC%D0%BC_%D0%B4%D0%BB%D1%8F_IP-%D1%82%D0%B5%D0%BB%D0%B5%D1%84%D0%BE%D0%BD%D0%B8%D0%B8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https://clubtk.ru/kakie-obyazannosti-u-spetsialista-po-dogovornoy-rabote</a:t>
            </a:r>
            <a:br>
              <a:rPr lang="ru-RU" dirty="0"/>
            </a:br>
            <a:r>
              <a:rPr lang="en-US" dirty="0"/>
              <a:t>https://dogovorum.ru/articles/dogovornoi-otdel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Система управления договорами</a:t>
            </a:r>
            <a:br>
              <a:rPr lang="ru-RU" dirty="0"/>
            </a:br>
            <a:r>
              <a:rPr lang="en-US" dirty="0"/>
              <a:t>https://dogovorum.ru/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FFFFFF"/>
                </a:solidFill>
                <a:effectLst/>
                <a:latin typeface="montserrat" panose="00000500000000000000" pitchFamily="2" charset="-52"/>
              </a:rPr>
              <a:t>Эффективное взаимодействие между отделами</a:t>
            </a:r>
            <a:endParaRPr lang="ru-RU" dirty="0"/>
          </a:p>
          <a:p>
            <a:r>
              <a:rPr lang="en-US" dirty="0"/>
              <a:t>https://rb.ru/opinion/otdely/</a:t>
            </a:r>
            <a:br>
              <a:rPr lang="ru-RU" dirty="0"/>
            </a:br>
            <a:r>
              <a:rPr lang="ru-RU" b="1" dirty="0"/>
              <a:t>Инструменты для команды</a:t>
            </a:r>
            <a:br>
              <a:rPr lang="ru-RU" dirty="0"/>
            </a:br>
            <a:r>
              <a:rPr lang="en-US" dirty="0"/>
              <a:t>https://habr.com/ru/company/hygger/blog/352130/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>
                <a:solidFill>
                  <a:srgbClr val="333333"/>
                </a:solidFill>
                <a:effectLst/>
                <a:latin typeface="Fira Sans" panose="020B0604020202020204" pitchFamily="34" charset="0"/>
              </a:rPr>
              <a:t>Service Desk системы и их интеграция</a:t>
            </a:r>
            <a:br>
              <a:rPr lang="ru-RU" dirty="0"/>
            </a:br>
            <a:r>
              <a:rPr lang="en-US" dirty="0"/>
              <a:t>https://habr.com/ru/company/okdesk/blog/474748/</a:t>
            </a:r>
            <a:br>
              <a:rPr lang="ru-RU" dirty="0"/>
            </a:br>
            <a:br>
              <a:rPr lang="en-US" dirty="0"/>
            </a:br>
            <a:r>
              <a:rPr lang="ru-RU" b="1" dirty="0"/>
              <a:t>Эффективная работа с подрядчиками:</a:t>
            </a:r>
            <a:br>
              <a:rPr lang="ru-RU" dirty="0"/>
            </a:br>
            <a:r>
              <a:rPr lang="en-US" dirty="0"/>
              <a:t>https://youtu.be/JzsN51Xg1YA</a:t>
            </a:r>
            <a:br>
              <a:rPr lang="ru-RU" dirty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8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Заметки на будущее:</a:t>
            </a:r>
            <a:br>
              <a:rPr lang="ru-RU" dirty="0"/>
            </a:br>
            <a:r>
              <a:rPr lang="ru-RU" dirty="0"/>
              <a:t>- Яндекс 360 и продукты, на которые перейдём в случае санкций</a:t>
            </a:r>
          </a:p>
          <a:p>
            <a:r>
              <a:rPr lang="ru-RU" dirty="0"/>
              <a:t>- Нужно посчитать стоимость внедрения всего этого</a:t>
            </a:r>
          </a:p>
          <a:p>
            <a:r>
              <a:rPr lang="ru-RU" dirty="0"/>
              <a:t>-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2577-8263-456F-A9D3-C1161E4F3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1F46D-6285-4315-8E7C-0715CE58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1205F-AA28-464C-B62C-F2598E57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35FA-9E22-4B5C-864F-9AC0F676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99B3C-69BF-4740-B252-9546FF3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1D785-D6D3-491A-A567-11E9CFA9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B6048-FBF8-4930-871F-42660FF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B62EA-CDD3-4AC8-8A26-563F3585B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D3B1-69AA-4EFC-AF3D-5DD7FA26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0C9ED-2ECF-45F4-818D-4D307468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BA0E5-3894-4EA5-B23A-DFE1679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987D8F-409C-485E-9D27-E6695E01F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D8FE8-3CFD-44EE-9F38-FEEDC0A8D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DA8AE-B954-43B3-9FA3-02BE17C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C42D0-9BCD-4550-80FB-7DE4B331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12B20-9D81-44BE-9E3D-209D95C3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8F9A2-D985-4054-8E43-193583EC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C03F2-303C-458D-8917-353CF0FC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A1C1E-29A4-4807-AE71-BC334C79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DDEF0-DB2D-4B25-AFAC-B45D60E1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832CE-C8B0-4025-8FAA-D498E544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CF66-6741-4A02-81FB-1238ADF1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99F68-A701-4277-941C-74AA0BE9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B3998-8451-4763-9AB5-0DEA0884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A56A2-A2D5-4A99-A058-37A796DF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065F1-EB01-4C32-874B-78C60619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987CE-5B2A-40CC-BAE5-7574239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50F62-24BA-4F8A-87A5-2A1D3606D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13E026-2FFA-468B-A554-1BA825A8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5721B-3EBE-4825-8CA4-272F10A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D1005E-B287-440D-B388-F97903A6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76AE5C-1EFD-46E7-8EB1-897971B8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2F-66AC-416E-ABD8-B4C27252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B71035-8E07-46CF-BFFD-4D353846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52643D-7A69-43FE-9064-9719DAA0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D1FD1-EE66-4679-8B5C-65CD5EEDF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AF117-5FFB-43EE-AB58-90812480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C5330C-6310-4B1A-9620-3B26D294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CDD85B-8483-4C4A-BA33-04FCB4E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4A92B-B527-42A5-BC3D-B2C5208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6187-2094-4DC6-B4B8-9AC92033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ADE78A-5C2E-4519-BBEA-FA03643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41D832-416C-4F33-88C6-AEF04C14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F30EC2-9DC5-4F23-93C4-531455DE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C77D82-590A-47C3-8FF5-E4F8D113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A6C84E-E886-4377-BFAE-50A92C6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AD981-2350-467A-B2FE-1906DD39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14FB6-5F81-44F5-B07A-DD988441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0652A-6D07-4778-80AE-A8465B92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A1CCFB-7102-4BE0-83C5-83FD1DF9D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31AF19-38E5-4B9E-B13A-158BC448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5F1279-FB26-40B7-AE3F-ACAAA1A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E4BCD-9827-45EE-8067-DB27BAB8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47F5-F797-41EF-AC6A-91CB152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67965B-55D6-4FC7-AA4C-91B002DC2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E057A-395F-45F9-8772-2F7DB9E8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CE43F2-D8DC-432B-9121-88D4AB8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C96076-BB01-40DD-88F1-83367A58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F894B-D8C0-4B14-B89C-3ADA004F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7033A-8C8D-4FED-A2E5-8D8A6E43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C9C6B-AF77-4F97-827E-62A65752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98D17-D38F-41F4-8FC5-70A3D58E1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9EE-909C-4113-AE68-A0D68A2E053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66A839-9191-403C-8C90-D85178D46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E576A-9163-473B-B1BF-051F678E8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9AC2-1D1D-4CA4-9397-DD12BC35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BE53E-8CE0-4620-B087-52453763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Эффективность использования СИТ в работе компании </a:t>
            </a:r>
            <a:r>
              <a:rPr lang="en-US" dirty="0"/>
              <a:t>“</a:t>
            </a:r>
            <a:r>
              <a:rPr lang="ru-RU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Продуктовая лавка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EC8A2-A67D-4113-8297-2DCD48FAB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ru-RU" dirty="0"/>
              <a:t>Отчёт о эффективности использования СИТ в работе предприятия</a:t>
            </a:r>
          </a:p>
          <a:p>
            <a:pPr>
              <a:lnSpc>
                <a:spcPct val="300000"/>
              </a:lnSpc>
            </a:pPr>
            <a:r>
              <a:rPr lang="ru-RU" dirty="0"/>
              <a:t>Колонин Глеб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07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Важность СИТ при расширении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C159A-90C1-4940-93A8-AE6E757F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Имея правильно настроенную СИТ в компании, открытие нового отдела пройдет быстрее и эффективнее, потому что: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Новые бизнес процессы будут встраиваться в уже существующую систему, что снизит хаус и неопределенность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Производительность сотрудников возрастёт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Будут снижены издержки на ведение документов организации и контроля её деятельности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574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162C6-259C-493A-9344-66B5569E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pPr algn="ctr"/>
            <a:r>
              <a:rPr lang="ru-RU" b="1" dirty="0"/>
              <a:t>Итоговая стоимость внедрения СИТ</a:t>
            </a:r>
            <a:endParaRPr lang="en-US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4C94BF-C1B9-4E9E-8FE6-F4C8E78D3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076" y="1361872"/>
            <a:ext cx="10023848" cy="4246323"/>
          </a:xfrm>
        </p:spPr>
      </p:pic>
    </p:spTree>
    <p:extLst>
      <p:ext uri="{BB962C8B-B14F-4D97-AF65-F5344CB8AC3E}">
        <p14:creationId xmlns:p14="http://schemas.microsoft.com/office/powerpoint/2010/main" val="365326181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C8766-922D-453E-8B20-4C68DBA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545"/>
            <a:ext cx="10515600" cy="972185"/>
          </a:xfrm>
        </p:spPr>
        <p:txBody>
          <a:bodyPr/>
          <a:lstStyle/>
          <a:p>
            <a:pPr algn="ctr"/>
            <a:r>
              <a:rPr lang="ru-RU" b="1" dirty="0"/>
              <a:t>Оценка эффективности использования СИТ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59E52-647B-4680-97A9-B656E95B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829" y="1451430"/>
            <a:ext cx="10435772" cy="474617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Оценку эффективности можно будет провести спустя год после её внедрения. Собрав обратную связь от сотрудников и сравнив финансовые показатели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отдел использует ПО, которое предназначено именно для выполнения его задач. Использование указанного ПО, позволит сформировать СИТ, которая обеспечит продуктивное взаимодействие между отделами компании.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Продуктовая лавка занимается поставкой продуктов питания организациям и физическим лицам.</a:t>
            </a:r>
          </a:p>
          <a:p>
            <a:pPr marL="0" indent="0">
              <a:buNone/>
            </a:pPr>
            <a:r>
              <a:rPr lang="ru-RU" dirty="0"/>
              <a:t>Её подрядчиками являются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урьерская служба 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Л</a:t>
            </a:r>
            <a:r>
              <a:rPr lang="ru-RU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огистическая компания.</a:t>
            </a:r>
          </a:p>
          <a:p>
            <a:pPr marL="0" indent="0" algn="ctr">
              <a:buNone/>
            </a:pPr>
            <a:r>
              <a:rPr lang="ru-RU" b="1" dirty="0"/>
              <a:t>Получается, что деятельность Продуктовой лавки заключается в следующем: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Покупка товаров у 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Складирование  и Упаковка продуктов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и привлечение новых клиентов, которым нужно поставить продукты питания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Поддержание старых клиентов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Поиск новых поставщиков и подрядчиков с более выгодными условиями</a:t>
            </a:r>
          </a:p>
        </p:txBody>
      </p:sp>
    </p:spTree>
    <p:extLst>
      <p:ext uri="{BB962C8B-B14F-4D97-AF65-F5344CB8AC3E}">
        <p14:creationId xmlns:p14="http://schemas.microsoft.com/office/powerpoint/2010/main" val="19260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AD20-2646-404A-871F-F12E55F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</p:spPr>
        <p:txBody>
          <a:bodyPr/>
          <a:lstStyle/>
          <a:p>
            <a:pPr algn="ctr"/>
            <a:r>
              <a:rPr lang="ru-RU" b="1" dirty="0"/>
              <a:t>Важное предисловие 2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3B673-2577-4D2D-BD2C-B9519557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263316"/>
            <a:ext cx="11466285" cy="491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Продуктовая лавка работает как с бизнесами, так и непосредственно с покупателями. </a:t>
            </a:r>
            <a:r>
              <a:rPr lang="en-US" dirty="0"/>
              <a:t>(B2B </a:t>
            </a:r>
            <a:r>
              <a:rPr lang="ru-RU" dirty="0"/>
              <a:t>и </a:t>
            </a:r>
            <a:r>
              <a:rPr lang="en-US" dirty="0"/>
              <a:t>B2C)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открытия 2ого филиала Продуктовой лавки – выполнение своей деятельности в большем объёме, для увеличения выручки.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Следовательно нужна СИТ, которая сможет это обеспечить путём систематизации бизнес процессов.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89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3F889-20EA-49DD-91A7-10DFB9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074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Инструменты для работы Бухгалтеров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F3BA1-97F5-4409-98E4-2B1DAFAD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Бухгалтерам важно планировать ресурсы предприятия.</a:t>
            </a:r>
          </a:p>
          <a:p>
            <a:pPr marL="0" indent="0">
              <a:buNone/>
            </a:pPr>
            <a:r>
              <a:rPr lang="ru-RU" u="sng" dirty="0"/>
              <a:t>Для этого необходимо следующее ПО: </a:t>
            </a:r>
          </a:p>
          <a:p>
            <a:r>
              <a:rPr lang="en-US" dirty="0"/>
              <a:t>Excel</a:t>
            </a:r>
            <a:r>
              <a:rPr lang="ru-RU" dirty="0"/>
              <a:t>, </a:t>
            </a:r>
            <a:r>
              <a:rPr lang="en-US" dirty="0"/>
              <a:t>Google Sheets, </a:t>
            </a:r>
            <a:r>
              <a:rPr lang="ru-RU" dirty="0"/>
              <a:t>Яндекс Таблицы (малое предприятие)</a:t>
            </a:r>
            <a:r>
              <a:rPr lang="en-US" dirty="0"/>
              <a:t> </a:t>
            </a:r>
          </a:p>
          <a:p>
            <a:r>
              <a:rPr lang="en-US" dirty="0"/>
              <a:t>ERP </a:t>
            </a:r>
            <a:r>
              <a:rPr lang="ru-RU" dirty="0"/>
              <a:t>система (большое предприятие)</a:t>
            </a:r>
          </a:p>
          <a:p>
            <a:r>
              <a:rPr lang="ru-RU" dirty="0"/>
              <a:t>Программы автоматизации бухгалтерского учёта</a:t>
            </a:r>
          </a:p>
          <a:p>
            <a:pPr marL="0" indent="0">
              <a:buNone/>
            </a:pPr>
            <a:r>
              <a:rPr lang="ru-RU" u="sng" dirty="0"/>
              <a:t>Какое ПО мы внедрим:</a:t>
            </a:r>
            <a:endParaRPr lang="en-US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18C5E5-7467-4E75-9BFD-DA0846FC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0" y="4769246"/>
            <a:ext cx="11726699" cy="12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85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4E96-5130-4DC1-A31E-7D2DDF5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Инструменты для работников склада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3CB2D5-B7E8-4FBA-9D34-32C214D3F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316"/>
            <a:ext cx="10515600" cy="50286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Работникам склада необходимо ПО, которое будет связывать их деятельность с бухгалтерами, менеджерами по продажам.</a:t>
            </a:r>
          </a:p>
          <a:p>
            <a:pPr marL="0" indent="0">
              <a:buNone/>
            </a:pPr>
            <a:r>
              <a:rPr lang="ru-RU" u="sng" dirty="0"/>
              <a:t>ПО для складского учёта: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«ЕКАМ»; «1С: Торговля и склад»</a:t>
            </a:r>
            <a:r>
              <a:rPr lang="en-US" b="0" i="0" dirty="0">
                <a:solidFill>
                  <a:srgbClr val="313131"/>
                </a:solidFill>
                <a:effectLst/>
                <a:latin typeface="Museo Sans Cyrl"/>
              </a:rPr>
              <a:t>; 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«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Museo Sans Cyrl"/>
              </a:rPr>
              <a:t>МойСклад</a:t>
            </a:r>
            <a:r>
              <a:rPr lang="ru-RU" b="0" i="0" dirty="0">
                <a:solidFill>
                  <a:srgbClr val="313131"/>
                </a:solidFill>
                <a:effectLst/>
                <a:latin typeface="Museo Sans Cyrl"/>
              </a:rPr>
              <a:t>»</a:t>
            </a:r>
          </a:p>
          <a:p>
            <a:endParaRPr lang="ru-RU" b="0" i="0" dirty="0">
              <a:solidFill>
                <a:srgbClr val="313131"/>
              </a:solidFill>
              <a:effectLst/>
              <a:latin typeface="Museo Sans Cyrl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C9403E-7EFC-41FA-BD69-23534CA2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6" y="3429000"/>
            <a:ext cx="11208728" cy="22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37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pPr algn="ctr"/>
            <a:r>
              <a:rPr lang="ru-RU" b="1" dirty="0"/>
              <a:t>Инструменты менеджеров по продажам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8644003" cy="454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CRM </a:t>
            </a:r>
            <a:r>
              <a:rPr lang="ru-RU" dirty="0"/>
              <a:t>– чтобы знать, что нужно клиенту и хранить его историю</a:t>
            </a:r>
          </a:p>
          <a:p>
            <a:r>
              <a:rPr lang="en-US" dirty="0"/>
              <a:t>IP </a:t>
            </a:r>
            <a:r>
              <a:rPr lang="ru-RU" dirty="0"/>
              <a:t>телефония –</a:t>
            </a:r>
            <a:r>
              <a:rPr lang="en-US" dirty="0"/>
              <a:t> </a:t>
            </a:r>
            <a:r>
              <a:rPr lang="ru-RU" dirty="0"/>
              <a:t>чтобы сохранять переписки и разговоры. Анализировать ошибки и не допускать их в будущем.</a:t>
            </a:r>
          </a:p>
          <a:p>
            <a:pPr marL="0" indent="0">
              <a:buNone/>
            </a:pPr>
            <a:r>
              <a:rPr lang="en-US" dirty="0"/>
              <a:t>3CX Phone</a:t>
            </a:r>
            <a:r>
              <a:rPr lang="ru-RU" dirty="0"/>
              <a:t>, </a:t>
            </a:r>
          </a:p>
          <a:p>
            <a:r>
              <a:rPr lang="ru-RU" dirty="0"/>
              <a:t>Чат-боты – чтобы быстро выходить на контакт с большим числом клиентов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Чат-бот на сайте компании или в Телеграм 50.000 рублей</a:t>
            </a:r>
          </a:p>
          <a:p>
            <a:r>
              <a:rPr lang="ru-RU" dirty="0"/>
              <a:t>Скрипты продаж – лучшая импровизация спланирована заранее.</a:t>
            </a:r>
          </a:p>
          <a:p>
            <a:pPr marL="0" indent="0">
              <a:buNone/>
            </a:pPr>
            <a:r>
              <a:rPr lang="ru-RU" dirty="0"/>
              <a:t>Продуманы в визуализаторе </a:t>
            </a:r>
            <a:r>
              <a:rPr lang="en-US" dirty="0"/>
              <a:t>Visio, Draw.io </a:t>
            </a:r>
            <a:r>
              <a:rPr lang="ru-RU" dirty="0"/>
              <a:t>и т.д.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C54D3-6C33-47E6-9AC4-5E6CEBDA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203" y="1303506"/>
            <a:ext cx="2476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6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498D-E350-426E-B53C-EC2C75EF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Инструменты менеджеров договорного отдела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D99A-0B25-42CD-A5D5-F36B44E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/>
          <a:p>
            <a:pPr marL="0" indent="0">
              <a:buNone/>
            </a:pPr>
            <a:r>
              <a:rPr lang="ru-RU" u="sng" dirty="0"/>
              <a:t>Текстовые редакторы для составления договоров:</a:t>
            </a:r>
          </a:p>
          <a:p>
            <a:r>
              <a:rPr lang="ru-RU" dirty="0"/>
              <a:t>Яндекс документы</a:t>
            </a:r>
          </a:p>
          <a:p>
            <a:r>
              <a:rPr lang="en-US" dirty="0"/>
              <a:t>MS Word</a:t>
            </a:r>
            <a:endParaRPr lang="ru-RU" dirty="0"/>
          </a:p>
          <a:p>
            <a:r>
              <a:rPr lang="en-US" dirty="0"/>
              <a:t>Google Docs</a:t>
            </a:r>
            <a:endParaRPr lang="ru-RU" dirty="0"/>
          </a:p>
          <a:p>
            <a:r>
              <a:rPr lang="en-US" dirty="0"/>
              <a:t>Pages</a:t>
            </a:r>
          </a:p>
          <a:p>
            <a:pPr marL="0" indent="0">
              <a:buNone/>
            </a:pPr>
            <a:r>
              <a:rPr lang="ru-RU" u="sng" dirty="0"/>
              <a:t>Система для управления договорами (Ведение листов согласования, план факт анализ и т.д.):</a:t>
            </a:r>
          </a:p>
          <a:p>
            <a:r>
              <a:rPr lang="ru-RU" dirty="0"/>
              <a:t>Респект: Учет договоров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7F8ADE-1444-4534-A446-52C53F39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2" y="5245099"/>
            <a:ext cx="80676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внутри компании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503"/>
          </a:xfrm>
        </p:spPr>
        <p:txBody>
          <a:bodyPr/>
          <a:lstStyle/>
          <a:p>
            <a:r>
              <a:rPr lang="ru-RU" dirty="0"/>
              <a:t>Пакет Яндекс 360</a:t>
            </a:r>
          </a:p>
          <a:p>
            <a:pPr>
              <a:buFontTx/>
              <a:buChar char="-"/>
            </a:pPr>
            <a:r>
              <a:rPr lang="ru-RU" dirty="0"/>
              <a:t>Почта</a:t>
            </a:r>
          </a:p>
          <a:p>
            <a:pPr>
              <a:buFontTx/>
              <a:buChar char="-"/>
            </a:pPr>
            <a:r>
              <a:rPr lang="ru-RU" dirty="0"/>
              <a:t>Диск</a:t>
            </a:r>
          </a:p>
          <a:p>
            <a:pPr>
              <a:buFontTx/>
              <a:buChar char="-"/>
            </a:pPr>
            <a:r>
              <a:rPr lang="ru-RU" dirty="0"/>
              <a:t>Телемост (Онлайн конференции)</a:t>
            </a:r>
          </a:p>
          <a:p>
            <a:pPr>
              <a:buFontTx/>
              <a:buChar char="-"/>
            </a:pPr>
            <a:r>
              <a:rPr lang="ru-RU" dirty="0"/>
              <a:t>Яндекс Документы</a:t>
            </a:r>
          </a:p>
          <a:p>
            <a:pPr>
              <a:buFontTx/>
              <a:buChar char="-"/>
            </a:pPr>
            <a:r>
              <a:rPr lang="ru-RU" dirty="0"/>
              <a:t>И прочее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Оптимальный пакет на 10 человек</a:t>
            </a:r>
          </a:p>
          <a:p>
            <a:pPr marL="0" indent="0">
              <a:buNone/>
            </a:pPr>
            <a:r>
              <a:rPr lang="ru-RU" dirty="0"/>
              <a:t>2600 рублей в месяц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4A3594-A4B3-4F89-A232-10F114C5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32" y="1394460"/>
            <a:ext cx="4072002" cy="50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4369A-F44B-4D8A-A1D5-2A4ED73D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pPr algn="ctr"/>
            <a:r>
              <a:rPr lang="ru-RU" b="1" dirty="0"/>
              <a:t>Взаимодействие с подрядчиками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235BF-4935-4866-A73E-7FE19275C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7" y="1394460"/>
            <a:ext cx="11093116" cy="47825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эффективной работы с подрядчиком нужно: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подрядчика в систему (</a:t>
            </a:r>
            <a:r>
              <a:rPr lang="en-US" dirty="0"/>
              <a:t>Mas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ТЗ (Договорный отдел)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Контролировать его работу (</a:t>
            </a:r>
            <a:r>
              <a:rPr lang="en-US" dirty="0"/>
              <a:t>MS Project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Выдача обратной связи </a:t>
            </a:r>
            <a:r>
              <a:rPr lang="en-US" dirty="0"/>
              <a:t>(Mas Project)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Фиксировать конечный результат</a:t>
            </a:r>
            <a:r>
              <a:rPr lang="en-US" dirty="0"/>
              <a:t> (MS Project)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Необходимое ПО:</a:t>
            </a:r>
          </a:p>
          <a:p>
            <a:pPr marL="0" indent="0">
              <a:buNone/>
            </a:pPr>
            <a:r>
              <a:rPr lang="en-US" dirty="0"/>
              <a:t>MS Project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Mas Project</a:t>
            </a:r>
            <a:r>
              <a:rPr lang="ru-RU" dirty="0"/>
              <a:t> – бесплатный для Россиян навсегда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4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875</Words>
  <Application>Microsoft Office PowerPoint</Application>
  <PresentationFormat>Широкоэкранный</PresentationFormat>
  <Paragraphs>103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Fira Sans</vt:lpstr>
      <vt:lpstr>montserrat</vt:lpstr>
      <vt:lpstr>Museo Sans Cyrl</vt:lpstr>
      <vt:lpstr>Тема Office</vt:lpstr>
      <vt:lpstr>Эффективность использования СИТ в работе компании “Продуктовая лавка”</vt:lpstr>
      <vt:lpstr>Важное предисловие</vt:lpstr>
      <vt:lpstr>Важное предисловие 2</vt:lpstr>
      <vt:lpstr>Инструменты для работы Бухгалтеров</vt:lpstr>
      <vt:lpstr>Инструменты для работников склада</vt:lpstr>
      <vt:lpstr>Инструменты менеджеров по продажам</vt:lpstr>
      <vt:lpstr>Инструменты менеджеров договорного отдела</vt:lpstr>
      <vt:lpstr>Взаимодействие внутри компании</vt:lpstr>
      <vt:lpstr>Взаимодействие с подрядчиками</vt:lpstr>
      <vt:lpstr>Важность СИТ при расширении компании</vt:lpstr>
      <vt:lpstr>Итоговая стоимость внедрения СИТ</vt:lpstr>
      <vt:lpstr>Оценка эффективности использования СИТ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Эффективность использования СИТ в работе компании “Продуктовая лавка”</dc:title>
  <dc:creator>Spaceship24</dc:creator>
  <cp:lastModifiedBy>Spaceship24</cp:lastModifiedBy>
  <cp:revision>281</cp:revision>
  <dcterms:created xsi:type="dcterms:W3CDTF">2022-03-22T12:51:58Z</dcterms:created>
  <dcterms:modified xsi:type="dcterms:W3CDTF">2022-03-27T12:17:02Z</dcterms:modified>
</cp:coreProperties>
</file>