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Raleway" pitchFamily="2" charset="-52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5FBDDC-92E3-4B33-9724-6D6D92B43FE5}">
  <a:tblStyle styleId="{A45FBDDC-92E3-4B33-9724-6D6D92B43F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64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1ec4995413_0_29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1ec4995413_0_29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ec4995413_0_2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ec4995413_0_2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1ec4995413_0_3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1ec4995413_0_3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1ec4995413_0_3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1ec4995413_0_3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ec4995413_0_3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ec4995413_0_3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1ec4995413_0_3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1ec4995413_0_3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1ec4995413_0_3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1ec4995413_0_3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ec4995413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ec4995413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1ec4995413_0_17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1ec4995413_0_17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ec4995413_0_2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ec4995413_0_2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1ec4995413_0_16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1ec4995413_0_16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1ec4995413_0_26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1ec4995413_0_26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1ec4995413_0_28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1ec4995413_0_28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1ec4995413_0_30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1ec4995413_0_30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ec4995413_0_2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ec4995413_0_2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 2">
  <p:cSld name="AUTOLAYOUT_2">
    <p:bg>
      <p:bgPr>
        <a:solidFill>
          <a:srgbClr val="FFFFFF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0" y="4665575"/>
            <a:ext cx="9144000" cy="477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">
  <p:cSld name="AUTOLAYOUT_3">
    <p:bg>
      <p:bgPr>
        <a:solidFill>
          <a:srgbClr val="FFFFFF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188400" y="188400"/>
            <a:ext cx="8767200" cy="476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4"/>
          <p:cNvSpPr/>
          <p:nvPr/>
        </p:nvSpPr>
        <p:spPr>
          <a:xfrm>
            <a:off x="282600" y="282600"/>
            <a:ext cx="8578800" cy="45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2" name="Google Shape;92;p14"/>
          <p:cNvCxnSpPr/>
          <p:nvPr/>
        </p:nvCxnSpPr>
        <p:spPr>
          <a:xfrm>
            <a:off x="282600" y="4607275"/>
            <a:ext cx="42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3" name="Google Shape;93;p14"/>
          <p:cNvCxnSpPr/>
          <p:nvPr/>
        </p:nvCxnSpPr>
        <p:spPr>
          <a:xfrm>
            <a:off x="8438400" y="536225"/>
            <a:ext cx="423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2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2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2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2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2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2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2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2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00">
                <a:solidFill>
                  <a:schemeClr val="dk2"/>
                </a:solidFill>
              </a:defRPr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 sz="1200">
                <a:solidFill>
                  <a:schemeClr val="dk2"/>
                </a:solidFill>
              </a:defRPr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 sz="1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 1">
  <p:cSld name="AUTOLAYOUT_4">
    <p:bg>
      <p:bgPr>
        <a:solidFill>
          <a:srgbClr val="FFFFFF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-25" y="0"/>
            <a:ext cx="9144000" cy="1741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6551675" y="0"/>
            <a:ext cx="2592300" cy="1741500"/>
          </a:xfrm>
          <a:prstGeom prst="rect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5"/>
          <p:cNvSpPr/>
          <p:nvPr/>
        </p:nvSpPr>
        <p:spPr>
          <a:xfrm rot="10800000">
            <a:off x="3991228" y="0"/>
            <a:ext cx="1727100" cy="1741500"/>
          </a:xfrm>
          <a:prstGeom prst="flowChartDelay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5"/>
          <p:cNvSpPr/>
          <p:nvPr/>
        </p:nvSpPr>
        <p:spPr>
          <a:xfrm rot="10800000">
            <a:off x="4431837" y="0"/>
            <a:ext cx="1727100" cy="1741500"/>
          </a:xfrm>
          <a:prstGeom prst="flowChartDelay">
            <a:avLst/>
          </a:prstGeom>
          <a:solidFill>
            <a:srgbClr val="FFFFFF">
              <a:alpha val="188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5"/>
          <p:cNvSpPr/>
          <p:nvPr/>
        </p:nvSpPr>
        <p:spPr>
          <a:xfrm rot="10800000">
            <a:off x="4856511" y="0"/>
            <a:ext cx="1727100" cy="1741500"/>
          </a:xfrm>
          <a:prstGeom prst="flowChartDelay">
            <a:avLst/>
          </a:prstGeom>
          <a:solidFill>
            <a:srgbClr val="FFFFFF">
              <a:alpha val="2509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3559500" cy="13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ользовательский макет 4">
  <p:cSld name="AUTOLAYOUT_6">
    <p:bg>
      <p:bgPr>
        <a:solidFill>
          <a:srgbClr val="37474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0" y="0"/>
            <a:ext cx="4568400" cy="5143500"/>
          </a:xfrm>
          <a:prstGeom prst="rect">
            <a:avLst/>
          </a:prstGeom>
          <a:solidFill>
            <a:srgbClr val="FFFFFF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6795047" y="584570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6795047" y="4415195"/>
            <a:ext cx="143700" cy="143700"/>
          </a:xfrm>
          <a:prstGeom prst="ellipse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" name="Google Shape;115;p16"/>
          <p:cNvCxnSpPr/>
          <p:nvPr/>
        </p:nvCxnSpPr>
        <p:spPr>
          <a:xfrm>
            <a:off x="4895600" y="656926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4895600" y="4487700"/>
            <a:ext cx="39426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body" idx="1"/>
          </p:nvPr>
        </p:nvSpPr>
        <p:spPr>
          <a:xfrm>
            <a:off x="4891175" y="1069200"/>
            <a:ext cx="3942600" cy="3005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●"/>
              <a:defRPr sz="1400">
                <a:solidFill>
                  <a:srgbClr val="FFFFFF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●"/>
              <a:defRPr sz="1200">
                <a:solidFill>
                  <a:srgbClr val="FFFFFF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○"/>
              <a:defRPr sz="1200">
                <a:solidFill>
                  <a:srgbClr val="FFFFFF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Char char="■"/>
              <a:defRPr sz="12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Aft>
                <a:spcPts val="0"/>
              </a:spcAft>
              <a:buNone/>
              <a:defRPr sz="1000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kam.r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.ru/promo/161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ctrTitle"/>
          </p:nvPr>
        </p:nvSpPr>
        <p:spPr>
          <a:xfrm>
            <a:off x="727950" y="15828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Отчёт об эффективности СИТ в работе предприятия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729452" y="36035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Использование информационные системы в интересах всех его структурных подразделений с учетом бизнес-процессов предприятия.  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45504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30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Решением является внедрение т</a:t>
            </a:r>
            <a:r>
              <a:rPr lang="ru" sz="1400">
                <a:uFill>
                  <a:noFill/>
                </a:uFill>
                <a:hlinkClick r:id="rId3"/>
              </a:rPr>
              <a:t>овароучетная система «ЕКАМ»</a:t>
            </a: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Оперативный и точный контроль за складскими остатками.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Удобное и быстрое проведение инвентаризации.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Удаленная работа с программой.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Разнообразие настраиваемых аналитических, финансовых, товарных и управленческих отчетов.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Возможность одновременного учета товаров в нескольких структурных подразделениях.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Загрузка прайсов поставщиков в программу, облегчающее создание номенклатуры.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Мультиплатформенность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Высокая стабильность работы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Открытый API для индивидуальной настройки под требования клиента.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1400"/>
              <a:buFont typeface="Arial"/>
              <a:buChar char="-"/>
            </a:pPr>
            <a:r>
              <a:rPr lang="ru" sz="1400"/>
              <a:t>Наличие телефона круглосуточной технической поддержки.</a:t>
            </a: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 - Ресурсы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9" name="Google Shape;189;p27"/>
          <p:cNvSpPr txBox="1">
            <a:spLocks noGrp="1"/>
          </p:cNvSpPr>
          <p:nvPr>
            <p:ph type="body" idx="1"/>
          </p:nvPr>
        </p:nvSpPr>
        <p:spPr>
          <a:xfrm>
            <a:off x="4964513" y="430625"/>
            <a:ext cx="3942600" cy="24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Данная программа требует ежемесячной оплаты, зависящей от выбранного периода пользования.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Также сотрудникам понадобиться обучение и консультация по внедренному ПО.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90" name="Google Shape;190;p27"/>
          <p:cNvGraphicFramePr/>
          <p:nvPr/>
        </p:nvGraphicFramePr>
        <p:xfrm>
          <a:off x="5033175" y="22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{A45FBDDC-92E3-4B33-9724-6D6D92B43FE5}</a:tableStyleId>
              </a:tblPr>
              <a:tblGrid>
                <a:gridCol w="188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месяц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год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ЕКАМ ЧЕКИ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 ФИЗИЧЕСКОЙ КАССОЙ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1200/мес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960/мес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ЕКАМ ЧЕКИ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С ОБЛАЧНОЙ КАССОЙ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2300/мес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1840/мес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 продаж, Отдел ведения договоров - проблематика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данном отделе используемым ПО является MS Excel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проблемами являются:</a:t>
            </a:r>
            <a:endParaRPr sz="14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сложности организации множества таблиц в различных вариантах (черновой, согласованный, утверждённый и т.п.), что требует дополнительных усилий по организации работы с файлами;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сложность с обеспечением конфиденциальности данных информационной системы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низкая производительность, которая проявляется при расчёте сложных финансовых моделей, особенно использующих статистические функции.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повышенное влияние «человеческого фактора» на корректность таблиц (одной неверной ошибкой в работе с таблицей можно испортить работу всей информационной системы);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сложности одновременной работы нескольких пользователей с одной информационной системой</a:t>
            </a:r>
            <a:endParaRPr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52917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 продаж, Отдел ведения договоров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2" name="Google Shape;202;p29"/>
          <p:cNvSpPr txBox="1">
            <a:spLocks noGrp="1"/>
          </p:cNvSpPr>
          <p:nvPr>
            <p:ph type="body" idx="1"/>
          </p:nvPr>
        </p:nvSpPr>
        <p:spPr>
          <a:xfrm>
            <a:off x="324600" y="1846325"/>
            <a:ext cx="8494800" cy="3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Решением является внедрение облачная CRM amoCRM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295275" algn="l" rtl="0">
              <a:lnSpc>
                <a:spcPct val="142857"/>
              </a:lnSpc>
              <a:spcBef>
                <a:spcPts val="120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Удобный планировщик задач и напоминания, работа с электронной почтой и звонками в интерфейсе</a:t>
            </a:r>
            <a:endParaRPr sz="1400"/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Возможность экспорта и импорта данных из известных систем;</a:t>
            </a:r>
            <a:endParaRPr sz="1400"/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Интеграции с почтовыми сервисами, календарями, соцсетями, бизнес-приложениями и т. д.</a:t>
            </a:r>
            <a:endParaRPr sz="1400"/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Анализируйте воронку продаж от показов до ROI</a:t>
            </a:r>
            <a:endParaRPr sz="1400"/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Все данные  и аналитика собраны в едином интерфейсы</a:t>
            </a:r>
            <a:endParaRPr sz="1400"/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Управление ставками контекстной рекламы прямо из интерфейса сквозной аналитики.</a:t>
            </a:r>
            <a:endParaRPr sz="1400"/>
          </a:p>
          <a:p>
            <a:pPr marL="457200" lvl="0" indent="-295275" algn="l" rtl="0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-"/>
            </a:pPr>
            <a:r>
              <a:rPr lang="ru" sz="1400"/>
              <a:t>Создание аналитики под конкретный бизнес: задайте этапы сделки и модели атрибуции, которые подходят именно для вашей ниши.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37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>
            <a:spLocks noGrp="1"/>
          </p:cNvSpPr>
          <p:nvPr>
            <p:ph type="title"/>
          </p:nvPr>
        </p:nvSpPr>
        <p:spPr>
          <a:xfrm>
            <a:off x="296550" y="1069200"/>
            <a:ext cx="42753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>
                <a:solidFill>
                  <a:schemeClr val="dk2"/>
                </a:solidFill>
              </a:rPr>
              <a:t>Отдел продаж, Отдел ведения договоров</a:t>
            </a:r>
            <a:r>
              <a:rPr lang="ru">
                <a:solidFill>
                  <a:schemeClr val="dk2"/>
                </a:solidFill>
              </a:rPr>
              <a:t> - Ресурсы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08" name="Google Shape;208;p30"/>
          <p:cNvSpPr txBox="1">
            <a:spLocks noGrp="1"/>
          </p:cNvSpPr>
          <p:nvPr>
            <p:ph type="body" idx="1"/>
          </p:nvPr>
        </p:nvSpPr>
        <p:spPr>
          <a:xfrm>
            <a:off x="4964513" y="430625"/>
            <a:ext cx="3942600" cy="24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Данная программа требует ежемесячной оплаты, зависящей от выбранного периода пользования.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Также сотрудникам понадобиться обучение и консультация по внедренному ПО.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09" name="Google Shape;209;p30"/>
          <p:cNvGraphicFramePr/>
          <p:nvPr/>
        </p:nvGraphicFramePr>
        <p:xfrm>
          <a:off x="5006275" y="228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{A45FBDDC-92E3-4B33-9724-6D6D92B43FE5}</a:tableStyleId>
              </a:tblPr>
              <a:tblGrid>
                <a:gridCol w="10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3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БАЗОВЫЙ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РАСШИРЕННЫЙ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ПРОФЕССИОНАЛЬНЫЙ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 пользователей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4990/мес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9990/мес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14990/мес</a:t>
                      </a:r>
                      <a:endParaRPr sz="1100"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Итоговая стоимость внедрения СИТ</a:t>
            </a:r>
            <a:endParaRPr/>
          </a:p>
        </p:txBody>
      </p:sp>
      <p:graphicFrame>
        <p:nvGraphicFramePr>
          <p:cNvPr id="215" name="Google Shape;215;p31"/>
          <p:cNvGraphicFramePr/>
          <p:nvPr/>
        </p:nvGraphicFramePr>
        <p:xfrm>
          <a:off x="4979275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{A45FBDDC-92E3-4B33-9724-6D6D92B43FE5}</a:tableStyleId>
              </a:tblPr>
              <a:tblGrid>
                <a:gridCol w="124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6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Месяц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Год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10 человек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26 190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/>
                        <a:t>125 950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Дальнейшие действия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233975" y="836250"/>
            <a:ext cx="4185900" cy="3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утверждения данного списка решений вышестоящим руководством, будут выбраны программы и выполнены все подготовительные этапы, включающие нахождение аудитора по новой ПО, проведение обучения и перенос всех необходимых данных.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Через год после пользования новым ПО будет собрана обратная связь с последующими действиями по улучшению бизнес-процессов.</a:t>
            </a:r>
            <a:endParaRPr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0" y="4586925"/>
            <a:ext cx="70485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4650" y="502950"/>
            <a:ext cx="704850" cy="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349300" y="334525"/>
            <a:ext cx="7407000" cy="66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Входные данные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 txBox="1">
            <a:spLocks noGrp="1"/>
          </p:cNvSpPr>
          <p:nvPr>
            <p:ph type="body" idx="1"/>
          </p:nvPr>
        </p:nvSpPr>
        <p:spPr>
          <a:xfrm>
            <a:off x="349300" y="1147425"/>
            <a:ext cx="7407000" cy="31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Компания “Продуктовая лавка”, занимающаяся поставкой продуктов питания организациям и физическим лицам (В2В и В2С). </a:t>
            </a:r>
            <a:endParaRPr sz="1400"/>
          </a:p>
          <a:p>
            <a:pPr marL="0" marR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бизнес-процессами в компании являются :</a:t>
            </a:r>
            <a:endParaRPr sz="1400"/>
          </a:p>
          <a:p>
            <a:pPr marL="457200" marR="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Поиск, привлечение  и удержание клиентов для поставки продукции</a:t>
            </a:r>
            <a:endParaRPr sz="140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Закупка товаров у производителя</a:t>
            </a:r>
            <a:endParaRPr sz="140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Складирование и упаковка товаров</a:t>
            </a:r>
            <a:endParaRPr sz="140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Доставка товаров к заказчикам через подрядчиков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Arial"/>
              <a:buChar char="-"/>
            </a:pPr>
            <a:r>
              <a:rPr lang="ru" sz="1400"/>
              <a:t>Подготовка и сдача бухгалтерской отчетности;</a:t>
            </a:r>
            <a:endParaRPr sz="1400"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00" y="4909700"/>
            <a:ext cx="704850" cy="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внедрения СИТ</a:t>
            </a:r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>
                <a:solidFill>
                  <a:schemeClr val="dk2"/>
                </a:solidFill>
              </a:rPr>
              <a:t>Целью для внедрения СИТ в компанию является: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ru" sz="1400" dirty="0">
                <a:solidFill>
                  <a:schemeClr val="dk2"/>
                </a:solidFill>
              </a:rPr>
              <a:t>Подготовка к расширению компании - открытию 2ого филиала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 dirty="0">
                <a:solidFill>
                  <a:schemeClr val="dk2"/>
                </a:solidFill>
              </a:rPr>
              <a:t>Оптимизация  и налаживание процессов для увеличения скорости работы</a:t>
            </a:r>
            <a:endParaRPr sz="1400" dirty="0">
              <a:solidFill>
                <a:schemeClr val="dk2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 dirty="0">
                <a:solidFill>
                  <a:schemeClr val="dk2"/>
                </a:solidFill>
              </a:rPr>
              <a:t>Консолидация всех данных для получения большего контроля над процессами в компании высшим руководством</a:t>
            </a:r>
            <a:endParaRPr sz="1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Предварительные действия</a:t>
            </a:r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7688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Был проведен опрос руководителей и сотрудников внутри каждого отдела и высшего руководства о том в какой технологической помощи они нуждаются, а  так же были запрошены все этапы работы каждого отдела для рассмотрения их для оптимизации бизнес-аналитиками и аудиторами используемого на предприятии ПО выявление узких мест.</a:t>
            </a:r>
            <a:endParaRPr sz="140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1400">
                <a:solidFill>
                  <a:schemeClr val="dk2"/>
                </a:solidFill>
              </a:rPr>
              <a:t>Бизнес-аналитики составляют документ с решениями по оптимизации процессов в компании внутри отделов, включая ресурсы и этапы внедрения каждого решения с последующими его последствиями.</a:t>
            </a:r>
            <a:endParaRPr sz="1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title"/>
          </p:nvPr>
        </p:nvSpPr>
        <p:spPr>
          <a:xfrm>
            <a:off x="705600" y="1415400"/>
            <a:ext cx="3394200" cy="224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Отделы для поддержки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0" name="Google Shape;150;p21"/>
          <p:cNvSpPr txBox="1">
            <a:spLocks noGrp="1"/>
          </p:cNvSpPr>
          <p:nvPr>
            <p:ph type="body" idx="1"/>
          </p:nvPr>
        </p:nvSpPr>
        <p:spPr>
          <a:xfrm>
            <a:off x="4252525" y="836250"/>
            <a:ext cx="4185900" cy="340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В компании отделами, которые нуждаются во внедрение ПО являются: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ru"/>
              <a:t>Бухгалтерия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dirty="0"/>
              <a:t>Склада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dirty="0"/>
              <a:t>Отдел продаж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dirty="0"/>
              <a:t>Отдел ведения договоров</a:t>
            </a:r>
            <a:endParaRPr dirty="0"/>
          </a:p>
        </p:txBody>
      </p:sp>
      <p:pic>
        <p:nvPicPr>
          <p:cNvPr id="151" name="Google Shape;15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50" y="4586925"/>
            <a:ext cx="704850" cy="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4650" y="502950"/>
            <a:ext cx="704850" cy="5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проблематика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данном отделе используемым ПО является MS Excel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проблемами являются:</a:t>
            </a:r>
            <a:endParaRPr sz="14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сложности организации множества таблиц в различных вариантах (черновой, согласованный, утверждённый и т.п.), что требует дополнительных усилий по организации работы с файлами;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сложность с обеспечением конфиденциальности данных информационной системы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низкая производительность, которая проявляется при расчёте сложных финансовых моделей, особенно использующих статистические функции.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повышенное влияние «человеческого фактора» на корректность таблиц (одной неверной ошибкой в работе с таблицей можно испортить работу всей информационной системы);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сложности одновременной работы нескольких пользователей с одной информационной системой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3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45504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решение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4" name="Google Shape;164;p23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30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Решением является внедрение программы автоматизации бухучета «Инфо-Бухгалтер».</a:t>
            </a:r>
            <a:endParaRPr sz="1400"/>
          </a:p>
          <a:p>
            <a:pPr marL="457200" lvl="0" indent="-322580" algn="l" rtl="0">
              <a:spcBef>
                <a:spcPts val="120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Развитая система удаленной поддержки пользователей, постоянно пополняемая База знаний.</a:t>
            </a:r>
            <a:endParaRPr sz="14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Надежность сохранения данных и возможность протоколирования действий пользователей.</a:t>
            </a:r>
            <a:endParaRPr sz="14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Совместимость с любыми системами передачи отчетности через Интернет, системами Клиент-банк.</a:t>
            </a:r>
            <a:endParaRPr sz="14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Возможность работать в облаке</a:t>
            </a:r>
            <a:endParaRPr sz="14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Удобный </a:t>
            </a:r>
            <a:r>
              <a:rPr lang="ru" sz="1400">
                <a:uFill>
                  <a:noFill/>
                </a:uFill>
                <a:hlinkClick r:id="rId3"/>
              </a:rPr>
              <a:t>расчет заработной платы</a:t>
            </a:r>
            <a:r>
              <a:rPr lang="ru" sz="1400"/>
              <a:t> любой сложности.</a:t>
            </a:r>
            <a:endParaRPr sz="14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Поддержка всех режимов налогообложения: ОРН, УСН, ПСН (Патент), ЕСХН.</a:t>
            </a:r>
            <a:endParaRPr sz="14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Ведение учета нескольких организаций (ОРН/УСН) в одной программе.</a:t>
            </a:r>
            <a:endParaRPr sz="14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Ведение учёта нескольких предпринимателей (ИП ОРН, ИП УСН) в одной программе.</a:t>
            </a:r>
            <a:endParaRPr sz="14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Выгрузка отчетности для предоставления в электронном виде.</a:t>
            </a:r>
            <a:endParaRPr sz="140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ct val="114285"/>
              <a:buFont typeface="Roboto"/>
              <a:buChar char="-"/>
            </a:pPr>
            <a:r>
              <a:rPr lang="ru" sz="1400"/>
              <a:t>Автоматическое формирование всех видов отчетности.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312850" y="1069200"/>
            <a:ext cx="3942600" cy="30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Бухгалтерия - Ресурсы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0" name="Google Shape;170;p24"/>
          <p:cNvSpPr txBox="1">
            <a:spLocks noGrp="1"/>
          </p:cNvSpPr>
          <p:nvPr>
            <p:ph type="body" idx="1"/>
          </p:nvPr>
        </p:nvSpPr>
        <p:spPr>
          <a:xfrm>
            <a:off x="4964525" y="891350"/>
            <a:ext cx="3942600" cy="17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Данная программа требует ежемесячной оплаты, зависящей от выбранного периода пользования.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Также сотрудникам понадобиться обучение и консультация по внедренному ПО.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71" name="Google Shape;171;p24"/>
          <p:cNvGraphicFramePr/>
          <p:nvPr/>
        </p:nvGraphicFramePr>
        <p:xfrm>
          <a:off x="4964525" y="268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{A45FBDDC-92E3-4B33-9724-6D6D92B43FE5}</a:tableStyleId>
              </a:tblPr>
              <a:tblGrid>
                <a:gridCol w="121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1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6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9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месяц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пол года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год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10 сотрудников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20 000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90 000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>
                          <a:solidFill>
                            <a:schemeClr val="dk2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120 000</a:t>
                      </a:r>
                      <a:endParaRPr>
                        <a:solidFill>
                          <a:schemeClr val="dk2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324475" y="148225"/>
            <a:ext cx="6135000" cy="137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2"/>
                </a:solidFill>
              </a:rPr>
              <a:t>Склад - проблематика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77" name="Google Shape;177;p25"/>
          <p:cNvSpPr txBox="1">
            <a:spLocks noGrp="1"/>
          </p:cNvSpPr>
          <p:nvPr>
            <p:ph type="body" idx="1"/>
          </p:nvPr>
        </p:nvSpPr>
        <p:spPr>
          <a:xfrm>
            <a:off x="324475" y="1920450"/>
            <a:ext cx="8494800" cy="27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В данном отделе используемым ПО является MS Excel</a:t>
            </a:r>
            <a:endParaRPr sz="1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 sz="1400"/>
              <a:t>Основными проблемами являются:</a:t>
            </a:r>
            <a:endParaRPr sz="1400"/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сложности организации множества таблиц в различных вариантах (черновой, согласованный, утверждённый и т.п.), что требует дополнительных усилий по организации работы с файлами;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сложность с обеспечением конфиденциальности данных информационной системы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низкая производительность, которая проявляется при расчёте сложных финансовых моделей, особенно использующих статистические функции.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-"/>
            </a:pPr>
            <a:r>
              <a:rPr lang="ru" sz="1400"/>
              <a:t>повышенное влияние «человеческого фактора» на корректность таблиц (одной неверной ошибкой в работе с таблицей можно испортить работу всей информационной системы);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ru" sz="1400"/>
              <a:t>сложности одновременной работы нескольких пользователей с одной информационной системой</a:t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994</Words>
  <Application>Microsoft Office PowerPoint</Application>
  <PresentationFormat>Экран (16:9)</PresentationFormat>
  <Paragraphs>125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Raleway</vt:lpstr>
      <vt:lpstr>Lato</vt:lpstr>
      <vt:lpstr>Arial</vt:lpstr>
      <vt:lpstr>Roboto</vt:lpstr>
      <vt:lpstr>Streamline</vt:lpstr>
      <vt:lpstr>Отчёт об эффективности СИТ в работе предприятия</vt:lpstr>
      <vt:lpstr>Входные данные</vt:lpstr>
      <vt:lpstr>Цель  внедрения СИТ</vt:lpstr>
      <vt:lpstr>Предварительные действия</vt:lpstr>
      <vt:lpstr>Отделы для поддержки</vt:lpstr>
      <vt:lpstr>Бухгалтерия - проблематика</vt:lpstr>
      <vt:lpstr>Бухгалтерия - решение</vt:lpstr>
      <vt:lpstr>Бухгалтерия - Ресурсы</vt:lpstr>
      <vt:lpstr>Склад - проблематика</vt:lpstr>
      <vt:lpstr>Склад - решение</vt:lpstr>
      <vt:lpstr>Склад - Ресурсы</vt:lpstr>
      <vt:lpstr>Отдел продаж, Отдел ведения договоров - проблематика</vt:lpstr>
      <vt:lpstr>Отдел продаж, Отдел ведения договоров - решение</vt:lpstr>
      <vt:lpstr>Отдел продаж, Отдел ведения договоров - Ресурсы</vt:lpstr>
      <vt:lpstr>Итоговая стоимость внедрения СИТ</vt:lpstr>
      <vt:lpstr>Дальнейшие действия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Отчёт об эффективности СИТ в работе предприятия</dc:title>
  <cp:lastModifiedBy>Spaceship24</cp:lastModifiedBy>
  <cp:revision>1</cp:revision>
  <dcterms:modified xsi:type="dcterms:W3CDTF">2022-03-27T11:47:26Z</dcterms:modified>
</cp:coreProperties>
</file>