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5" r:id="rId9"/>
    <p:sldId id="261" r:id="rId10"/>
    <p:sldId id="263" r:id="rId11"/>
    <p:sldId id="269" r:id="rId12"/>
    <p:sldId id="271" r:id="rId13"/>
    <p:sldId id="273" r:id="rId14"/>
    <p:sldId id="274" r:id="rId15"/>
    <p:sldId id="275" r:id="rId16"/>
    <p:sldId id="268" r:id="rId17"/>
    <p:sldId id="262" r:id="rId18"/>
    <p:sldId id="276" r:id="rId19"/>
    <p:sldId id="278" r:id="rId20"/>
    <p:sldId id="280" r:id="rId21"/>
    <p:sldId id="281" r:id="rId22"/>
    <p:sldId id="28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47031B12-EA17-4DDA-9FF0-28B069D8781D}">
          <p14:sldIdLst>
            <p14:sldId id="256"/>
            <p14:sldId id="266"/>
            <p14:sldId id="267"/>
          </p14:sldIdLst>
        </p14:section>
        <p14:section name="ПО инструментарий работников отделов" id="{65A3BDE2-261E-4C71-B147-92CBE4445EDC}">
          <p14:sldIdLst>
            <p14:sldId id="257"/>
            <p14:sldId id="258"/>
            <p14:sldId id="259"/>
            <p14:sldId id="260"/>
            <p14:sldId id="265"/>
            <p14:sldId id="261"/>
          </p14:sldIdLst>
        </p14:section>
        <p14:section name="Выводы" id="{143DDD00-3C3F-4E72-A549-5C33D4C75972}">
          <p14:sldIdLst>
            <p14:sldId id="263"/>
          </p14:sldIdLst>
        </p14:section>
        <p14:section name="КТ2" id="{0C64BE2B-A656-46D8-A858-1FD641DA2F06}">
          <p14:sldIdLst>
            <p14:sldId id="269"/>
            <p14:sldId id="271"/>
            <p14:sldId id="273"/>
            <p14:sldId id="274"/>
            <p14:sldId id="275"/>
            <p14:sldId id="268"/>
            <p14:sldId id="262"/>
          </p14:sldIdLst>
        </p14:section>
        <p14:section name="КТ 3" id="{4B1FFDCA-ABE1-4991-82B8-8CAB4BE44817}">
          <p14:sldIdLst/>
        </p14:section>
        <p14:section name="Решение вопросов КТ2" id="{E2B96F68-3DCB-4154-AD4C-A263DB0F7224}">
          <p14:sldIdLst>
            <p14:sldId id="276"/>
            <p14:sldId id="278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98" autoAdjust="0"/>
    <p:restoredTop sz="81690" autoAdjust="0"/>
  </p:normalViewPr>
  <p:slideViewPr>
    <p:cSldViewPr snapToGrid="0">
      <p:cViewPr varScale="1">
        <p:scale>
          <a:sx n="77" d="100"/>
          <a:sy n="77" d="100"/>
        </p:scale>
        <p:origin x="13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2B04D-D541-4B54-82E6-BB17858C9ACC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72577-8263-456F-A9D3-C1161E4F3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2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Что такое SAP?</a:t>
            </a:r>
            <a:br>
              <a:rPr lang="ru-RU" dirty="0"/>
            </a:br>
            <a:r>
              <a:rPr lang="en-US" dirty="0"/>
              <a:t>https://habr.com/ru/post/487418/</a:t>
            </a:r>
          </a:p>
          <a:p>
            <a:endParaRPr lang="en-US" dirty="0"/>
          </a:p>
          <a:p>
            <a:r>
              <a:rPr lang="ru-RU" b="1" dirty="0"/>
              <a:t>Сравнение </a:t>
            </a:r>
            <a:r>
              <a:rPr lang="en-US" b="1" dirty="0"/>
              <a:t>ERP </a:t>
            </a:r>
            <a:r>
              <a:rPr lang="ru-RU" b="1" dirty="0"/>
              <a:t>систем:</a:t>
            </a:r>
            <a:br>
              <a:rPr lang="ru-RU" dirty="0"/>
            </a:br>
            <a:r>
              <a:rPr lang="en-US" dirty="0"/>
              <a:t>https://xmldatafeed.com/11-luchshih-erp-programm-2021-goda-ranzhirovanie-i-sravnenie-sistem/</a:t>
            </a:r>
            <a:endParaRPr lang="ru-RU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33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1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05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Calibri" panose="020F0502020204030204" pitchFamily="34" charset="0"/>
              </a:rPr>
              <a:t>1. Провести </a:t>
            </a:r>
            <a:r>
              <a:rPr lang="ru-RU" sz="1200" u="sng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Calibri" panose="020F0502020204030204" pitchFamily="34" charset="0"/>
              </a:rPr>
              <a:t>анализ целей сбора данных разных служб компании</a:t>
            </a:r>
            <a:r>
              <a:rPr lang="ru-RU" sz="12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Calibri" panose="020F0502020204030204" pitchFamily="34" charset="0"/>
              </a:rPr>
              <a:t>, и как цифровые инструменты могут помочь им в работе. Следует учитывать передачу и обмен данными между организацией и ее подрядчиками и клиентами.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1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80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54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46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Политика безопасности </a:t>
            </a:r>
            <a:r>
              <a:rPr lang="en-US" dirty="0"/>
              <a:t>Tilda</a:t>
            </a:r>
          </a:p>
          <a:p>
            <a:r>
              <a:rPr lang="en-US" dirty="0"/>
              <a:t>https://tilda.cc/ru/privacy/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07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55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18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55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i="0" dirty="0">
                <a:solidFill>
                  <a:srgbClr val="FFFFFF"/>
                </a:solidFill>
                <a:effectLst/>
                <a:latin typeface="Museo Sans Cyrl"/>
              </a:rPr>
              <a:t>Программы складского учета товаров</a:t>
            </a:r>
            <a:br>
              <a:rPr lang="ru-RU" dirty="0"/>
            </a:br>
            <a:r>
              <a:rPr lang="en-US" dirty="0"/>
              <a:t>https://www.ekam.ru/blogs/pos/ekspertnyy-reyting-programm-skladskogo-ucheta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17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Общая информация</a:t>
            </a:r>
            <a:br>
              <a:rPr lang="ru-RU" dirty="0"/>
            </a:br>
            <a:r>
              <a:rPr lang="en-US" dirty="0"/>
              <a:t>https://academy-of-capital.ru/blog/instrumenty-otdela-prodazh/</a:t>
            </a:r>
            <a:br>
              <a:rPr lang="ru-RU" dirty="0"/>
            </a:br>
            <a:r>
              <a:rPr lang="en-US" dirty="0"/>
              <a:t>https://blog.oy-li.ru/instrumenty-menedzhera-po-prodazham-iskusstvo-rabotat-produktivnee/</a:t>
            </a:r>
            <a:endParaRPr lang="ru-RU" dirty="0"/>
          </a:p>
          <a:p>
            <a:endParaRPr lang="ru-RU" dirty="0"/>
          </a:p>
          <a:p>
            <a:r>
              <a:rPr lang="en-US" b="1" dirty="0"/>
              <a:t>CRM </a:t>
            </a:r>
            <a:r>
              <a:rPr lang="ru-RU" b="1" dirty="0"/>
              <a:t>системы:</a:t>
            </a:r>
            <a:br>
              <a:rPr lang="ru-RU" dirty="0"/>
            </a:br>
            <a:r>
              <a:rPr lang="en-US" dirty="0"/>
              <a:t>https://otzyvmarketing.ru/articles/12-luchshih-crm-sistem/</a:t>
            </a:r>
            <a:br>
              <a:rPr lang="en-US" dirty="0"/>
            </a:br>
            <a:endParaRPr lang="ru-RU" dirty="0"/>
          </a:p>
          <a:p>
            <a:r>
              <a:rPr lang="ru-RU" b="1" dirty="0"/>
              <a:t>Сравнение программ для </a:t>
            </a:r>
            <a:r>
              <a:rPr lang="en-US" b="1" dirty="0"/>
              <a:t>IP-</a:t>
            </a:r>
            <a:r>
              <a:rPr lang="ru-RU" b="1" dirty="0"/>
              <a:t>телефонии</a:t>
            </a:r>
            <a:r>
              <a:rPr lang="en-US" b="1" dirty="0"/>
              <a:t>:</a:t>
            </a:r>
            <a:br>
              <a:rPr lang="ru-RU" dirty="0"/>
            </a:br>
            <a:r>
              <a:rPr lang="en-US" dirty="0"/>
              <a:t>https://ru.wikipedia.org/wiki/%D0%A1%D1%80%D0%B0%D0%B2%D0%BD%D0%B5%D0%BD%D0%B8%D0%B5_%D0%BF%D1%80%D0%BE%D0%B3%D1%80%D0%B0%D0%BC%D0%BC_%D0%B4%D0%BB%D1%8F_IP-%D1%82%D0%B5%D0%BB%D0%B5%D1%84%D0%BE%D0%BD%D0%B8%D0%B8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91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https://clubtk.ru/kakie-obyazannosti-u-spetsialista-po-dogovornoy-rabote</a:t>
            </a:r>
            <a:br>
              <a:rPr lang="ru-RU" dirty="0"/>
            </a:br>
            <a:r>
              <a:rPr lang="en-US" dirty="0"/>
              <a:t>https://dogovorum.ru/articles/dogovornoi-otdel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Система управления договорами</a:t>
            </a:r>
            <a:br>
              <a:rPr lang="ru-RU" dirty="0"/>
            </a:br>
            <a:r>
              <a:rPr lang="en-US" dirty="0"/>
              <a:t>https://dogovorum.ru/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65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i="0" dirty="0">
                <a:solidFill>
                  <a:srgbClr val="FFFFFF"/>
                </a:solidFill>
                <a:effectLst/>
                <a:latin typeface="montserrat" panose="00000500000000000000" pitchFamily="2" charset="-52"/>
              </a:rPr>
              <a:t>Эффективное взаимодействие между отделами</a:t>
            </a:r>
            <a:endParaRPr lang="ru-RU" dirty="0"/>
          </a:p>
          <a:p>
            <a:r>
              <a:rPr lang="en-US" dirty="0"/>
              <a:t>https://rb.ru/opinion/otdely/</a:t>
            </a:r>
            <a:br>
              <a:rPr lang="ru-RU" dirty="0"/>
            </a:br>
            <a:r>
              <a:rPr lang="ru-RU" b="1" dirty="0"/>
              <a:t>Инструменты для команды</a:t>
            </a:r>
            <a:br>
              <a:rPr lang="ru-RU" dirty="0"/>
            </a:br>
            <a:r>
              <a:rPr lang="en-US" dirty="0"/>
              <a:t>https://habr.com/ru/company/hygger/blog/352130/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8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i="0" dirty="0">
                <a:solidFill>
                  <a:srgbClr val="333333"/>
                </a:solidFill>
                <a:effectLst/>
                <a:latin typeface="Fira Sans" panose="020B0604020202020204" pitchFamily="34" charset="0"/>
              </a:rPr>
              <a:t>Service Desk системы и их интеграция</a:t>
            </a:r>
            <a:br>
              <a:rPr lang="ru-RU" dirty="0"/>
            </a:br>
            <a:r>
              <a:rPr lang="en-US" dirty="0"/>
              <a:t>https://habr.com/ru/company/okdesk/blog/474748/</a:t>
            </a:r>
            <a:br>
              <a:rPr lang="ru-RU" dirty="0"/>
            </a:br>
            <a:br>
              <a:rPr lang="en-US" dirty="0"/>
            </a:br>
            <a:r>
              <a:rPr lang="ru-RU" b="1" dirty="0"/>
              <a:t>Эффективная работа с подрядчиками:</a:t>
            </a:r>
            <a:br>
              <a:rPr lang="ru-RU" dirty="0"/>
            </a:br>
            <a:r>
              <a:rPr lang="en-US" dirty="0"/>
              <a:t>https://youtu.be/JzsN51Xg1YA</a:t>
            </a:r>
            <a:br>
              <a:rPr lang="ru-RU" dirty="0"/>
            </a:b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3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03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60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6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1F46D-6285-4315-8E7C-0715CE58D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F1205F-AA28-464C-B62C-F2598E574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BD35FA-9E22-4B5C-864F-9AC0F676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199B3C-69BF-4740-B252-9546FF36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81D785-D6D3-491A-A567-11E9CFA9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B6048-FBF8-4930-871F-42660FF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FB62EA-CDD3-4AC8-8A26-563F3585B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E3D3B1-69AA-4EFC-AF3D-5DD7FA26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50C9ED-2ECF-45F4-818D-4D307468A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9BA0E5-3894-4EA5-B23A-DFE16798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1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3987D8F-409C-485E-9D27-E6695E01F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AD8FE8-3CFD-44EE-9F38-FEEDC0A8D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CDA8AE-B954-43B3-9FA3-02BE17C5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C42D0-9BCD-4550-80FB-7DE4B331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112B20-9D81-44BE-9E3D-209D95C3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4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C8F9A2-D985-4054-8E43-193583EC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9C03F2-303C-458D-8917-353CF0FC3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CA1C1E-29A4-4807-AE71-BC334C79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FDDEF0-DB2D-4B25-AFAC-B45D60E1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6832CE-C8B0-4025-8FAA-D498E544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6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65CF66-6741-4A02-81FB-1238ADF1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B99F68-A701-4277-941C-74AA0BE94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4B3998-8451-4763-9AB5-0DEA08845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EA56A2-A2D5-4A99-A058-37A796DFD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9065F1-EB01-4C32-874B-78C60619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7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987CE-5B2A-40CC-BAE5-7574239F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850F62-24BA-4F8A-87A5-2A1D3606D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13E026-2FFA-468B-A554-1BA825A8D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55721B-3EBE-4825-8CA4-272F10AA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D1005E-B287-440D-B388-F97903A6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76AE5C-1EFD-46E7-8EB1-897971B8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2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0692F-66AC-416E-ABD8-B4C272521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B71035-8E07-46CF-BFFD-4D353846A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52643D-7A69-43FE-9064-9719DAA08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9D1FD1-EE66-4679-8B5C-65CD5EEDF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6AF117-5FFB-43EE-AB58-908124805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4C5330C-6310-4B1A-9620-3B26D2947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6CDD85B-8483-4C4A-BA33-04FCB4E7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D4A92B-B527-42A5-BC3D-B2C5208C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7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16187-2094-4DC6-B4B8-9AC92033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CADE78A-5C2E-4519-BBEA-FA03643A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241D832-416C-4F33-88C6-AEF04C14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F30EC2-9DC5-4F23-93C4-531455DE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9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3C77D82-590A-47C3-8FF5-E4F8D113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A6C84E-E886-4377-BFAE-50A92C6A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BAD981-2350-467A-B2FE-1906DD39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14FB6-5F81-44F5-B07A-DD988441B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70652A-6D07-4778-80AE-A8465B92C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A1CCFB-7102-4BE0-83C5-83FD1DF9D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31AF19-38E5-4B9E-B13A-158BC448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5F1279-FB26-40B7-AE3F-ACAAA1A25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FE4BCD-9827-45EE-8067-DB27BAB8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3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C47F5-F797-41EF-AC6A-91CB1522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967965B-55D6-4FC7-AA4C-91B002DC2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8E057A-395F-45F9-8772-2F7DB9E88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CE43F2-D8DC-432B-9121-88D4AB8C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C96076-BB01-40DD-88F1-83367A587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CF894B-D8C0-4B14-B89C-3ADA004F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7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7033A-8C8D-4FED-A2E5-8D8A6E43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BC9C6B-AF77-4F97-827E-62A65752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198D17-D38F-41F4-8FC5-70A3D58E1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7B9EE-909C-4113-AE68-A0D68A2E053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66A839-9191-403C-8C90-D85178D46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FE576A-9163-473B-B1BF-051F678E8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BE53E-8CE0-4620-B087-52453763B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Эффективность использования СИТ в работе компании </a:t>
            </a:r>
            <a:r>
              <a:rPr lang="en-US" dirty="0"/>
              <a:t>“</a:t>
            </a:r>
            <a:r>
              <a:rPr lang="ru-RU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Продуктовая лавка</a:t>
            </a:r>
            <a:r>
              <a:rPr lang="en-US" dirty="0"/>
              <a:t>”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1EC8A2-A67D-4113-8297-2DCD48FAB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300000"/>
              </a:lnSpc>
            </a:pPr>
            <a:r>
              <a:rPr lang="ru-RU" dirty="0"/>
              <a:t>Отчёт о эффективности использования СИТ в работе предприятия</a:t>
            </a:r>
          </a:p>
          <a:p>
            <a:pPr>
              <a:lnSpc>
                <a:spcPct val="300000"/>
              </a:lnSpc>
            </a:pPr>
            <a:r>
              <a:rPr lang="ru-RU" dirty="0"/>
              <a:t>Колонин Глеб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0728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162C6-259C-493A-9344-66B5569E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6747"/>
          </a:xfrm>
        </p:spPr>
        <p:txBody>
          <a:bodyPr/>
          <a:lstStyle/>
          <a:p>
            <a:pPr algn="ctr"/>
            <a:r>
              <a:rPr lang="ru-RU" b="1" dirty="0"/>
              <a:t>Важность СИТ при расширении компании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1C159A-90C1-4940-93A8-AE6E757FB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515"/>
            <a:ext cx="10515600" cy="465944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Имея правильно настроенную СИТ в компании, открытие нового отдела пройдет быстрее и эффективнее, потому что:</a:t>
            </a:r>
          </a:p>
          <a:p>
            <a:pPr marL="0" indent="0">
              <a:buNone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Новые бизнес процессы будут встраиваться в уже существующую систему, что снизит хаус и неопределенность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Производительность сотрудников возрастёт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Будут снижены издержки на ведение документов организации и контроля её деятельности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4574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28D6D-07B8-4DE3-89B6-99FFA1A07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270"/>
          </a:xfrm>
        </p:spPr>
        <p:txBody>
          <a:bodyPr/>
          <a:lstStyle/>
          <a:p>
            <a:pPr algn="ctr"/>
            <a:r>
              <a:rPr lang="ru-RU" b="1" dirty="0"/>
              <a:t>Какие данные будем хранить: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3BC99F-3E5D-4716-B87C-7E365183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285"/>
            <a:ext cx="10515600" cy="483667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Компания Продуктовая лавка будет хранить данные:</a:t>
            </a:r>
          </a:p>
          <a:p>
            <a:r>
              <a:rPr lang="ru-RU" dirty="0"/>
              <a:t>Сотрудников компании – хранение в Яндекс Диск</a:t>
            </a:r>
          </a:p>
          <a:p>
            <a:r>
              <a:rPr lang="ru-RU" dirty="0"/>
              <a:t>Клиентов компании – хранение в </a:t>
            </a:r>
            <a:r>
              <a:rPr lang="en-US" dirty="0"/>
              <a:t>Mas project</a:t>
            </a:r>
            <a:r>
              <a:rPr lang="ru-RU" dirty="0"/>
              <a:t> и Яндекс диск через </a:t>
            </a:r>
            <a:r>
              <a:rPr lang="en-US" dirty="0"/>
              <a:t>Tilda</a:t>
            </a:r>
            <a:endParaRPr lang="ru-RU" dirty="0"/>
          </a:p>
          <a:p>
            <a:r>
              <a:rPr lang="ru-RU" dirty="0"/>
              <a:t>Активности клиентов</a:t>
            </a:r>
            <a:r>
              <a:rPr lang="en-US" dirty="0"/>
              <a:t> – </a:t>
            </a:r>
            <a:r>
              <a:rPr lang="ru-RU" dirty="0"/>
              <a:t>хранение в </a:t>
            </a:r>
            <a:r>
              <a:rPr lang="en-US" dirty="0"/>
              <a:t>Mas project</a:t>
            </a:r>
            <a:endParaRPr lang="ru-RU" dirty="0"/>
          </a:p>
          <a:p>
            <a:r>
              <a:rPr lang="ru-RU" dirty="0"/>
              <a:t>Содержимого склада – хранение в ЕКАМ</a:t>
            </a:r>
            <a:endParaRPr lang="en-US" dirty="0"/>
          </a:p>
          <a:p>
            <a:r>
              <a:rPr lang="ru-RU" dirty="0"/>
              <a:t>Предоставление данных подрядчикам</a:t>
            </a:r>
          </a:p>
        </p:txBody>
      </p:sp>
    </p:spTree>
    <p:extLst>
      <p:ext uri="{BB962C8B-B14F-4D97-AF65-F5344CB8AC3E}">
        <p14:creationId xmlns:p14="http://schemas.microsoft.com/office/powerpoint/2010/main" val="293289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28D6D-07B8-4DE3-89B6-99FFA1A07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3219" cy="113799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Использование информации о сотрудниках компании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3BC99F-3E5D-4716-B87C-7E365183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03122"/>
            <a:ext cx="10515600" cy="4836678"/>
          </a:xfrm>
        </p:spPr>
        <p:txBody>
          <a:bodyPr/>
          <a:lstStyle/>
          <a:p>
            <a:r>
              <a:rPr lang="ru-RU" dirty="0"/>
              <a:t>Число работников – для оценки эффективности труда</a:t>
            </a:r>
          </a:p>
          <a:p>
            <a:r>
              <a:rPr lang="ru-RU" dirty="0"/>
              <a:t>Заработная плата – сколько нам следует платить</a:t>
            </a:r>
          </a:p>
          <a:p>
            <a:r>
              <a:rPr lang="ru-RU" dirty="0"/>
              <a:t>Нарушения – не пора ли их уволить?</a:t>
            </a:r>
          </a:p>
          <a:p>
            <a:r>
              <a:rPr lang="ru-RU" dirty="0"/>
              <a:t>Премии – кто заслуживает повышения?</a:t>
            </a:r>
          </a:p>
          <a:p>
            <a:r>
              <a:rPr lang="ru-RU" dirty="0"/>
              <a:t>Пособия и уплата налогов – чтобы не попасть под суд.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Информация о сотрудниках будет собирается </a:t>
            </a:r>
            <a:r>
              <a:rPr lang="en-US" dirty="0"/>
              <a:t>HR-</a:t>
            </a:r>
            <a:r>
              <a:rPr lang="ru-RU" dirty="0"/>
              <a:t>ом и в процессе работы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3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28D6D-07B8-4DE3-89B6-99FFA1A07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3219" cy="1137997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Использование информации о клиентах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3BC99F-3E5D-4716-B87C-7E365183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03122"/>
            <a:ext cx="10515600" cy="4836678"/>
          </a:xfrm>
        </p:spPr>
        <p:txBody>
          <a:bodyPr/>
          <a:lstStyle/>
          <a:p>
            <a:r>
              <a:rPr lang="ru-RU" dirty="0"/>
              <a:t>Число клиентов – растёт ли наша клиентская база, оценка эффективности рекламы</a:t>
            </a:r>
          </a:p>
          <a:p>
            <a:r>
              <a:rPr lang="ru-RU" dirty="0"/>
              <a:t>Приоритет клиентов – какая продукция более востребована</a:t>
            </a:r>
          </a:p>
          <a:p>
            <a:r>
              <a:rPr lang="ru-RU" dirty="0"/>
              <a:t>Активность клиентов – когда на рабочем месте нужно максимум сотрудников</a:t>
            </a:r>
          </a:p>
          <a:p>
            <a:r>
              <a:rPr lang="ru-RU" dirty="0"/>
              <a:t>Предоставление скидок, стимулирование роста покупок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Информация о клиентах будет браться с веб-сайта, что был сделан на </a:t>
            </a:r>
            <a:r>
              <a:rPr lang="en-US" dirty="0"/>
              <a:t>Tilda.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7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28D6D-07B8-4DE3-89B6-99FFA1A07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3219" cy="1137997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Использование информации о</a:t>
            </a:r>
            <a:r>
              <a:rPr lang="en-US" b="1" dirty="0"/>
              <a:t> </a:t>
            </a:r>
            <a:r>
              <a:rPr lang="ru-RU" b="1" dirty="0"/>
              <a:t>складе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3BC99F-3E5D-4716-B87C-7E365183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03122"/>
            <a:ext cx="10515600" cy="4836678"/>
          </a:xfrm>
        </p:spPr>
        <p:txBody>
          <a:bodyPr/>
          <a:lstStyle/>
          <a:p>
            <a:r>
              <a:rPr lang="ru-RU" dirty="0"/>
              <a:t>Какой продукции не хватает,</a:t>
            </a:r>
          </a:p>
          <a:p>
            <a:r>
              <a:rPr lang="ru-RU" dirty="0"/>
              <a:t>Контроль принятия товара подрядчиками</a:t>
            </a:r>
          </a:p>
          <a:p>
            <a:r>
              <a:rPr lang="ru-RU" dirty="0"/>
              <a:t>Предоставление подрядчикам (службе доставки) информации о том, куда и что следует доставить.</a:t>
            </a:r>
          </a:p>
          <a:p>
            <a:r>
              <a:rPr lang="ru-RU" dirty="0"/>
              <a:t>Учёт и списание испорченных продуктов.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4804800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3C496-BAEE-423D-BC41-DB668623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471"/>
          </a:xfrm>
        </p:spPr>
        <p:txBody>
          <a:bodyPr/>
          <a:lstStyle/>
          <a:p>
            <a:pPr algn="ctr"/>
            <a:r>
              <a:rPr lang="ru-RU" b="1" dirty="0"/>
              <a:t>Предоставление данных подрядчикам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E4334D-3F02-4DA2-ADB0-F29D951F9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426"/>
            <a:ext cx="10515600" cy="4620537"/>
          </a:xfrm>
        </p:spPr>
        <p:txBody>
          <a:bodyPr/>
          <a:lstStyle/>
          <a:p>
            <a:r>
              <a:rPr lang="ru-RU" dirty="0"/>
              <a:t>Подрядчики получат доступ на просмотр таблицы с оформленными заказами.</a:t>
            </a:r>
          </a:p>
          <a:p>
            <a:r>
              <a:rPr lang="ru-RU" dirty="0"/>
              <a:t>Из неё они получат информацию куда, что и к какому времени нужно доставить.</a:t>
            </a:r>
          </a:p>
          <a:p>
            <a:r>
              <a:rPr lang="ru-RU" dirty="0"/>
              <a:t>Данная таблица будет предоставлена с помощью интеграции ЕКАМ с Яндекс Таблицами.</a:t>
            </a:r>
          </a:p>
        </p:txBody>
      </p:sp>
    </p:spTree>
    <p:extLst>
      <p:ext uri="{BB962C8B-B14F-4D97-AF65-F5344CB8AC3E}">
        <p14:creationId xmlns:p14="http://schemas.microsoft.com/office/powerpoint/2010/main" val="262491829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162C6-259C-493A-9344-66B5569E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33"/>
            <a:ext cx="10515600" cy="996747"/>
          </a:xfrm>
        </p:spPr>
        <p:txBody>
          <a:bodyPr/>
          <a:lstStyle/>
          <a:p>
            <a:pPr algn="ctr"/>
            <a:r>
              <a:rPr lang="ru-RU" b="1" dirty="0"/>
              <a:t>Итоговая стоимость внедрения СИТ</a:t>
            </a:r>
            <a:endParaRPr lang="en-US" b="1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90B941E-0903-4CD2-9C79-091AA76BA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6621" y="1177480"/>
            <a:ext cx="7885859" cy="5315395"/>
          </a:xfrm>
        </p:spPr>
      </p:pic>
    </p:spTree>
    <p:extLst>
      <p:ext uri="{BB962C8B-B14F-4D97-AF65-F5344CB8AC3E}">
        <p14:creationId xmlns:p14="http://schemas.microsoft.com/office/powerpoint/2010/main" val="365326181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0C8766-922D-453E-8B20-4C68DBA4F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545"/>
            <a:ext cx="10515600" cy="972185"/>
          </a:xfrm>
        </p:spPr>
        <p:txBody>
          <a:bodyPr/>
          <a:lstStyle/>
          <a:p>
            <a:pPr algn="ctr"/>
            <a:r>
              <a:rPr lang="ru-RU" b="1" dirty="0"/>
              <a:t>Оценка эффективности использования СИТ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659E52-647B-4680-97A9-B656E95B3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829" y="1451430"/>
            <a:ext cx="10435772" cy="474617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Оценку эффективности можно будет провести спустя 3 месяца после её внедрения. Собрав обратную связь от сотрудников и сравнив финансовые показатели компании.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Каждый отдел использует ПО, которое предназначено именно для выполнения его задач. Использование указанного ПО, позволит сформировать СИТ, которая обеспечит продуктивное взаимодействие между отделами компании.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2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D342C0-088F-437B-BD7C-EE017E06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37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Осуществление взаимодействия с заказчиками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679BD-39C3-4E8E-9704-606301FFD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23" y="1202500"/>
            <a:ext cx="11060481" cy="49744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Сайт на </a:t>
            </a:r>
            <a:r>
              <a:rPr lang="en-US" dirty="0"/>
              <a:t>Tilda – </a:t>
            </a:r>
            <a:r>
              <a:rPr lang="ru-RU" dirty="0"/>
              <a:t>как интернет магазин.</a:t>
            </a:r>
          </a:p>
          <a:p>
            <a:pPr marL="0" indent="0">
              <a:buNone/>
            </a:pPr>
            <a:r>
              <a:rPr lang="ru-RU" dirty="0"/>
              <a:t>Демонстрирует наши услуги и товары + регистрирует пользователей, сохраняя их данные в саму </a:t>
            </a:r>
            <a:r>
              <a:rPr lang="en-US" dirty="0"/>
              <a:t>CMS Tilda</a:t>
            </a:r>
            <a:r>
              <a:rPr lang="ru-RU" dirty="0"/>
              <a:t>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Данные из </a:t>
            </a:r>
            <a:r>
              <a:rPr lang="en-US" dirty="0"/>
              <a:t>Tilda </a:t>
            </a:r>
            <a:r>
              <a:rPr lang="ru-RU" dirty="0"/>
              <a:t>будут собираться в</a:t>
            </a:r>
            <a:r>
              <a:rPr lang="en-US" dirty="0"/>
              <a:t> CMS</a:t>
            </a:r>
            <a:r>
              <a:rPr lang="ru-RU" dirty="0"/>
              <a:t> </a:t>
            </a:r>
            <a:r>
              <a:rPr lang="en-US" dirty="0"/>
              <a:t>Mas Project.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865540"/>
      </p:ext>
    </p:extLst>
  </p:cSld>
  <p:clrMapOvr>
    <a:masterClrMapping/>
  </p:clrMapOvr>
  <p:transition spd="slow"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D342C0-088F-437B-BD7C-EE017E06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37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Осуществление взаимодействия с подрядчиками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679BD-39C3-4E8E-9704-606301FFD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759" y="1390390"/>
            <a:ext cx="11060481" cy="49744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Заказ, который был оформлен на сайте передаётся через </a:t>
            </a:r>
            <a:r>
              <a:rPr lang="en-US" dirty="0"/>
              <a:t>API </a:t>
            </a:r>
            <a:r>
              <a:rPr lang="ru-RU" dirty="0"/>
              <a:t>в Яндекс Доставка, которая и отвечает за доставку товаров.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Все риски за доставку товара лежат на подрядчике.</a:t>
            </a:r>
          </a:p>
          <a:p>
            <a:pPr marL="0" indent="0">
              <a:buNone/>
            </a:pPr>
            <a:r>
              <a:rPr lang="ru-RU" dirty="0"/>
              <a:t>Если товар не доставлен или ещё что-то происходит, то мы об этом узнаем и штрафуем подрядчика + компенсируем ущерб клиента.</a:t>
            </a:r>
          </a:p>
        </p:txBody>
      </p:sp>
    </p:spTree>
    <p:extLst>
      <p:ext uri="{BB962C8B-B14F-4D97-AF65-F5344CB8AC3E}">
        <p14:creationId xmlns:p14="http://schemas.microsoft.com/office/powerpoint/2010/main" val="797365497"/>
      </p:ext>
    </p:extLst>
  </p:cSld>
  <p:clrMapOvr>
    <a:masterClrMapping/>
  </p:clrMapOvr>
  <p:transition spd="slow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3AD20-2646-404A-871F-F12E55F4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812"/>
          </a:xfrm>
        </p:spPr>
        <p:txBody>
          <a:bodyPr/>
          <a:lstStyle/>
          <a:p>
            <a:pPr algn="ctr"/>
            <a:r>
              <a:rPr lang="ru-RU" b="1" dirty="0"/>
              <a:t>Важное предисловие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73B673-2577-4D2D-BD2C-B9519557E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" y="1263316"/>
            <a:ext cx="11466285" cy="491364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Продуктовая лавка занимается поставкой продуктов питания организациям и физическим лицам.</a:t>
            </a:r>
          </a:p>
          <a:p>
            <a:pPr marL="0" indent="0">
              <a:buNone/>
            </a:pPr>
            <a:r>
              <a:rPr lang="ru-RU" dirty="0"/>
              <a:t>Её подрядчиками являются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К</a:t>
            </a: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урьерская служба и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Л</a:t>
            </a: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огистическая компания.</a:t>
            </a:r>
          </a:p>
          <a:p>
            <a:pPr marL="0" indent="0" algn="ctr">
              <a:buNone/>
            </a:pPr>
            <a:r>
              <a:rPr lang="ru-RU" b="1" dirty="0"/>
              <a:t>Получается, что деятельность Продуктовой лавки заключается в следующем: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Покупка товаров у производителя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Складирование  и Упаковка продуктов питания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Поиск и привлечение новых клиентов, которым нужно поставить продукты питания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Поддержание старых клиентов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Поиск новых поставщиков и подрядчиков с более выгодными условиями</a:t>
            </a:r>
          </a:p>
        </p:txBody>
      </p:sp>
    </p:spTree>
    <p:extLst>
      <p:ext uri="{BB962C8B-B14F-4D97-AF65-F5344CB8AC3E}">
        <p14:creationId xmlns:p14="http://schemas.microsoft.com/office/powerpoint/2010/main" val="192605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D342C0-088F-437B-BD7C-EE017E06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374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Ответы на прочие вопросы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679BD-39C3-4E8E-9704-606301FFD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759" y="1390390"/>
            <a:ext cx="11060481" cy="49744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1) Какие гарантии, что данные компании, хранящиеся на сторонних сервисах не будут использованы?</a:t>
            </a:r>
          </a:p>
          <a:p>
            <a:pPr marL="0" indent="0">
              <a:buNone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При подключении указанных продуктов будут подписаны документы, согласно которым гарантируется конфиденциальность данных.</a:t>
            </a:r>
          </a:p>
          <a:p>
            <a:pPr marL="0" indent="0">
              <a:buNone/>
            </a:pPr>
            <a:r>
              <a:rPr lang="ru-RU" sz="2400" b="1" dirty="0">
                <a:latin typeface="Arial" panose="020B0604020202020204" pitchFamily="34" charset="0"/>
                <a:ea typeface="Calibri" panose="020F0502020204030204" pitchFamily="34" charset="0"/>
              </a:rPr>
              <a:t>2) Почему Контур Бухгалтер, а не 1С?</a:t>
            </a:r>
          </a:p>
          <a:p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Контур Бухгалтерия имеет лучшую безопасность данных</a:t>
            </a:r>
          </a:p>
          <a:p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Хорошо подходит для малого бизнеса</a:t>
            </a:r>
          </a:p>
          <a:p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Не требует дорогостоящей поддержки программистами</a:t>
            </a:r>
          </a:p>
          <a:p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Является облачной технологией, т.е. имеет резервное копирование, удалённый доступ, и т.д.</a:t>
            </a:r>
          </a:p>
          <a:p>
            <a:pPr marL="0" indent="0">
              <a:buNone/>
            </a:pPr>
            <a:endParaRPr lang="ru-RU" sz="24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Да, Бухгалтер дороже 1С, но оно будет дешевле из-за простоты поддержки.</a:t>
            </a:r>
          </a:p>
        </p:txBody>
      </p:sp>
    </p:spTree>
    <p:extLst>
      <p:ext uri="{BB962C8B-B14F-4D97-AF65-F5344CB8AC3E}">
        <p14:creationId xmlns:p14="http://schemas.microsoft.com/office/powerpoint/2010/main" val="1959253300"/>
      </p:ext>
    </p:extLst>
  </p:cSld>
  <p:clrMapOvr>
    <a:masterClrMapping/>
  </p:clrMapOvr>
  <p:transition spd="slow">
    <p:split orient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D342C0-088F-437B-BD7C-EE017E06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82"/>
            <a:ext cx="10515600" cy="837374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Снижение угроз при использовании СИТ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679BD-39C3-4E8E-9704-606301FFD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759" y="1212980"/>
            <a:ext cx="11060481" cy="54677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dirty="0">
                <a:latin typeface="Arial" panose="020B0604020202020204" pitchFamily="34" charset="0"/>
                <a:ea typeface="Calibri" panose="020F0502020204030204" pitchFamily="34" charset="0"/>
              </a:rPr>
              <a:t>1) Склад ЕКАМ</a:t>
            </a:r>
          </a:p>
          <a:p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Создание бэкапов данных</a:t>
            </a:r>
          </a:p>
          <a:p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Встроенная система логирования для отмены ошибок и поломок</a:t>
            </a:r>
          </a:p>
          <a:p>
            <a:pPr marL="0" indent="0">
              <a:buNone/>
            </a:pPr>
            <a:r>
              <a:rPr lang="ru-RU" sz="2400" b="1" dirty="0">
                <a:latin typeface="Arial" panose="020B0604020202020204" pitchFamily="34" charset="0"/>
                <a:ea typeface="Calibri" panose="020F0502020204030204" pitchFamily="34" charset="0"/>
              </a:rPr>
              <a:t>2) Яндекс 360</a:t>
            </a:r>
          </a:p>
          <a:p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Аккаунты сотрудников могут просматриваться руководителем =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&gt; 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сотрудники не сливают данные компании.</a:t>
            </a:r>
          </a:p>
          <a:p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Распределение доступа к документам</a:t>
            </a:r>
          </a:p>
          <a:p>
            <a:pPr marL="0" indent="0">
              <a:buNone/>
            </a:pPr>
            <a:r>
              <a:rPr lang="ru-RU" sz="2400" b="1" dirty="0">
                <a:latin typeface="Arial" panose="020B0604020202020204" pitchFamily="34" charset="0"/>
                <a:ea typeface="Calibri" panose="020F0502020204030204" pitchFamily="34" charset="0"/>
              </a:rPr>
              <a:t>3) </a:t>
            </a: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</a:rPr>
              <a:t>Tilda</a:t>
            </a:r>
          </a:p>
          <a:p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Передача персональных данных по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HTTPS</a:t>
            </a:r>
          </a:p>
          <a:p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Защита от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</a:rPr>
              <a:t>DDos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атак</a:t>
            </a:r>
          </a:p>
          <a:p>
            <a:pPr marL="0" indent="0">
              <a:buNone/>
            </a:pPr>
            <a:r>
              <a:rPr lang="ru-RU" sz="2400" b="1" dirty="0">
                <a:latin typeface="Arial" panose="020B0604020202020204" pitchFamily="34" charset="0"/>
                <a:ea typeface="Calibri" panose="020F0502020204030204" pitchFamily="34" charset="0"/>
              </a:rPr>
              <a:t>4) </a:t>
            </a: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</a:rPr>
              <a:t>Mas Project</a:t>
            </a:r>
            <a:endParaRPr lang="ru-RU" sz="2400" b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Создание бэкапов данных</a:t>
            </a:r>
          </a:p>
          <a:p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Контроль занятости и деятельности сотрудников менеджерами</a:t>
            </a:r>
          </a:p>
        </p:txBody>
      </p:sp>
    </p:spTree>
    <p:extLst>
      <p:ext uri="{BB962C8B-B14F-4D97-AF65-F5344CB8AC3E}">
        <p14:creationId xmlns:p14="http://schemas.microsoft.com/office/powerpoint/2010/main" val="1469104466"/>
      </p:ext>
    </p:extLst>
  </p:cSld>
  <p:clrMapOvr>
    <a:masterClrMapping/>
  </p:clrMapOvr>
  <p:transition spd="slow">
    <p:split orient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D342C0-088F-437B-BD7C-EE017E06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82"/>
            <a:ext cx="10788040" cy="103569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Как обеспечить безопасность при использовании СИТ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679BD-39C3-4E8E-9704-606301FFD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759" y="1212980"/>
            <a:ext cx="11060481" cy="5467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1) Контролировать деятельность сотрудников</a:t>
            </a:r>
          </a:p>
          <a:p>
            <a:pPr>
              <a:buFontTx/>
              <a:buChar char="-"/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Функционал выбранных программ позволяет это делать</a:t>
            </a:r>
          </a:p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2) Распределять права на доступ к файлам на Яндекс Диск</a:t>
            </a:r>
          </a:p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3) Убедить сотрудников подписать соглашения о правилах использования СИТ</a:t>
            </a:r>
          </a:p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4) Делать </a:t>
            </a: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</a:rPr>
              <a:t>Бекапы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 данных</a:t>
            </a:r>
          </a:p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5) Консультироваться со специалистами по ИБ</a:t>
            </a:r>
          </a:p>
        </p:txBody>
      </p:sp>
    </p:spTree>
    <p:extLst>
      <p:ext uri="{BB962C8B-B14F-4D97-AF65-F5344CB8AC3E}">
        <p14:creationId xmlns:p14="http://schemas.microsoft.com/office/powerpoint/2010/main" val="3047044168"/>
      </p:ext>
    </p:extLst>
  </p:cSld>
  <p:clrMapOvr>
    <a:masterClrMapping/>
  </p:clrMapOvr>
  <p:transition spd="slow">
    <p:split orient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D342C0-088F-437B-BD7C-EE017E06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82"/>
            <a:ext cx="10788040" cy="103569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Как учим падаванов: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679BD-39C3-4E8E-9704-606301FFD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759" y="1212980"/>
            <a:ext cx="11060481" cy="5467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Чтобы быстро обучить сотрудников необходимо: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Ознакомить их с политиками безопасности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Предоставить доступ к обучающим курсам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Провести тренинги по использованию ПО СИТ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</a:rPr>
              <a:t>Уволить сотрудников, которые не желают учиться и нанять тех, кто уже знает как работать в указанном ПО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sz="24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CCD5A3-0FC6-450B-8E3D-27C075B5F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46689"/>
            <a:ext cx="10143303" cy="71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76979"/>
      </p:ext>
    </p:extLst>
  </p:cSld>
  <p:clrMapOvr>
    <a:masterClrMapping/>
  </p:clrMapOvr>
  <p:transition spd="slow">
    <p:split orient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D342C0-088F-437B-BD7C-EE017E06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82"/>
            <a:ext cx="10788040" cy="103569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Какое оборудование необходимо для работы с СИТ</a:t>
            </a:r>
            <a:endParaRPr lang="en-US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EE29A41-07C7-4E4D-BE8E-314172303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1212980"/>
            <a:ext cx="10437769" cy="3146078"/>
          </a:xfrm>
        </p:spPr>
      </p:pic>
    </p:spTree>
    <p:extLst>
      <p:ext uri="{BB962C8B-B14F-4D97-AF65-F5344CB8AC3E}">
        <p14:creationId xmlns:p14="http://schemas.microsoft.com/office/powerpoint/2010/main" val="2471483433"/>
      </p:ext>
    </p:extLst>
  </p:cSld>
  <p:clrMapOvr>
    <a:masterClrMapping/>
  </p:clrMapOvr>
  <p:transition spd="slow">
    <p:split orient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399F7-D4C7-40C1-B67D-61119ED3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812"/>
            <a:ext cx="10515600" cy="56180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Обновленная стоимость внедрения СИТ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43B0917-5337-41FA-9A49-537192119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156" y="740434"/>
            <a:ext cx="8993688" cy="5902754"/>
          </a:xfrm>
        </p:spPr>
      </p:pic>
    </p:spTree>
    <p:extLst>
      <p:ext uri="{BB962C8B-B14F-4D97-AF65-F5344CB8AC3E}">
        <p14:creationId xmlns:p14="http://schemas.microsoft.com/office/powerpoint/2010/main" val="224823458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3AD20-2646-404A-871F-F12E55F4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812"/>
          </a:xfrm>
        </p:spPr>
        <p:txBody>
          <a:bodyPr/>
          <a:lstStyle/>
          <a:p>
            <a:pPr algn="ctr"/>
            <a:r>
              <a:rPr lang="ru-RU" b="1" dirty="0"/>
              <a:t>Важное предисловие 2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73B673-2577-4D2D-BD2C-B9519557E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" y="1263316"/>
            <a:ext cx="11466285" cy="4913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Продуктовая лавка работает как с бизнесами, так и непосредственно с покупателями. </a:t>
            </a:r>
            <a:r>
              <a:rPr lang="en-US" dirty="0"/>
              <a:t>(B2B </a:t>
            </a:r>
            <a:r>
              <a:rPr lang="ru-RU" dirty="0"/>
              <a:t>и </a:t>
            </a:r>
            <a:r>
              <a:rPr lang="en-US" dirty="0"/>
              <a:t>B2C)</a:t>
            </a:r>
            <a:r>
              <a:rPr lang="ru-RU" dirty="0"/>
              <a:t>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Цель открытия 2ого филиала Продуктовой лавки – выполнение своей деятельности в большем объёме, для увеличения выручки.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Следовательно нужна СИТ, которая сможет это обеспечить путём систематизации бизнес процессов.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89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3F889-20EA-49DD-91A7-10DFB9B5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744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Инструменты для работы Бухгалтеров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3F3BA1-97F5-4409-98E4-2B1DAFAD2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702"/>
            <a:ext cx="10515600" cy="483726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Бухгалтерам важно планировать ресурсы предприятия.</a:t>
            </a:r>
          </a:p>
          <a:p>
            <a:pPr marL="0" indent="0">
              <a:buNone/>
            </a:pPr>
            <a:r>
              <a:rPr lang="ru-RU" u="sng" dirty="0"/>
              <a:t>Для этого необходимо следующее ПО: </a:t>
            </a:r>
          </a:p>
          <a:p>
            <a:r>
              <a:rPr lang="en-US" dirty="0"/>
              <a:t>Excel</a:t>
            </a:r>
            <a:r>
              <a:rPr lang="ru-RU" dirty="0"/>
              <a:t>, </a:t>
            </a:r>
            <a:r>
              <a:rPr lang="en-US" dirty="0"/>
              <a:t>Google Sheets, </a:t>
            </a:r>
            <a:r>
              <a:rPr lang="ru-RU" dirty="0"/>
              <a:t>Яндекс Таблицы (малое предприятие)</a:t>
            </a:r>
            <a:r>
              <a:rPr lang="en-US" dirty="0"/>
              <a:t> </a:t>
            </a:r>
          </a:p>
          <a:p>
            <a:r>
              <a:rPr lang="en-US" dirty="0"/>
              <a:t>ERP </a:t>
            </a:r>
            <a:r>
              <a:rPr lang="ru-RU" dirty="0"/>
              <a:t>система (большое предприятие)</a:t>
            </a:r>
          </a:p>
          <a:p>
            <a:r>
              <a:rPr lang="ru-RU" dirty="0"/>
              <a:t>Программы автоматизации бухгалтерского учёта</a:t>
            </a:r>
          </a:p>
          <a:p>
            <a:pPr marL="0" indent="0">
              <a:buNone/>
            </a:pPr>
            <a:r>
              <a:rPr lang="ru-RU" u="sng" dirty="0"/>
              <a:t>Какое ПО мы внедрим:</a:t>
            </a:r>
            <a:endParaRPr lang="en-US" u="sng" dirty="0"/>
          </a:p>
          <a:p>
            <a:pPr marL="0" indent="0">
              <a:buNone/>
            </a:pPr>
            <a:endParaRPr lang="ru-RU" u="sng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D04082-64A6-40CD-A66A-E4B19B7C2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08" y="5136952"/>
            <a:ext cx="11077184" cy="76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7850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04E96-5130-4DC1-A31E-7D2DDF593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Autofit/>
          </a:bodyPr>
          <a:lstStyle/>
          <a:p>
            <a:pPr algn="ctr"/>
            <a:r>
              <a:rPr lang="ru-RU" b="1" dirty="0"/>
              <a:t>Инструменты для работников склада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3CB2D5-B7E8-4FBA-9D34-32C214D3F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316"/>
            <a:ext cx="10515600" cy="502864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Работникам склада необходимо ПО, которое будет связывать их деятельность с бухгалтерами, менеджерами по продажам.</a:t>
            </a:r>
          </a:p>
          <a:p>
            <a:pPr marL="0" indent="0">
              <a:buNone/>
            </a:pPr>
            <a:r>
              <a:rPr lang="ru-RU" u="sng" dirty="0"/>
              <a:t>ПО для складского учёта:</a:t>
            </a:r>
          </a:p>
          <a:p>
            <a:r>
              <a:rPr lang="ru-RU" b="0" i="0" dirty="0">
                <a:solidFill>
                  <a:srgbClr val="313131"/>
                </a:solidFill>
                <a:effectLst/>
                <a:latin typeface="Museo Sans Cyrl"/>
              </a:rPr>
              <a:t>«ЕКАМ»; «1С: Торговля и склад»</a:t>
            </a:r>
            <a:r>
              <a:rPr lang="en-US" b="0" i="0" dirty="0">
                <a:solidFill>
                  <a:srgbClr val="313131"/>
                </a:solidFill>
                <a:effectLst/>
                <a:latin typeface="Museo Sans Cyrl"/>
              </a:rPr>
              <a:t>; </a:t>
            </a:r>
            <a:r>
              <a:rPr lang="ru-RU" b="0" i="0" dirty="0">
                <a:solidFill>
                  <a:srgbClr val="313131"/>
                </a:solidFill>
                <a:effectLst/>
                <a:latin typeface="Museo Sans Cyrl"/>
              </a:rPr>
              <a:t>«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Museo Sans Cyrl"/>
              </a:rPr>
              <a:t>МойСклад</a:t>
            </a:r>
            <a:r>
              <a:rPr lang="ru-RU" b="0" i="0" dirty="0">
                <a:solidFill>
                  <a:srgbClr val="313131"/>
                </a:solidFill>
                <a:effectLst/>
                <a:latin typeface="Museo Sans Cyrl"/>
              </a:rPr>
              <a:t>»</a:t>
            </a:r>
          </a:p>
          <a:p>
            <a:endParaRPr lang="ru-RU" b="0" i="0" dirty="0">
              <a:solidFill>
                <a:srgbClr val="313131"/>
              </a:solidFill>
              <a:effectLst/>
              <a:latin typeface="Museo Sans Cyrl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10BE6A-DFEA-450E-A38F-8B4120891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559" y="5216607"/>
            <a:ext cx="9902881" cy="70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237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4498D-E350-426E-B53C-EC2C75EF4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284"/>
          </a:xfrm>
        </p:spPr>
        <p:txBody>
          <a:bodyPr/>
          <a:lstStyle/>
          <a:p>
            <a:pPr algn="ctr"/>
            <a:r>
              <a:rPr lang="ru-RU" b="1" dirty="0"/>
              <a:t>Инструменты менеджеров по продажам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BDD99A-0B25-42CD-A5D5-F36B44E4A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506"/>
            <a:ext cx="8644003" cy="4546149"/>
          </a:xfrm>
        </p:spPr>
        <p:txBody>
          <a:bodyPr>
            <a:normAutofit fontScale="92500"/>
          </a:bodyPr>
          <a:lstStyle/>
          <a:p>
            <a:r>
              <a:rPr lang="en-US" dirty="0"/>
              <a:t>CRM </a:t>
            </a:r>
            <a:r>
              <a:rPr lang="ru-RU" dirty="0"/>
              <a:t>– чтобы знать, что нужно клиенту и хранить его историю</a:t>
            </a:r>
          </a:p>
          <a:p>
            <a:r>
              <a:rPr lang="en-US" dirty="0"/>
              <a:t>IP </a:t>
            </a:r>
            <a:r>
              <a:rPr lang="ru-RU" dirty="0"/>
              <a:t>телефония –</a:t>
            </a:r>
            <a:r>
              <a:rPr lang="en-US" dirty="0"/>
              <a:t> </a:t>
            </a:r>
            <a:r>
              <a:rPr lang="ru-RU" dirty="0"/>
              <a:t>чтобы сохранять переписки и разговоры. Анализировать ошибки и не допускать их в будущем.</a:t>
            </a:r>
          </a:p>
          <a:p>
            <a:pPr marL="0" indent="0">
              <a:buNone/>
            </a:pPr>
            <a:r>
              <a:rPr lang="en-US" dirty="0"/>
              <a:t>3CX Phone</a:t>
            </a:r>
            <a:r>
              <a:rPr lang="ru-RU" dirty="0"/>
              <a:t>, </a:t>
            </a:r>
          </a:p>
          <a:p>
            <a:r>
              <a:rPr lang="ru-RU" dirty="0"/>
              <a:t>Сайт на </a:t>
            </a:r>
            <a:r>
              <a:rPr lang="en-US" dirty="0"/>
              <a:t>Tilda</a:t>
            </a:r>
            <a:r>
              <a:rPr lang="ru-RU" dirty="0"/>
              <a:t> или </a:t>
            </a:r>
            <a:r>
              <a:rPr lang="en-US" dirty="0"/>
              <a:t>CMS WordPress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2000 </a:t>
            </a:r>
            <a:r>
              <a:rPr lang="ru-RU" dirty="0">
                <a:highlight>
                  <a:srgbClr val="FFFF00"/>
                </a:highlight>
              </a:rPr>
              <a:t>рублей </a:t>
            </a:r>
            <a:r>
              <a:rPr lang="ru-RU" dirty="0"/>
              <a:t>в месяц за хостинг. Разработка сайта 0 рублей.</a:t>
            </a:r>
          </a:p>
          <a:p>
            <a:r>
              <a:rPr lang="ru-RU" dirty="0"/>
              <a:t>Скрипты продаж – лучшая импровизация спланирована заранее.</a:t>
            </a:r>
          </a:p>
          <a:p>
            <a:pPr marL="0" indent="0">
              <a:buNone/>
            </a:pPr>
            <a:r>
              <a:rPr lang="ru-RU" dirty="0"/>
              <a:t>Продуманы в визуализаторе </a:t>
            </a:r>
            <a:r>
              <a:rPr lang="en-US" dirty="0"/>
              <a:t>Visio, Draw.io </a:t>
            </a:r>
            <a:r>
              <a:rPr lang="ru-RU" dirty="0"/>
              <a:t>и т.д.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1C54D3-6C33-47E6-9AC4-5E6CEBDAD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203" y="1303506"/>
            <a:ext cx="24765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965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4498D-E350-426E-B53C-EC2C75EF4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28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Инструменты менеджеров договорного отдела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BDD99A-0B25-42CD-A5D5-F36B44E4A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506"/>
            <a:ext cx="10515600" cy="4873457"/>
          </a:xfrm>
        </p:spPr>
        <p:txBody>
          <a:bodyPr/>
          <a:lstStyle/>
          <a:p>
            <a:pPr marL="0" indent="0">
              <a:buNone/>
            </a:pPr>
            <a:r>
              <a:rPr lang="ru-RU" u="sng" dirty="0"/>
              <a:t>Текстовые редакторы для составления договоров:</a:t>
            </a:r>
          </a:p>
          <a:p>
            <a:r>
              <a:rPr lang="ru-RU" dirty="0"/>
              <a:t>Яндекс документы</a:t>
            </a:r>
          </a:p>
          <a:p>
            <a:r>
              <a:rPr lang="en-US" dirty="0"/>
              <a:t>MS Word</a:t>
            </a:r>
            <a:endParaRPr lang="ru-RU" dirty="0"/>
          </a:p>
          <a:p>
            <a:r>
              <a:rPr lang="en-US" dirty="0"/>
              <a:t>Google Docs</a:t>
            </a:r>
            <a:endParaRPr lang="ru-RU" dirty="0"/>
          </a:p>
          <a:p>
            <a:r>
              <a:rPr lang="en-US" dirty="0"/>
              <a:t>Pages</a:t>
            </a:r>
          </a:p>
          <a:p>
            <a:pPr marL="0" indent="0">
              <a:buNone/>
            </a:pPr>
            <a:r>
              <a:rPr lang="ru-RU" u="sng" dirty="0"/>
              <a:t>Система для управления договорами (Ведение листов согласования, план факт анализ и т.д.):</a:t>
            </a:r>
          </a:p>
          <a:p>
            <a:r>
              <a:rPr lang="en-US" dirty="0"/>
              <a:t>Mas Project = </a:t>
            </a:r>
            <a:r>
              <a:rPr lang="ru-RU" dirty="0">
                <a:highlight>
                  <a:srgbClr val="FFFF00"/>
                </a:highlight>
              </a:rPr>
              <a:t>0 рублей в год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4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4369A-F44B-4D8A-A1D5-2A4ED73D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pPr algn="ctr"/>
            <a:r>
              <a:rPr lang="ru-RU" b="1" dirty="0"/>
              <a:t>Взаимодействие внутри компании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C235BF-4935-4866-A73E-7FE19275C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460"/>
            <a:ext cx="10515600" cy="4782503"/>
          </a:xfrm>
        </p:spPr>
        <p:txBody>
          <a:bodyPr/>
          <a:lstStyle/>
          <a:p>
            <a:r>
              <a:rPr lang="ru-RU" dirty="0"/>
              <a:t>Пакет Яндекс 360</a:t>
            </a:r>
          </a:p>
          <a:p>
            <a:pPr>
              <a:buFontTx/>
              <a:buChar char="-"/>
            </a:pPr>
            <a:r>
              <a:rPr lang="ru-RU" dirty="0"/>
              <a:t>Почта</a:t>
            </a:r>
          </a:p>
          <a:p>
            <a:pPr>
              <a:buFontTx/>
              <a:buChar char="-"/>
            </a:pPr>
            <a:r>
              <a:rPr lang="ru-RU" dirty="0"/>
              <a:t>Диск</a:t>
            </a:r>
          </a:p>
          <a:p>
            <a:pPr>
              <a:buFontTx/>
              <a:buChar char="-"/>
            </a:pPr>
            <a:r>
              <a:rPr lang="ru-RU" dirty="0"/>
              <a:t>Телемост (Онлайн конференции)</a:t>
            </a:r>
          </a:p>
          <a:p>
            <a:pPr>
              <a:buFontTx/>
              <a:buChar char="-"/>
            </a:pPr>
            <a:r>
              <a:rPr lang="ru-RU" dirty="0"/>
              <a:t>Яндекс Документы</a:t>
            </a:r>
          </a:p>
          <a:p>
            <a:pPr>
              <a:buFontTx/>
              <a:buChar char="-"/>
            </a:pPr>
            <a:r>
              <a:rPr lang="ru-RU" dirty="0"/>
              <a:t>И прочее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Оптимальный пакет на 10 человек</a:t>
            </a:r>
          </a:p>
          <a:p>
            <a:pPr marL="0" indent="0">
              <a:buNone/>
            </a:pPr>
            <a:r>
              <a:rPr lang="ru-RU" dirty="0">
                <a:highlight>
                  <a:srgbClr val="FFFF00"/>
                </a:highlight>
              </a:rPr>
              <a:t>15600 рублей в год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4A3594-A4B3-4F89-A232-10F114C58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532" y="1394460"/>
            <a:ext cx="4072002" cy="500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4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4369A-F44B-4D8A-A1D5-2A4ED73D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pPr algn="ctr"/>
            <a:r>
              <a:rPr lang="ru-RU" b="1" dirty="0"/>
              <a:t>Взаимодействие с подрядчиками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C235BF-4935-4866-A73E-7FE19275C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47" y="1394460"/>
            <a:ext cx="11093116" cy="478250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эффективной работы с подрядчиком нужно: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Добавить подрядчика в систему (</a:t>
            </a:r>
            <a:r>
              <a:rPr lang="en-US" dirty="0"/>
              <a:t>Mas Project</a:t>
            </a:r>
            <a:r>
              <a:rPr lang="ru-R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Фиксировать ТЗ (Договорный отдел)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Контролировать его работу (</a:t>
            </a:r>
            <a:r>
              <a:rPr lang="en-US" dirty="0"/>
              <a:t>Mas Project</a:t>
            </a:r>
            <a:r>
              <a:rPr lang="ru-R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Выдача обратной связи </a:t>
            </a:r>
            <a:r>
              <a:rPr lang="en-US" dirty="0"/>
              <a:t>(Mas Project)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Фиксировать конечный результат</a:t>
            </a:r>
            <a:r>
              <a:rPr lang="en-US" dirty="0"/>
              <a:t> (Mas Project)</a:t>
            </a:r>
            <a:endParaRPr lang="ru-RU" dirty="0"/>
          </a:p>
          <a:p>
            <a:pPr marL="0" indent="0">
              <a:buNone/>
            </a:pPr>
            <a:r>
              <a:rPr lang="ru-RU" u="sng" dirty="0"/>
              <a:t>Необходимое ПО:</a:t>
            </a:r>
          </a:p>
          <a:p>
            <a:pPr marL="0" indent="0">
              <a:buNone/>
            </a:pPr>
            <a:r>
              <a:rPr lang="en-US" dirty="0"/>
              <a:t>Mas Project</a:t>
            </a:r>
            <a:r>
              <a:rPr lang="ru-RU" dirty="0"/>
              <a:t> – бесплатный для Россиян навсегда</a:t>
            </a:r>
          </a:p>
          <a:p>
            <a:pPr marL="0" indent="0">
              <a:buNone/>
            </a:pPr>
            <a:r>
              <a:rPr lang="ru-RU" dirty="0">
                <a:highlight>
                  <a:srgbClr val="FFFF00"/>
                </a:highlight>
              </a:rPr>
              <a:t>0 рублей в год</a:t>
            </a:r>
          </a:p>
        </p:txBody>
      </p:sp>
    </p:spTree>
    <p:extLst>
      <p:ext uri="{BB962C8B-B14F-4D97-AF65-F5344CB8AC3E}">
        <p14:creationId xmlns:p14="http://schemas.microsoft.com/office/powerpoint/2010/main" val="61484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1504</Words>
  <Application>Microsoft Office PowerPoint</Application>
  <PresentationFormat>Широкоэкранный</PresentationFormat>
  <Paragraphs>193</Paragraphs>
  <Slides>25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Fira Sans</vt:lpstr>
      <vt:lpstr>inherit</vt:lpstr>
      <vt:lpstr>montserrat</vt:lpstr>
      <vt:lpstr>Museo Sans Cyrl</vt:lpstr>
      <vt:lpstr>Times New Roman</vt:lpstr>
      <vt:lpstr>Тема Office</vt:lpstr>
      <vt:lpstr>Эффективность использования СИТ в работе компании “Продуктовая лавка”</vt:lpstr>
      <vt:lpstr>Важное предисловие</vt:lpstr>
      <vt:lpstr>Важное предисловие 2</vt:lpstr>
      <vt:lpstr>Инструменты для работы Бухгалтеров</vt:lpstr>
      <vt:lpstr>Инструменты для работников склада</vt:lpstr>
      <vt:lpstr>Инструменты менеджеров по продажам</vt:lpstr>
      <vt:lpstr>Инструменты менеджеров договорного отдела</vt:lpstr>
      <vt:lpstr>Взаимодействие внутри компании</vt:lpstr>
      <vt:lpstr>Взаимодействие с подрядчиками</vt:lpstr>
      <vt:lpstr>Важность СИТ при расширении компании</vt:lpstr>
      <vt:lpstr>Какие данные будем хранить:</vt:lpstr>
      <vt:lpstr>Использование информации о сотрудниках компании</vt:lpstr>
      <vt:lpstr>Использование информации о клиентах</vt:lpstr>
      <vt:lpstr>Использование информации о складе</vt:lpstr>
      <vt:lpstr>Предоставление данных подрядчикам</vt:lpstr>
      <vt:lpstr>Итоговая стоимость внедрения СИТ</vt:lpstr>
      <vt:lpstr>Оценка эффективности использования СИТ</vt:lpstr>
      <vt:lpstr>Осуществление взаимодействия с заказчиками</vt:lpstr>
      <vt:lpstr>Осуществление взаимодействия с подрядчиками</vt:lpstr>
      <vt:lpstr>Ответы на прочие вопросы</vt:lpstr>
      <vt:lpstr>Снижение угроз при использовании СИТ</vt:lpstr>
      <vt:lpstr>Как обеспечить безопасность при использовании СИТ</vt:lpstr>
      <vt:lpstr>Как учим падаванов:</vt:lpstr>
      <vt:lpstr>Какое оборудование необходимо для работы с СИТ</vt:lpstr>
      <vt:lpstr>Обновленная стоимость внедрения СИТ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Эффективность использования СИТ в работе компании “Продуктовая лавка”</dc:title>
  <dc:creator>Spaceship24</dc:creator>
  <cp:lastModifiedBy>Spaceship24</cp:lastModifiedBy>
  <cp:revision>642</cp:revision>
  <dcterms:created xsi:type="dcterms:W3CDTF">2022-03-22T12:51:58Z</dcterms:created>
  <dcterms:modified xsi:type="dcterms:W3CDTF">2022-04-06T12:44:06Z</dcterms:modified>
</cp:coreProperties>
</file>