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0bc8861a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0bc8861a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0bc8861a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0bc8861a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338c1a70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338c1a70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05f27ee0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05f27ee0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aa85f0812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aa85f0812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05f27ee0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05f27ee0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05f27ee0a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05f27ee0a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d7317233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d7317233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*В нашем случае мы не используем собственных курьеров, в связи с этим будет труднее получать всю необходимую для ведения статистики информацию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05f27ee0a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05f27ee0a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5f27ee0a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5f27ee0a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0bc8861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0bc8861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hyperlink" Target="https://tilda.c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stavka.yandex.ru/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48800" y="1968450"/>
            <a:ext cx="64464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/>
              <a:t>О</a:t>
            </a:r>
            <a:r>
              <a:rPr lang="ru" sz="4100"/>
              <a:t>тчет об эффективности СИТ в работе предприятия</a:t>
            </a:r>
            <a:endParaRPr sz="4100"/>
          </a:p>
        </p:txBody>
      </p:sp>
      <p:sp>
        <p:nvSpPr>
          <p:cNvPr id="55" name="Google Shape;55;p13"/>
          <p:cNvSpPr txBox="1"/>
          <p:nvPr/>
        </p:nvSpPr>
        <p:spPr>
          <a:xfrm>
            <a:off x="7500975" y="3824650"/>
            <a:ext cx="132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Волынов Д.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Молчанов 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Пестрецов Н.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Башиянц А.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4294967295" type="title"/>
          </p:nvPr>
        </p:nvSpPr>
        <p:spPr>
          <a:xfrm>
            <a:off x="-79050" y="238900"/>
            <a:ext cx="93021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Меры по обеспечению безопасности СИТ</a:t>
            </a:r>
            <a:endParaRPr sz="4000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50" y="1373900"/>
            <a:ext cx="8864099" cy="23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50" y="1085850"/>
            <a:ext cx="844867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>
            <p:ph idx="4294967295" type="title"/>
          </p:nvPr>
        </p:nvSpPr>
        <p:spPr>
          <a:xfrm>
            <a:off x="-79050" y="238900"/>
            <a:ext cx="93021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Политики безопасности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4294967295" type="title"/>
          </p:nvPr>
        </p:nvSpPr>
        <p:spPr>
          <a:xfrm>
            <a:off x="-79050" y="238900"/>
            <a:ext cx="93021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Затраты</a:t>
            </a:r>
            <a:endParaRPr sz="400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125" y="931300"/>
            <a:ext cx="7057742" cy="39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311700" y="22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24730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700" y="1627450"/>
            <a:ext cx="3182299" cy="188860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91525" y="1085725"/>
            <a:ext cx="44676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Лучший способ создать круглосуточный канал сбыта - это вебсайт. Здесь будет находиться каталог товаров магазина, а также контакты для связи напрямую.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Данные</a:t>
            </a:r>
            <a:r>
              <a:rPr b="1" lang="ru"/>
              <a:t>: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-Какими товарами интересуется клиент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-Как долго он выбирал товар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-Мнение насчет сайта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Лучший вариант:</a:t>
            </a:r>
            <a:r>
              <a:rPr lang="ru"/>
              <a:t>     лендинг на </a:t>
            </a:r>
            <a:r>
              <a:rPr lang="ru" u="sng">
                <a:solidFill>
                  <a:schemeClr val="hlink"/>
                </a:solidFill>
                <a:hlinkClick r:id="rId4"/>
              </a:rPr>
              <a:t>Tilda</a:t>
            </a:r>
            <a:r>
              <a:rPr lang="ru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Цена в месяц:</a:t>
            </a:r>
            <a:r>
              <a:rPr lang="ru"/>
              <a:t>          500 руб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Время внедрения:</a:t>
            </a:r>
            <a:r>
              <a:rPr lang="ru"/>
              <a:t>  1 месяц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Цена внедрения:    </a:t>
            </a:r>
            <a:r>
              <a:rPr lang="ru"/>
              <a:t>5000 руб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72350" y="958100"/>
            <a:ext cx="3342000" cy="3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CRM системы позволяют соединить весь рабочий процесс в одном приложении, к которому будет доступ у всех управляющих, работников и заинтересованных лиц. Начиная закупкой товаров у поставщика и заканчивая их отгрузкой клиенту - все это трансформируется в удобные диаграммы, схемы и графики, позволяя менеджерам управлять закупками в таком ключе, чтобы не было переизбытка товара и его дефицита соответственно. Также он предлагает удобное общение с клиентом посредством профиля клиента, IP-телефонии, перенаправлением звонков и многим другим.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Для этого можно использовать </a:t>
            </a:r>
            <a:r>
              <a:rPr b="1" lang="ru" sz="1100">
                <a:solidFill>
                  <a:schemeClr val="dk1"/>
                </a:solidFill>
              </a:rPr>
              <a:t>1C-Битрикс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Цена перехода: 35 900 руб.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7863" y="1079388"/>
            <a:ext cx="4384275" cy="31198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19050">
              <a:srgbClr val="000000">
                <a:alpha val="50000"/>
              </a:srgbClr>
            </a:outerShdw>
          </a:effectLst>
        </p:spPr>
      </p:pic>
      <p:sp>
        <p:nvSpPr>
          <p:cNvPr id="70" name="Google Shape;70;p15"/>
          <p:cNvSpPr txBox="1"/>
          <p:nvPr>
            <p:ph idx="4294967295" type="title"/>
          </p:nvPr>
        </p:nvSpPr>
        <p:spPr>
          <a:xfrm>
            <a:off x="2260350" y="317850"/>
            <a:ext cx="462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CRM + ERP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4294967295" type="title"/>
          </p:nvPr>
        </p:nvSpPr>
        <p:spPr>
          <a:xfrm>
            <a:off x="311700" y="24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Связь с клиентом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11700" y="1046900"/>
            <a:ext cx="4368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Если возникает сложность с оформлением заказа на сайте или появляются вопросы, касательно товаров, всегда можно позвонить напрямую в лавку.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Данные</a:t>
            </a:r>
            <a:r>
              <a:rPr b="1" lang="ru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-Данные клиента (Телефон, Имя)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-Цель звонка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-Длительность звонка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Лучший вариант:</a:t>
            </a:r>
            <a:r>
              <a:rPr lang="ru">
                <a:solidFill>
                  <a:schemeClr val="dk1"/>
                </a:solidFill>
              </a:rPr>
              <a:t>      т</a:t>
            </a:r>
            <a:r>
              <a:rPr lang="ru">
                <a:solidFill>
                  <a:schemeClr val="dk1"/>
                </a:solidFill>
              </a:rPr>
              <a:t>ариф Мегафон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Время внедрения</a:t>
            </a:r>
            <a:r>
              <a:rPr lang="ru">
                <a:solidFill>
                  <a:schemeClr val="dk1"/>
                </a:solidFill>
              </a:rPr>
              <a:t>:    моментально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Количество минут: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  безлимит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Цена в месяц</a:t>
            </a:r>
            <a:r>
              <a:rPr lang="ru">
                <a:solidFill>
                  <a:schemeClr val="dk1"/>
                </a:solidFill>
              </a:rPr>
              <a:t>:            160 руб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Цена внедрения:</a:t>
            </a:r>
            <a:r>
              <a:rPr lang="ru">
                <a:solidFill>
                  <a:schemeClr val="dk1"/>
                </a:solidFill>
              </a:rPr>
              <a:t>      0 руб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050" y="1657176"/>
            <a:ext cx="3651125" cy="22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139500" y="1124450"/>
            <a:ext cx="5477100" cy="3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Внутренние коммуникации это отличный способ достижения стратегических целей компании и организации работы.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Каждые пол года будет проводиться опрос через Google Forms, все ли устраивает сотрудников, нет ли у них жалоб/предложений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Данные</a:t>
            </a:r>
            <a:r>
              <a:rPr lang="ru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-Насколько часто и у какого отдела возникают вопросы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-Насколько быстро выполняются этапы работы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-Отчеты о выполненных заданиях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Лучший вариант:</a:t>
            </a:r>
            <a:r>
              <a:rPr lang="ru">
                <a:solidFill>
                  <a:schemeClr val="dk1"/>
                </a:solidFill>
              </a:rPr>
              <a:t>    </a:t>
            </a:r>
            <a:r>
              <a:rPr lang="ru"/>
              <a:t> Яндекс 360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Цена в месяц:</a:t>
            </a:r>
            <a:r>
              <a:rPr lang="ru">
                <a:solidFill>
                  <a:schemeClr val="dk1"/>
                </a:solidFill>
              </a:rPr>
              <a:t>           </a:t>
            </a:r>
            <a:r>
              <a:rPr lang="ru"/>
              <a:t>311 руб/сотрудник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Время внедрения:</a:t>
            </a:r>
            <a:r>
              <a:rPr lang="ru">
                <a:solidFill>
                  <a:schemeClr val="dk1"/>
                </a:solidFill>
              </a:rPr>
              <a:t>   2 минуты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Цена внедрения:      </a:t>
            </a:r>
            <a:r>
              <a:rPr lang="ru">
                <a:solidFill>
                  <a:schemeClr val="dk1"/>
                </a:solidFill>
              </a:rPr>
              <a:t>бесплатно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150" y="1348875"/>
            <a:ext cx="3552574" cy="25925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4294967295" type="title"/>
          </p:nvPr>
        </p:nvSpPr>
        <p:spPr>
          <a:xfrm>
            <a:off x="311700" y="30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Внутренние коммуникации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4294967295" type="title"/>
          </p:nvPr>
        </p:nvSpPr>
        <p:spPr>
          <a:xfrm>
            <a:off x="311700" y="30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Доставка продукта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448575" y="1042600"/>
            <a:ext cx="5112900" cy="3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Доставка — возможность для клиента не «выходить в свет»</a:t>
            </a:r>
            <a:r>
              <a:rPr lang="ru"/>
              <a:t>,</a:t>
            </a:r>
            <a:r>
              <a:rPr lang="ru"/>
              <a:t> </a:t>
            </a:r>
            <a:r>
              <a:rPr lang="ru"/>
              <a:t>но</a:t>
            </a:r>
            <a:r>
              <a:rPr lang="ru"/>
              <a:t> получить нужный товар. Учитывая жесткую конкурентную среду, нам необходимо удовлетворять запросы как можно большего числа клиентов, поэтому доставка нам необходима.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Данные: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-Данные о местоположении курьера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-Время доставки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-Оставшееся расстояние курьеру до клиента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Лучший вариант:</a:t>
            </a:r>
            <a:r>
              <a:rPr lang="ru"/>
              <a:t>     </a:t>
            </a:r>
            <a:r>
              <a:rPr lang="ru" u="sng">
                <a:solidFill>
                  <a:schemeClr val="hlink"/>
                </a:solidFill>
                <a:hlinkClick r:id="rId3"/>
              </a:rPr>
              <a:t>Яндекс.Доставка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Цена 1 доставки:</a:t>
            </a:r>
            <a:r>
              <a:rPr lang="ru"/>
              <a:t>     300 рублей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Время </a:t>
            </a:r>
            <a:r>
              <a:rPr b="1" lang="ru">
                <a:solidFill>
                  <a:schemeClr val="dk1"/>
                </a:solidFill>
              </a:rPr>
              <a:t>внедрения:</a:t>
            </a:r>
            <a:r>
              <a:rPr lang="ru"/>
              <a:t>   2 минуты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Цена </a:t>
            </a:r>
            <a:r>
              <a:rPr b="1" lang="ru">
                <a:solidFill>
                  <a:schemeClr val="dk1"/>
                </a:solidFill>
              </a:rPr>
              <a:t>внедрения:</a:t>
            </a:r>
            <a:r>
              <a:rPr lang="ru"/>
              <a:t>     1000 руб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7075" y="1243650"/>
            <a:ext cx="3112125" cy="31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0" y="26977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Соцсети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11725" y="1834400"/>
            <a:ext cx="83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475" y="1269700"/>
            <a:ext cx="2781854" cy="26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640900" y="1048063"/>
            <a:ext cx="5112900" cy="3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/>
              <a:t>Лучшая среда для формирования и раскрутки бренда в интернете – соцсети. В них зарегистрировано 3.5 миллиарда пользователей со всего мира и здесь они проводят основную долю собственного времени.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</a:rPr>
              <a:t>Страничка компании в соцсети</a:t>
            </a:r>
            <a:r>
              <a:rPr lang="ru" sz="1300"/>
              <a:t> позволит привлечь больше клиентов. На такой страничке можно выкладывать отзывы, чтобы у новых клиентов не было сомнений.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/>
              <a:t>Данные: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/>
              <a:t>-Отношение клиентов к компании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/>
              <a:t>-Какие новости больше нравится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Лучший вариант:</a:t>
            </a:r>
            <a:r>
              <a:rPr lang="ru"/>
              <a:t>     Яндекс Дзен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Время </a:t>
            </a:r>
            <a:r>
              <a:rPr b="1" lang="ru">
                <a:solidFill>
                  <a:schemeClr val="dk1"/>
                </a:solidFill>
              </a:rPr>
              <a:t>внедрения:</a:t>
            </a:r>
            <a:r>
              <a:rPr lang="ru"/>
              <a:t>   1 день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Цена в месяц:</a:t>
            </a:r>
            <a:r>
              <a:rPr lang="ru">
                <a:solidFill>
                  <a:schemeClr val="dk1"/>
                </a:solidFill>
              </a:rPr>
              <a:t>          10 000 руб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Цена </a:t>
            </a:r>
            <a:r>
              <a:rPr b="1" lang="ru">
                <a:solidFill>
                  <a:schemeClr val="dk1"/>
                </a:solidFill>
              </a:rPr>
              <a:t>внедрения:</a:t>
            </a:r>
            <a:r>
              <a:rPr lang="ru"/>
              <a:t>     5 000 руб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4294967295" type="title"/>
          </p:nvPr>
        </p:nvSpPr>
        <p:spPr>
          <a:xfrm>
            <a:off x="311700" y="30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Альтернативные варианты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50" y="1084825"/>
            <a:ext cx="8839202" cy="3317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4294967295" type="title"/>
          </p:nvPr>
        </p:nvSpPr>
        <p:spPr>
          <a:xfrm>
            <a:off x="-79050" y="238900"/>
            <a:ext cx="93021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Подготовка персонала к переходу на новые инструменты</a:t>
            </a:r>
            <a:endParaRPr sz="40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38" y="1820175"/>
            <a:ext cx="8115125" cy="16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