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905655-252D-4C58-97B1-05500F0FB792}">
  <a:tblStyle styleId="{55905655-252D-4C58-97B1-05500F0FB7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Lato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0c988449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0c988449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ec4995413_0_2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ec4995413_0_2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0c988449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0c988449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0c988449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0c988449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0c988449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0c988449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ec4995413_0_3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ec4995413_0_3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ec4995413_0_2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ec4995413_0_2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0c9884498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0c9884498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0c988449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0c988449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0c9884498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0c9884498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c4995413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c4995413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0c988449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0c988449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ec4995413_0_2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ec4995413_0_2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ec4995413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ec4995413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ec4995413_0_3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ec4995413_0_3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0c9884498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0c9884498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0c9884498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0c9884498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0c9884498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0c9884498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0c9884498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0c9884498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ec4995413_0_3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ec4995413_0_3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0c9884498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0c9884498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c4995413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ec4995413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ec4995413_0_3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ec4995413_0_3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ec4995413_0_3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ec4995413_0_3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35b3168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35b3168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35b3168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35b3168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35b3168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35b3168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364327c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364327c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35b3168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35b3168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364327cc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364327cc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ec4995413_0_3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ec4995413_0_3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c4995413_0_2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c4995413_0_2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0c98844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0c98844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ec4995413_0_1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ec4995413_0_1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ec4995413_0_2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ec4995413_0_2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0c988449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0c988449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0c988449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0c988449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 2">
  <p:cSld name="AUTOLAYOUT_2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AUTOLAYOUT_3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4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 1">
  <p:cSld name="AUTOLAYOUT_4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 4">
  <p:cSld name="AUTOLAYOUT_6">
    <p:bg>
      <p:bgPr>
        <a:solidFill>
          <a:srgbClr val="37474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6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6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udit-it.ru/terms/accounting/cost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ib.ru/annonce/1607" TargetMode="External"/><Relationship Id="rId4" Type="http://schemas.openxmlformats.org/officeDocument/2006/relationships/hyperlink" Target="https://www.ib.ru/annonce/1608" TargetMode="External"/><Relationship Id="rId5" Type="http://schemas.openxmlformats.org/officeDocument/2006/relationships/hyperlink" Target="https://www.ib.ru/wiki/645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ekam.ru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ekam.ru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govorum.ru/blanks" TargetMode="External"/><Relationship Id="rId4" Type="http://schemas.openxmlformats.org/officeDocument/2006/relationships/hyperlink" Target="https://dogovorum.ru/articles/dogovornaya-rabota-na-predpriyatii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ctrTitle"/>
          </p:nvPr>
        </p:nvSpPr>
        <p:spPr>
          <a:xfrm>
            <a:off x="727950" y="1353075"/>
            <a:ext cx="7688100" cy="24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Отчёт об </a:t>
            </a:r>
            <a:r>
              <a:rPr lang="ru"/>
              <a:t>эффективности</a:t>
            </a:r>
            <a:r>
              <a:rPr lang="ru"/>
              <a:t> СИТ в работе предприятия с точки зрения сбора данных</a:t>
            </a:r>
            <a:r>
              <a:rPr lang="ru" u="sng"/>
              <a:t> и их безопасности</a:t>
            </a:r>
            <a:endParaRPr u="sng"/>
          </a:p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727952" y="39001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Использование информационные системы в интересах всех его структурных подразделений с учетом бизнес-процессов предприятия.  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7800" y="577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Бухгалтерия - изменение структуры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203875" y="1334525"/>
            <a:ext cx="8822700" cy="3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При вертикальной (линейно-штабной) организации аппарата бухгалтерии создаются промежуточные звенья управления. Работники бухгалтерии получают задания от старших бухгалтеров соответствующих звеньев управления и отчитываются непосредственно перед старшими бухгалтерами:</a:t>
            </a:r>
            <a:endParaRPr sz="1400">
              <a:solidFill>
                <a:schemeClr val="dk2"/>
              </a:solidFill>
            </a:endParaRPr>
          </a:p>
          <a:p>
            <a:pPr indent="-317500" lvl="0" marL="8890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chemeClr val="dk2"/>
                </a:solidFill>
              </a:rPr>
              <a:t>расчетный, осуществляет учет расчетов с персоналом по оплате труда, органами социального страхования, поставщиками, покупателями и заказчиками и др.;</a:t>
            </a:r>
            <a:endParaRPr sz="1400">
              <a:solidFill>
                <a:schemeClr val="dk2"/>
              </a:solidFill>
            </a:endParaRPr>
          </a:p>
          <a:p>
            <a:pPr indent="-317500" lvl="0" marL="889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chemeClr val="dk2"/>
                </a:solidFill>
              </a:rPr>
              <a:t>материальный, ведет учет поступления и расходования материально-производственных запасов;</a:t>
            </a:r>
            <a:endParaRPr sz="1400">
              <a:solidFill>
                <a:schemeClr val="dk2"/>
              </a:solidFill>
            </a:endParaRPr>
          </a:p>
          <a:p>
            <a:pPr indent="-317500" lvl="0" marL="889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chemeClr val="dk2"/>
                </a:solidFill>
              </a:rPr>
              <a:t>кассовый, учитывает кассовые операции, операции по счетам в банках;</a:t>
            </a:r>
            <a:endParaRPr sz="1400">
              <a:solidFill>
                <a:schemeClr val="dk2"/>
              </a:solidFill>
            </a:endParaRPr>
          </a:p>
          <a:p>
            <a:pPr indent="-317500" lvl="0" marL="889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chemeClr val="dk2"/>
                </a:solidFill>
              </a:rPr>
              <a:t>производственный, который осуществляет учет затрат и выпуск продукции, калькулирует </a:t>
            </a:r>
            <a:r>
              <a:rPr lang="ru" sz="14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себестоимость</a:t>
            </a:r>
            <a:r>
              <a:rPr lang="ru" sz="1400">
                <a:solidFill>
                  <a:schemeClr val="dk2"/>
                </a:solidFill>
              </a:rPr>
              <a:t> продукции, составляет отчетность о затратах и выпуске продукции;</a:t>
            </a:r>
            <a:endParaRPr sz="1400">
              <a:solidFill>
                <a:schemeClr val="dk2"/>
              </a:solidFill>
            </a:endParaRPr>
          </a:p>
          <a:p>
            <a:pPr indent="-317500" lvl="0" marL="889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chemeClr val="dk2"/>
                </a:solidFill>
              </a:rPr>
              <a:t>учета готовой продукции,  осуществляет учет готовой продукции на складах и ее реализации;</a:t>
            </a:r>
            <a:endParaRPr sz="1400">
              <a:solidFill>
                <a:schemeClr val="dk2"/>
              </a:solidFill>
            </a:endParaRPr>
          </a:p>
          <a:p>
            <a:pPr indent="-317500" lvl="0" marL="889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chemeClr val="dk2"/>
                </a:solidFill>
              </a:rPr>
              <a:t>налогообложения, который ведет учет налоговых платежей и составляет налоговые декларации;</a:t>
            </a:r>
            <a:endParaRPr sz="1400">
              <a:solidFill>
                <a:schemeClr val="dk2"/>
              </a:solidFill>
            </a:endParaRPr>
          </a:p>
          <a:p>
            <a:pPr indent="-317500" lvl="0" marL="889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chemeClr val="dk2"/>
                </a:solidFill>
              </a:rPr>
              <a:t>общий, который осуществляет остальные операции и отражает их в Главной книге, составляет бухгалтерскую и статистическую отчетность.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24475" y="148225"/>
            <a:ext cx="45504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528250" y="1788600"/>
            <a:ext cx="80166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Рассмотрение </a:t>
            </a:r>
            <a:r>
              <a:rPr lang="ru" sz="1100"/>
              <a:t>преимущества</a:t>
            </a:r>
            <a:r>
              <a:rPr lang="ru" sz="1100"/>
              <a:t> программы </a:t>
            </a:r>
            <a:r>
              <a:rPr lang="ru" sz="1100"/>
              <a:t>«1С:Бухгалтерия»</a:t>
            </a:r>
            <a:r>
              <a:rPr lang="ru" sz="1100"/>
              <a:t>.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Roboto"/>
              <a:buChar char="-"/>
            </a:pPr>
            <a:r>
              <a:rPr lang="ru" sz="1100"/>
              <a:t>Поддерживаемые языки (Русский, Азербайджанский, Белорусский, Грузинский, Казахский, Латвийский, Литовский, Украинский, Эстонский)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sz="1100"/>
              <a:t>Современное программное обеспечение может быть развернуто на различных аппаратных платформах. (Персональный компьютер, Сервер предприятия, Облако (SaaS)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100"/>
              <a:buFont typeface="Arial"/>
              <a:buChar char="-"/>
            </a:pPr>
            <a:r>
              <a:rPr lang="ru" sz="1100"/>
              <a:t> С помощью API любые компетентные программисты смогут связать два программных продукта между собой для автоматического обмена информацией.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100"/>
              <a:buFont typeface="Arial"/>
              <a:buChar char="-"/>
            </a:pPr>
            <a:r>
              <a:rPr lang="ru" sz="1100"/>
              <a:t>Любое программное обеспечение специально приспособлено для использования на конкретных операционных системах, обладающих своими типовыми элементами графического интерфейса.</a:t>
            </a:r>
            <a:endParaRPr sz="1100">
              <a:solidFill>
                <a:srgbClr val="BBBBBB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100"/>
              <a:buFont typeface="Arial"/>
              <a:buChar char="-"/>
            </a:pPr>
            <a:r>
              <a:t/>
            </a:r>
            <a:endParaRPr sz="1100">
              <a:solidFill>
                <a:srgbClr val="BBBBBB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24475" y="148225"/>
            <a:ext cx="45504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528250" y="1788600"/>
            <a:ext cx="80166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Рассмотрение минусы безопасности программы «1С:Бухгалтерия».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BBBBBB"/>
              </a:buClr>
              <a:buSzPts val="1100"/>
              <a:buFont typeface="Arial"/>
              <a:buChar char="-"/>
            </a:pPr>
            <a:r>
              <a:rPr lang="ru" sz="1100"/>
              <a:t>Конфигурация и база данных хранятся на локальном диске, который доступен для записи и чтения информации любому пользователю операционной системы. Это дает неограниченные возможности по обходу системы защиты самой 1С. База программы может находиться и на сетевом диске, что только усложняет вопрос обеспечения ее безопасности. При всем этом сохранность и целостность данных организации обеспечивается только средствами программы 1С.</a:t>
            </a:r>
            <a:endParaRPr sz="11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150"/>
              <a:buFont typeface="Montserrat"/>
              <a:buChar char="-"/>
            </a:pPr>
            <a:r>
              <a:rPr lang="ru" sz="1100"/>
              <a:t>Из схемы работы сетевого варианта включено большое количество звеньев системы. На каждом таком этапе обработки и пересылки информации существуют свои угрозы хищения коммерческих данных, повреждения их, или вероятность выхода из строя звена.</a:t>
            </a:r>
            <a:endParaRPr sz="11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150"/>
              <a:buFont typeface="Montserrat"/>
              <a:buChar char="-"/>
            </a:pPr>
            <a:r>
              <a:rPr lang="ru" sz="1100"/>
              <a:t>В платформе 1С:Предприятие есть встроенный язык программирования, посредством которого выполняется разработка конфигурации, ее доработка или модернизация под нужды предприятия. В этом языке есть готовые объекты и классы для работы с протоколами HTTP, FTP, SMTP и POP3, файловой системой, реестром Windows, медиафайлами и онлайн медиапотоками, системными процессами, базами данных и XML, ресурсами локальной сети и другим. Данный факт дает широкие возможности потенциальным злоумышленникам: от написания безобидных модулей для просмотра фильмов в самой 1С или интернет-серфинга, до отправки коммерческой информации через электронную почту или протокол FTP прямо из программы 1С.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100"/>
              <a:buFont typeface="Arial"/>
              <a:buChar char="-"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24475" y="148225"/>
            <a:ext cx="45504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250225" y="1723725"/>
            <a:ext cx="83040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Решением является внедрение программы «Инфо-бухгалтер».</a:t>
            </a:r>
            <a:endParaRPr sz="1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ru" sz="1400"/>
              <a:t>Возможность работы без сопровождающего программиста.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ru" sz="1400"/>
              <a:t>Легкое освоение, удобство в работе.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ru" sz="1400"/>
              <a:t>Регулярные бесплатные обновления программы с учетом изменений законодательства.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ru" sz="1400"/>
              <a:t>Развитая система удаленной поддержки пользователей, постоянно пополняемая База знаний.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ru" sz="1400"/>
              <a:t>Ежеквартальные бесплатные семинары </a:t>
            </a:r>
            <a:r>
              <a:rPr lang="ru" sz="1400">
                <a:uFill>
                  <a:noFill/>
                </a:uFill>
                <a:hlinkClick r:id="rId3"/>
              </a:rPr>
              <a:t>в Москве</a:t>
            </a:r>
            <a:r>
              <a:rPr lang="ru" sz="1400"/>
              <a:t>, </a:t>
            </a:r>
            <a:r>
              <a:rPr lang="ru" sz="1400">
                <a:uFill>
                  <a:noFill/>
                </a:uFill>
                <a:hlinkClick r:id="rId4"/>
              </a:rPr>
              <a:t>Санкт-Петербурге</a:t>
            </a:r>
            <a:r>
              <a:rPr lang="ru" sz="1400"/>
              <a:t> и других городах (временно не проводятся в связи с пандемией)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ru" sz="1400"/>
              <a:t>Возможность </a:t>
            </a:r>
            <a:r>
              <a:rPr lang="ru" sz="1400">
                <a:uFill>
                  <a:noFill/>
                </a:uFill>
                <a:hlinkClick r:id="rId5"/>
              </a:rPr>
              <a:t>обучения на курсах (в 2021 году дистанционно в связи с пандемией)</a:t>
            </a:r>
            <a:r>
              <a:rPr lang="ru" sz="1400"/>
              <a:t>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ru" sz="1400"/>
              <a:t>Полное соответствие всем требованиям Минфина и ФНС России.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ru" sz="1400"/>
              <a:t>Обмен данными с любыми программами учета.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ru" sz="1400"/>
              <a:t>Надежность сохранения данных и возможность протоколирования действий пользователей.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ru" sz="1400"/>
              <a:t>Совместимость с любыми системами передачи отчетности через Интернет, системами Клиент-банк.</a:t>
            </a:r>
            <a:endParaRPr sz="1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100"/>
              <a:buFont typeface="Arial"/>
              <a:buChar char="-"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24475" y="148225"/>
            <a:ext cx="45504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290400" y="1918350"/>
            <a:ext cx="85632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Решением является внедрение </a:t>
            </a:r>
            <a:r>
              <a:rPr lang="ru" sz="1100"/>
              <a:t>программы </a:t>
            </a:r>
            <a:r>
              <a:rPr lang="ru" sz="1100"/>
              <a:t>«Инфо-бухгалтер».</a:t>
            </a:r>
            <a:endParaRPr sz="11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Roboto"/>
              <a:buChar char="-"/>
            </a:pPr>
            <a:r>
              <a:rPr lang="ru" sz="1100"/>
              <a:t>Защита от сбоев, ведущих к потере информации, ведется в направлении повышения надежности отдельных элементов и систем, осуществляющих ввод, хранение, обработку и передачу данных, дублирования и резервирования отдельных элементов и систем, использования различных, в том числе автономных, источников питания, повышения уровня квалификации пользователей, защиты от непреднамеренных (ошибочных) и преднамеренных действий, ведущих к выходу из строя аппаратуры, уничтожению или изменению (модификации) программного обеспечения и защищаемой информации.</a:t>
            </a:r>
            <a:endParaRPr sz="11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Roboto"/>
              <a:buChar char="-"/>
            </a:pPr>
            <a:r>
              <a:rPr lang="ru" sz="1100"/>
              <a:t>Защита от неавторизованного создания или уничтожения данных обеспечивается физической защитой информации, разграничением и ограничением доступа к элементам защищаемой информации, закрытием защищаемой информации в процессе непосредственной ее обработки, разработкой программно-аппаратных комплексов, устройств и специализированного программного обеспечения для предупреждения несанкционированного доступа к защищаемой информации.</a:t>
            </a:r>
            <a:endParaRPr sz="11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900"/>
              <a:buFont typeface="Roboto"/>
              <a:buChar char="-"/>
            </a:pPr>
            <a:r>
              <a:rPr lang="ru" sz="1100"/>
              <a:t>Конфиденциальность информации обеспечивается идентификацией и проверкой подлинности субъектов доступа при входе в систему по идентификатору (коду) и паролю, идентификацией внешних устройств по физическим адресам, идентификацией программ, томов, каталогов, файлов по именам, шифрованием и дешифрованием информации, разграничением и контролем доступа к ней.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Ресурсы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4964525" y="891350"/>
            <a:ext cx="3942600" cy="17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Данная программа требует ежемесячной оплаты, зависящей от выбранного периода пользования.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Также сотрудникам понадобиться обучение и консультация по внедренному ПО.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13" name="Google Shape;213;p31"/>
          <p:cNvGraphicFramePr/>
          <p:nvPr/>
        </p:nvGraphicFramePr>
        <p:xfrm>
          <a:off x="4964525" y="268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{55905655-252D-4C58-97B1-05500F0FB792}</a:tableStyleId>
              </a:tblPr>
              <a:tblGrid>
                <a:gridCol w="1210725"/>
                <a:gridCol w="876525"/>
                <a:gridCol w="841925"/>
                <a:gridCol w="866725"/>
              </a:tblGrid>
              <a:tr h="4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месяц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пол года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год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9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 сотрудников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20 000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90 000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120 000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Склад</a:t>
            </a:r>
            <a:r>
              <a:rPr lang="ru">
                <a:solidFill>
                  <a:schemeClr val="dk2"/>
                </a:solidFill>
              </a:rPr>
              <a:t> - проблематика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данном отделе используемым ПО является MS Excel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Основными проблемами являются: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сложности организации множества таблиц в различных вариантах (черновой, согласованный, утверждённый и т.п.), что требует дополнительных усилий по организации работы с файлами;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сложность с обеспечением конфиденциальности данных информационной системы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низкая производительность, которая проявляется при расчёте сложных финансовых моделей, особенно использующих статистические функции.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повышенное влияние «человеческого фактора» на корректность таблиц (одной неверной ошибкой в работе с таблицей можно испортить работу всей информационной системы);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сложности одновременной работы нескольких пользователей с одной информационной системой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2"/>
                </a:solidFill>
              </a:rPr>
              <a:t>Склады </a:t>
            </a:r>
            <a:r>
              <a:rPr lang="ru" u="sng">
                <a:solidFill>
                  <a:schemeClr val="dk2"/>
                </a:solidFill>
              </a:rPr>
              <a:t>- взаимодействие с данными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отделе взаимодействуют с данными такие как: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ct val="85714"/>
              <a:buFont typeface="Arial"/>
              <a:buChar char="-"/>
            </a:pPr>
            <a:r>
              <a:rPr lang="ru" sz="1400"/>
              <a:t>Остаточный объем и номенклатура продуктов, находящихся в кладовой</a:t>
            </a:r>
            <a:endParaRPr sz="14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403E3E"/>
              </a:buClr>
              <a:buSzPct val="107142"/>
              <a:buFont typeface="Arial"/>
              <a:buChar char="-"/>
            </a:pPr>
            <a:r>
              <a:rPr lang="ru" sz="1400"/>
              <a:t>Показатель продаж.</a:t>
            </a:r>
            <a:endParaRPr sz="14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403E3E"/>
              </a:buClr>
              <a:buSzPct val="107142"/>
              <a:buFont typeface="Arial"/>
              <a:buChar char="-"/>
            </a:pPr>
            <a:r>
              <a:rPr lang="ru" sz="1400"/>
              <a:t>Срок хранения.</a:t>
            </a:r>
            <a:endParaRPr sz="14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403E3E"/>
              </a:buClr>
              <a:buSzPct val="107142"/>
              <a:buFont typeface="Arial"/>
              <a:buChar char="-"/>
            </a:pPr>
            <a:r>
              <a:rPr lang="ru" sz="1400"/>
              <a:t>Расчетные периоды.</a:t>
            </a:r>
            <a:endParaRPr sz="14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403E3E"/>
              </a:buClr>
              <a:buSzPct val="107142"/>
              <a:buFont typeface="Arial"/>
              <a:buChar char="-"/>
            </a:pPr>
            <a:r>
              <a:rPr lang="ru" sz="1400"/>
              <a:t>Групповой оборот товара.</a:t>
            </a:r>
            <a:endParaRPr sz="14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403E3E"/>
              </a:buClr>
              <a:buSzPct val="107142"/>
              <a:buFont typeface="Arial"/>
              <a:buChar char="-"/>
            </a:pPr>
            <a:r>
              <a:rPr lang="ru" sz="1400"/>
              <a:t>Документы о приёме товара (Накладная от поставщика;Приходной складской ордер;товарно-транспортная накладная, Акт приемки продукции, Приходная накладная, Акт приемки материалов, Акт о расхождении по качеству и количеству при приемке ТМЦ.)</a:t>
            </a:r>
            <a:endParaRPr sz="14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403E3E"/>
              </a:buClr>
              <a:buSzPct val="107142"/>
              <a:buFont typeface="Arial"/>
              <a:buChar char="-"/>
            </a:pPr>
            <a:r>
              <a:rPr lang="ru" sz="1400"/>
              <a:t>Документы о товаре (Товарный ярлык; Карточка учета материалов;Требование-накладная; Документ на внутреннее движение и передачу товаров; Бумаги на отпуск материалов;Товарная накладная; Списание продукции)</a:t>
            </a:r>
            <a:endParaRPr sz="1500">
              <a:solidFill>
                <a:srgbClr val="403E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24475" y="148225"/>
            <a:ext cx="55326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Склады - организация работы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-"/>
            </a:pPr>
            <a:r>
              <a:rPr lang="ru" sz="1400"/>
              <a:t>Использование специальных карточек учета продукции для любого вида ценностей. В данных документах присутствует вся необходимая информация о товаре. Сверка остатков на первое и последнее число месяца дает возможность проконтролировать соответствие товара на складе бухгалтерским отчетам;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-"/>
            </a:pPr>
            <a:r>
              <a:rPr lang="ru" sz="1400"/>
              <a:t>Сальдовая проверка </a:t>
            </a:r>
            <a:r>
              <a:rPr lang="ru" sz="1400"/>
              <a:t>производится</a:t>
            </a:r>
            <a:r>
              <a:rPr lang="ru" sz="1400"/>
              <a:t> материально-ответственным персоналом, освобождает от данной работы бухгалтерию. Сотрудники заполняют учетные журналы, бухгалтерия отвечает за прием документов и сопоставление данных собственным отчетам;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-"/>
            </a:pPr>
            <a:r>
              <a:rPr lang="ru" sz="1400"/>
              <a:t>Использование партионной системы учета предполагает наличие у каждой группы товаров двух карточек: для склада и бухгалтерии. При приемке товара все поля карточек заполняются, проставляются данные ответственного работника, документ отправляется в бухгалтерию. Такой подход позволяет легко работать с остатками. Контролировать излишки и недостачи.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Склад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Плюсы программы «МойСклад»: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80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Arial"/>
              <a:buAutoNum type="arabicPeriod"/>
            </a:pP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Широкий функционал, подходящий для розничной, оптовой торговли, сферы общепита и небольших производств.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Arial"/>
              <a:buAutoNum type="arabicPeriod"/>
            </a:pP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Поддержка дисконтных карт, создание клиентской базы, формирование воронки продаж.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Arial"/>
              <a:buAutoNum type="arabicPeriod"/>
            </a:pP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Стабильная работа.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Arial"/>
              <a:buAutoNum type="arabicPeriod"/>
            </a:pP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Дружелюбный интерфейс и легкость освоения программы новыми сотрудниками.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Arial"/>
              <a:buAutoNum type="arabicPeriod"/>
            </a:pP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Наличие демо-версии с полным функционалом.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Arial"/>
              <a:buAutoNum type="arabicPeriod"/>
            </a:pP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Мультиплатформенность: программой можно пользоваться на ОС Windows, macOS, Android, Linux, iOS.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Arial"/>
              <a:buAutoNum type="arabicPeriod"/>
            </a:pP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Открытый API.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Минусы «МойСклад»: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80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Arial"/>
              <a:buAutoNum type="arabicPeriod"/>
            </a:pP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Стоимость ежемесячной абонплаты выше среднерыночной.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Arial"/>
              <a:buAutoNum type="arabicPeriod"/>
            </a:pP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Отсутствие шаблонов для продаж.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100000"/>
              <a:buFont typeface="Arial"/>
              <a:buAutoNum type="arabicPeriod"/>
            </a:pPr>
            <a:r>
              <a:rPr b="1" lang="ru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Отсутствие</a:t>
            </a:r>
            <a:r>
              <a:rPr b="1" lang="ru" sz="1200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тех.поддержка</a:t>
            </a:r>
            <a:endParaRPr b="1"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Входные данные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Компания “Продуктовая лавка”, занимающаяся поставкой продуктов питания организациям и физическим лицам (В2В и В2С). </a:t>
            </a:r>
            <a:endParaRPr sz="1400"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Основными бизнес-процессами в компании являются :</a:t>
            </a:r>
            <a:endParaRPr sz="1400"/>
          </a:p>
          <a:p>
            <a:pPr indent="-317500" lvl="0" marL="457200" marR="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Поиск, привлечение  и удержание клиентов для поставки продукции</a:t>
            </a:r>
            <a:endParaRPr sz="1400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Закупка товаров у производителя</a:t>
            </a:r>
            <a:endParaRPr sz="1400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Складирование и упаковка товаров</a:t>
            </a:r>
            <a:endParaRPr sz="1400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Доставка товаров к </a:t>
            </a:r>
            <a:r>
              <a:rPr lang="ru" sz="1400"/>
              <a:t>заказчикам через подрядчиков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-"/>
            </a:pPr>
            <a:r>
              <a:rPr lang="ru" sz="1400"/>
              <a:t>Подготовка и сдача бухгалтерской отчетности;</a:t>
            </a:r>
            <a:endParaRPr sz="1400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00" y="4909700"/>
            <a:ext cx="704850" cy="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24475" y="148225"/>
            <a:ext cx="45504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Склад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24475" y="1920450"/>
            <a:ext cx="84948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Решением является внедрение т</a:t>
            </a:r>
            <a:r>
              <a:rPr lang="ru" sz="1400">
                <a:uFill>
                  <a:noFill/>
                </a:uFill>
                <a:hlinkClick r:id="rId3"/>
              </a:rPr>
              <a:t>овароучетная система «ЕКАМ»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Оперативный и точный контроль за складскими остатками.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Удобное и быстрое проведение инвентаризации.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Удаленная работа с программой.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Разнообразие настраиваемых аналитических, финансовых, товарных и управленческих отчетов.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Возможность одновременного учета товаров в нескольких структурных подразделениях.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Загрузка прайсов поставщиков в программу, облегчающее создание номенклатуры.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Мультиплатформенность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Высокая стабильность работы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Открытый API для индивидуальной настройки под требования клиента.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Наличие телефона круглосуточной технической поддержки.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24475" y="148225"/>
            <a:ext cx="45504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Склад</a:t>
            </a:r>
            <a:r>
              <a:rPr lang="ru">
                <a:solidFill>
                  <a:schemeClr val="dk2"/>
                </a:solidFill>
              </a:rPr>
              <a:t>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24600" y="1920450"/>
            <a:ext cx="84948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Решением является внедрение т</a:t>
            </a:r>
            <a:r>
              <a:rPr lang="ru" sz="1400">
                <a:uFill>
                  <a:noFill/>
                </a:uFill>
                <a:hlinkClick r:id="rId3"/>
              </a:rPr>
              <a:t>овароучетная система «ЕКАМ»</a:t>
            </a:r>
            <a:endParaRPr b="1" sz="1200">
              <a:solidFill>
                <a:srgbClr val="352F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25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В части технологий и безопасности:</a:t>
            </a:r>
            <a:endParaRPr sz="1400"/>
          </a:p>
          <a:p>
            <a:pPr indent="-304800" lvl="0" marL="457200" rtl="0" algn="l">
              <a:lnSpc>
                <a:spcPct val="162500"/>
              </a:lnSpc>
              <a:spcBef>
                <a:spcPts val="800"/>
              </a:spcBef>
              <a:spcAft>
                <a:spcPts val="0"/>
              </a:spcAft>
              <a:buClr>
                <a:srgbClr val="352F37"/>
              </a:buClr>
              <a:buSzPts val="1200"/>
              <a:buFont typeface="Roboto"/>
              <a:buChar char="-"/>
            </a:pPr>
            <a:r>
              <a:rPr lang="ru" sz="1400"/>
              <a:t>основная платформа: Android;</a:t>
            </a:r>
            <a:endParaRPr sz="1400"/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52F37"/>
              </a:buClr>
              <a:buSzPts val="1200"/>
              <a:buFont typeface="Roboto"/>
              <a:buChar char="-"/>
            </a:pPr>
            <a:r>
              <a:rPr lang="ru" sz="1400"/>
              <a:t>хранение файлов: облако (SaaS), есть функции резервного копирования и обмена данных через HTTPS;</a:t>
            </a:r>
            <a:endParaRPr sz="1400"/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52F37"/>
              </a:buClr>
              <a:buSzPts val="1200"/>
              <a:buFont typeface="Roboto"/>
              <a:buChar char="-"/>
            </a:pPr>
            <a:r>
              <a:rPr lang="ru" sz="1400"/>
              <a:t>сбор персональных данных: не осуществляется.</a:t>
            </a:r>
            <a:endParaRPr sz="1200">
              <a:solidFill>
                <a:srgbClr val="352F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Склад</a:t>
            </a:r>
            <a:r>
              <a:rPr lang="ru">
                <a:solidFill>
                  <a:schemeClr val="dk2"/>
                </a:solidFill>
              </a:rPr>
              <a:t> - Ресурсы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4964513" y="430625"/>
            <a:ext cx="3942600" cy="24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Данная программа требует ежемесячной оплаты, зависящей от выбранного периода пользования.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Также сотрудникам понадобиться обучение и консультация по </a:t>
            </a:r>
            <a:r>
              <a:rPr lang="ru">
                <a:solidFill>
                  <a:schemeClr val="dk2"/>
                </a:solidFill>
              </a:rPr>
              <a:t>внедренному</a:t>
            </a:r>
            <a:r>
              <a:rPr lang="ru">
                <a:solidFill>
                  <a:schemeClr val="dk2"/>
                </a:solidFill>
              </a:rPr>
              <a:t> ПО.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56" name="Google Shape;256;p38"/>
          <p:cNvGraphicFramePr/>
          <p:nvPr/>
        </p:nvGraphicFramePr>
        <p:xfrm>
          <a:off x="5033175" y="22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{55905655-252D-4C58-97B1-05500F0FB792}</a:tableStyleId>
              </a:tblPr>
              <a:tblGrid>
                <a:gridCol w="1880125"/>
                <a:gridCol w="988900"/>
                <a:gridCol w="936250"/>
              </a:tblGrid>
              <a:tr h="4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месяц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год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8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ЕКАМ ЧЕКИ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С ФИЗИЧЕСКОЙ КАССОЙ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1200/мес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960/мес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3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ЕКАМ ЧЕКИ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С ОБЛАЧНОЙ КАССОЙ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2300/мес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1840/мес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324475" y="157500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Отдел продаж, Отдел ведения договоров</a:t>
            </a:r>
            <a:r>
              <a:rPr lang="ru">
                <a:solidFill>
                  <a:schemeClr val="dk2"/>
                </a:solidFill>
              </a:rPr>
              <a:t> - проблематика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данном отделе используемым ПО является MS Excel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Основными проблемами являются: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сложности организации множества таблиц в различных вариантах (черновой, согласованный, утверждённый и т.п.), что требует дополнительных усилий по организации работы с файлами;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сложность с обеспечением конфиденциальности данных информационной системы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низкая производительность, которая проявляется при расчёте сложных финансовых моделей, особенно использующих статистические функции.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повышенное влияние «человеческого фактора» на корректность таблиц (одной неверной ошибкой в работе с таблицей можно испортить работу всей информационной системы);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сложности одновременной работы нескольких пользователей с одной информационной системой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2"/>
                </a:solidFill>
              </a:rPr>
              <a:t>Отдел продаж</a:t>
            </a:r>
            <a:r>
              <a:rPr lang="ru" u="sng">
                <a:solidFill>
                  <a:schemeClr val="dk2"/>
                </a:solidFill>
              </a:rPr>
              <a:t> - взаимодействие с данными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отделе взаимодействуют с данными такие как:</a:t>
            </a:r>
            <a:endParaRPr sz="1350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Данные о клиентах (Новых, Старых, Возможных)</a:t>
            </a:r>
            <a:endParaRPr sz="1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350"/>
              <a:buFont typeface="Arial"/>
              <a:buChar char="-"/>
            </a:pPr>
            <a:r>
              <a:rPr lang="ru" sz="1400"/>
              <a:t>Данные о продажах </a:t>
            </a:r>
            <a:endParaRPr sz="1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350"/>
              <a:buFont typeface="Arial"/>
              <a:buChar char="-"/>
            </a:pPr>
            <a:r>
              <a:rPr lang="ru" sz="1400"/>
              <a:t>Данные о конверсии</a:t>
            </a:r>
            <a:endParaRPr sz="1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350"/>
              <a:buFont typeface="Arial"/>
              <a:buChar char="-"/>
            </a:pPr>
            <a:r>
              <a:rPr lang="ru" sz="1400"/>
              <a:t>Контроль воронок продаж и рекламы</a:t>
            </a:r>
            <a:endParaRPr sz="1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350"/>
              <a:buFont typeface="Arial"/>
              <a:buChar char="-"/>
            </a:pPr>
            <a:r>
              <a:rPr lang="ru" sz="1400"/>
              <a:t>Данные о сделках и договоров</a:t>
            </a:r>
            <a:endParaRPr sz="1350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24475" y="129700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2"/>
                </a:solidFill>
              </a:rPr>
              <a:t>Отдел ведения договоров</a:t>
            </a:r>
            <a:r>
              <a:rPr lang="ru" u="sng">
                <a:solidFill>
                  <a:schemeClr val="dk2"/>
                </a:solidFill>
              </a:rPr>
              <a:t> - взаимодействие с данными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отделе взаимодействуют с данными такие как:</a:t>
            </a:r>
            <a:endParaRPr sz="1350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1600"/>
              </a:spcBef>
              <a:spcAft>
                <a:spcPts val="0"/>
              </a:spcAft>
              <a:buClr>
                <a:srgbClr val="414141"/>
              </a:buClr>
              <a:buSzPts val="1350"/>
              <a:buFont typeface="Arial"/>
              <a:buChar char="-"/>
            </a:pPr>
            <a:r>
              <a:rPr lang="ru" sz="1400"/>
              <a:t>Формы договоров и отчетной документации</a:t>
            </a:r>
            <a:endParaRPr sz="14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150"/>
              <a:buFont typeface="Roboto"/>
              <a:buChar char="-"/>
            </a:pPr>
            <a:r>
              <a:rPr lang="ru" sz="1400"/>
              <a:t>Бизнес-процессов и методов предприятия</a:t>
            </a:r>
            <a:endParaRPr sz="14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150"/>
              <a:buFont typeface="Roboto"/>
              <a:buChar char="-"/>
            </a:pPr>
            <a:r>
              <a:rPr lang="ru" sz="1400"/>
              <a:t>Документооборот в связи с созданием, корректировкой, заключением и исполнением договоров</a:t>
            </a:r>
            <a:endParaRPr sz="14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150"/>
              <a:buFont typeface="Roboto"/>
              <a:buChar char="-"/>
            </a:pPr>
            <a:r>
              <a:rPr lang="ru" sz="1400"/>
              <a:t>Разработка рабочих и </a:t>
            </a:r>
            <a:r>
              <a:rPr lang="ru" sz="1400">
                <a:uFill>
                  <a:noFill/>
                </a:uFill>
                <a:hlinkClick r:id="rId3"/>
              </a:rPr>
              <a:t>должностных инструкций</a:t>
            </a:r>
            <a:r>
              <a:rPr lang="ru" sz="1400"/>
              <a:t> по </a:t>
            </a:r>
            <a:r>
              <a:rPr lang="ru" sz="1400">
                <a:uFill>
                  <a:noFill/>
                </a:uFill>
                <a:hlinkClick r:id="rId4"/>
              </a:rPr>
              <a:t>договорной работе</a:t>
            </a:r>
            <a:r>
              <a:rPr lang="ru" sz="1400"/>
              <a:t>.</a:t>
            </a:r>
            <a:endParaRPr sz="14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150"/>
              <a:buFont typeface="Roboto"/>
              <a:buChar char="-"/>
            </a:pPr>
            <a:r>
              <a:rPr lang="ru" sz="1400"/>
              <a:t>Данные о  персонале, вовлеченного в договорной документооборот.</a:t>
            </a:r>
            <a:endParaRPr sz="14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150"/>
              <a:buFont typeface="Roboto"/>
              <a:buChar char="-"/>
            </a:pPr>
            <a:r>
              <a:rPr lang="ru" sz="1400"/>
              <a:t>Данные о  системе автоматизации договорной работы.</a:t>
            </a:r>
            <a:endParaRPr sz="14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150"/>
              <a:buFont typeface="Roboto"/>
              <a:buChar char="-"/>
            </a:pPr>
            <a:r>
              <a:rPr lang="ru" sz="1400"/>
              <a:t>Данные о корректности работы системы, проблемах</a:t>
            </a:r>
            <a:endParaRPr sz="140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150"/>
              <a:buFont typeface="Roboto"/>
              <a:buChar char="-"/>
            </a:pPr>
            <a:r>
              <a:rPr lang="ru" sz="1400"/>
              <a:t>Консалтинговые данные</a:t>
            </a:r>
            <a:endParaRPr sz="1150">
              <a:solidFill>
                <a:srgbClr val="1E1E1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Отдел продаж, Отдел ведения договоров </a:t>
            </a:r>
            <a:r>
              <a:rPr lang="ru">
                <a:solidFill>
                  <a:schemeClr val="dk2"/>
                </a:solidFill>
              </a:rPr>
              <a:t>- организация работы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Распределение обязанностей и делегирование полномочий осуществляется в соответствии с функциями. Каждый узкий специалист несет линейную ответственность за отдел продаж. </a:t>
            </a:r>
            <a:endParaRPr sz="1400"/>
          </a:p>
          <a:p>
            <a:pPr indent="0" lvl="0" marL="0" rtl="0" algn="l">
              <a:lnSpc>
                <a:spcPct val="144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400"/>
              <a:t>Функциональный тип организации можно наблюдать в крупных компаниях, имеющих дело с разными продуктами или сегментами рынка. В данном случае продавцы получают задачи от нескольких руководителей, но это касается разных аспектов их работы.</a:t>
            </a:r>
            <a:endParaRPr sz="1400"/>
          </a:p>
          <a:p>
            <a:pPr indent="0" lvl="0" marL="0" rtl="0" algn="l">
              <a:lnSpc>
                <a:spcPct val="144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400"/>
              <a:t>Одно из преимуществ таких структур — высокая производительность. Здесь квалифицированные специалисты руководят продажами, и эти организации просты с точки зрения администрирования. </a:t>
            </a:r>
            <a:endParaRPr sz="1400"/>
          </a:p>
          <a:p>
            <a:pPr indent="0" lvl="0" marL="0" rtl="0" algn="l">
              <a:lnSpc>
                <a:spcPct val="144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ru" sz="1400"/>
              <a:t>Но есть и недостатки: поскольку продавец получает задачи от нескольких источников, это нередко создает путаницу и становится причиной конфликтов. Кроме того, из-за огромного размера команд во многих крупных компаниях любые сбытовые операции становятся слишком централизованными. 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Отдел продаж, Отдел ведения договоров</a:t>
            </a:r>
            <a:r>
              <a:rPr lang="ru">
                <a:solidFill>
                  <a:schemeClr val="dk2"/>
                </a:solidFill>
              </a:rPr>
              <a:t>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Пл</a:t>
            </a: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юсы программы «Битрикс24»: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607" lvl="0" marL="457200" rtl="0" algn="l"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ru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Обширный функционал — встроенные инструменты Битрикс24 позволяют настроить планирование сделок, интегрировать интернет-магазин или автоматизировать ведение клиентской базы. 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60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ru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Возможность интеграции с 1С — Битрикс CRM предусматривает синхронизацию с любыми продуктами 1С, что позволяет автоматизировать большинство внутренних процессов отдела продаж, сбыта и аналитики.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60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ru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Стабильность и быстродействие — сервис оптимизирован под все виды устройств и ОС, а весь трафик передается через зашифрованный канал. Кроме того, компания предлагает коробочную версию, предоставляющую максимальный уровень защиты и высокой скоростью обработки данных.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Минусы: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607" lvl="0" marL="457200" rtl="0" algn="l"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ru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Необходимость обучения персонала — обилие модулей и гибкий интерфейс со сложной визуализацией требует проведение предварительного инструктажа перед началом работы.</a:t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60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AutoNum type="arabicPeriod"/>
            </a:pPr>
            <a:r>
              <a:rPr lang="ru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Глобальные обновления интерфейса — при выходе крупных обновлений у Битрикс24 часто меняется интерфейс без возможности откатиться до старой версии. Это приводит к определенному дискомфорту и может потребовать переобучение персонала. </a:t>
            </a:r>
            <a:endParaRPr b="1" sz="1200"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24475" y="148225"/>
            <a:ext cx="52917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Отдел продаж, Отдел ведения договоров</a:t>
            </a:r>
            <a:r>
              <a:rPr lang="ru">
                <a:solidFill>
                  <a:schemeClr val="dk2"/>
                </a:solidFill>
              </a:rPr>
              <a:t>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24600" y="1846325"/>
            <a:ext cx="84948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Решением является внедрен</a:t>
            </a:r>
            <a:r>
              <a:rPr lang="ru" sz="1400"/>
              <a:t>ие облачная CRM amoCRM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Удобный планировщик задач и напоминания, работа с электронной почтой и звонками в интерфейсе</a:t>
            </a:r>
            <a:endParaRPr sz="1400"/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Возможность экспорта и импорта данных из известных систем;</a:t>
            </a:r>
            <a:endParaRPr sz="1400"/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Интеграции с почтовыми сервисами, календарями, соцсетями, бизнес-приложениями и т. д.</a:t>
            </a:r>
            <a:endParaRPr sz="1400"/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Анализируйте воронку продаж от показов до ROI</a:t>
            </a:r>
            <a:endParaRPr sz="1400"/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Все данные  и аналитика собраны в едином интерфейсы</a:t>
            </a:r>
            <a:endParaRPr sz="1400"/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Управление ставками контекстной рекламы прямо из интерфейса сквозной аналитики.</a:t>
            </a:r>
            <a:endParaRPr sz="1400"/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Создание аналитики под конкретный бизнес: задайте этапы сделки и модели атрибуции, которые подходят именно для вашей ниши.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324475" y="148225"/>
            <a:ext cx="52917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Отдел продаж, Отдел ведения договоров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324600" y="1846325"/>
            <a:ext cx="84948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Решением является внедрение облачная CRM amoCRM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Для обеспечения надежности работы системы используется географически распределенная сеть серверов, расположенная в Российской Федерации. Данные между ними постоянно синхронизируются в режиме реального времени, что исключает потерю данных в случае внештатной ситуации.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Работа происходит по лицензионному соглашению, по которому данные компании не имеют права передавать третьим лицам или использовать их в своих целях.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Доступ к данным имеет только компания заказчика и никто более. Никто из сотрудников, за исключением 2-х человек компании, не имеет доступа к административной панели и серверам проекта. Бизнес связан с реализацией удобного сервиса и никак не пересекается с деятельностью компании.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Сервера проекта находятся в специализированном дата-центре под круглосуточным мониторингом. Дата-центр обеспечен современной системой пожаротушения, резервным питанием, системой охраны от физического несанкционированного доступа к серверам, имеет все необходимые возможности для обеспечения работоспособности проекта в режиме 24*7.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внедрения СИТ</a:t>
            </a:r>
            <a:endParaRPr/>
          </a:p>
        </p:txBody>
      </p:sp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5192750" y="598950"/>
            <a:ext cx="3374400" cy="3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Целью для внедрения СИТ в компанию является: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>
                <a:solidFill>
                  <a:schemeClr val="dk2"/>
                </a:solidFill>
              </a:rPr>
              <a:t>Подготовка к расширению компании - открытию 2ого филиала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>
                <a:solidFill>
                  <a:schemeClr val="dk2"/>
                </a:solidFill>
              </a:rPr>
              <a:t>Оптимизация  и налаживание процессов для увеличения скорости работы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>
                <a:solidFill>
                  <a:schemeClr val="dk2"/>
                </a:solidFill>
              </a:rPr>
              <a:t>Консолидация всех данных для получения большего контроля над процессами в компании высшим руководством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ru" sz="1400" u="sng">
                <a:solidFill>
                  <a:schemeClr val="dk2"/>
                </a:solidFill>
              </a:rPr>
              <a:t>Повышения контроля над данными с </a:t>
            </a:r>
            <a:r>
              <a:rPr lang="ru" sz="1400" u="sng">
                <a:solidFill>
                  <a:schemeClr val="dk2"/>
                </a:solidFill>
              </a:rPr>
              <a:t>обеих</a:t>
            </a:r>
            <a:r>
              <a:rPr lang="ru" sz="1400" u="sng">
                <a:solidFill>
                  <a:schemeClr val="dk2"/>
                </a:solidFill>
              </a:rPr>
              <a:t> сторон, обеспечения их безопасности и прозрачности их использования</a:t>
            </a:r>
            <a:endParaRPr sz="14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296550" y="1069200"/>
            <a:ext cx="42753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2"/>
                </a:solidFill>
              </a:rPr>
              <a:t>Отдел продаж, Отдел ведения договоров</a:t>
            </a:r>
            <a:r>
              <a:rPr lang="ru">
                <a:solidFill>
                  <a:schemeClr val="dk2"/>
                </a:solidFill>
              </a:rPr>
              <a:t> - Ресурсы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4964513" y="430625"/>
            <a:ext cx="3942600" cy="24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Данная программа требует ежемесячной оплаты, зависящей от выбранного периода пользования.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Также сотрудникам понадобиться обучение и консультация по внедренному ПО.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305" name="Google Shape;305;p46"/>
          <p:cNvGraphicFramePr/>
          <p:nvPr/>
        </p:nvGraphicFramePr>
        <p:xfrm>
          <a:off x="5006275" y="22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{55905655-252D-4C58-97B1-05500F0FB792}</a:tableStyleId>
              </a:tblPr>
              <a:tblGrid>
                <a:gridCol w="1055900"/>
                <a:gridCol w="865400"/>
                <a:gridCol w="903275"/>
                <a:gridCol w="1076275"/>
              </a:tblGrid>
              <a:tr h="8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БАЗОВЫЙ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РАСШИРЕННЫЙ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ПРОФЕССИОНАЛЬНЫЙ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 пользователей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4990</a:t>
                      </a: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/мес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990/мес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14990</a:t>
                      </a: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/мес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Итоговая стоимость внедрения СИТ</a:t>
            </a:r>
            <a:endParaRPr u="sng"/>
          </a:p>
        </p:txBody>
      </p:sp>
      <p:graphicFrame>
        <p:nvGraphicFramePr>
          <p:cNvPr id="311" name="Google Shape;311;p47"/>
          <p:cNvGraphicFramePr/>
          <p:nvPr/>
        </p:nvGraphicFramePr>
        <p:xfrm>
          <a:off x="4960750" y="262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{55905655-252D-4C58-97B1-05500F0FB792}</a:tableStyleId>
              </a:tblPr>
              <a:tblGrid>
                <a:gridCol w="1246825"/>
                <a:gridCol w="1246825"/>
                <a:gridCol w="124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Месяц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Год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 человек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26 190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125 950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2" name="Google Shape;312;p47"/>
          <p:cNvSpPr txBox="1"/>
          <p:nvPr/>
        </p:nvSpPr>
        <p:spPr>
          <a:xfrm>
            <a:off x="4998850" y="906975"/>
            <a:ext cx="37404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Также</a:t>
            </a: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помимо основного По, необходимо закупить недостающее железо, а именно компьютеры на всё </a:t>
            </a: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количество</a:t>
            </a: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работников и физические кассы, если таковые решит приобрести высшее руководство.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2"/>
                </a:solidFill>
              </a:rPr>
              <a:t>Б</a:t>
            </a:r>
            <a:r>
              <a:rPr lang="ru" u="sng">
                <a:solidFill>
                  <a:schemeClr val="dk2"/>
                </a:solidFill>
              </a:rPr>
              <a:t>езопасность данных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Данные можно условно разделить на две большие категории: информация, связанная с текущей деятельностью организации (базы данных контрагентов, подрядчиков, клиентов, данные о финансовых потоках и т.д.) и информация о сотрудниках организации (персональные данные).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В договора с лицами вне компании (подрядчики, клиенты и т.д.) заключается договор, в который вноситься блок о использовании данных с обеих сторон: Обе стороны не имеют права передавать полученную информацию третьим лицам или использовать в своих целях, Вся информацию, которая получается в ходе работы, относящаяся к другой стороне, должна быть </a:t>
            </a:r>
            <a:r>
              <a:rPr lang="ru" sz="1400"/>
              <a:t>подотчетно</a:t>
            </a:r>
            <a:r>
              <a:rPr lang="ru" sz="1400"/>
              <a:t> </a:t>
            </a:r>
            <a:r>
              <a:rPr lang="ru" sz="1400"/>
              <a:t>направляться</a:t>
            </a:r>
            <a:r>
              <a:rPr lang="ru" sz="1400"/>
              <a:t> </a:t>
            </a:r>
            <a:r>
              <a:rPr lang="ru" sz="1400"/>
              <a:t>соответствующей</a:t>
            </a:r>
            <a:r>
              <a:rPr lang="ru" sz="1400"/>
              <a:t> стороне с уведомлением какие данные, в каком процессе и для чего используются.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2"/>
                </a:solidFill>
              </a:rPr>
              <a:t>Б</a:t>
            </a:r>
            <a:r>
              <a:rPr lang="ru" u="sng">
                <a:solidFill>
                  <a:schemeClr val="dk2"/>
                </a:solidFill>
              </a:rPr>
              <a:t>езопасность данных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Под персональными данными в широком смысле можно понимать любую информацию, прямо или косвенно относящуюся к определенному физическому лицу (субъекту персональных данных). Данное понятие введено Федеральным законом от 27.07.2006г. №152-ФЗ.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В компании должен быть подготовлен перечень документов и ут-серждающих приказов – Политика обработки персональных данных, Перечень лиц, допущенных к персональным данным, назначен ответственный и т.д., так и сами процессы обработки персональных данных – с использованием информационных систем (система + процесс) и без их участия (хранение документов на бумажных носителях).</a:t>
            </a:r>
            <a:endParaRPr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324475" y="148225"/>
            <a:ext cx="55881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2"/>
                </a:solidFill>
              </a:rPr>
              <a:t>Бухгалтерия - </a:t>
            </a:r>
            <a:r>
              <a:rPr lang="ru" u="sng">
                <a:solidFill>
                  <a:schemeClr val="dk2"/>
                </a:solidFill>
              </a:rPr>
              <a:t>Создание системы защиты персональных данных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324475" y="1920450"/>
            <a:ext cx="84948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Для организации эффективной защиты персональных данных в Компании необходимо создать и внедрить комплекс организационных, программно-технических и нормативно-методических мер, которые включают в себя:</a:t>
            </a:r>
            <a:endParaRPr sz="1400"/>
          </a:p>
          <a:p>
            <a:pPr indent="-282575" lvl="0" marL="457200" rtl="0" algn="l">
              <a:spcBef>
                <a:spcPts val="1200"/>
              </a:spcBef>
              <a:spcAft>
                <a:spcPts val="0"/>
              </a:spcAft>
              <a:buClr>
                <a:srgbClr val="5F6971"/>
              </a:buClr>
              <a:buSzPct val="71428"/>
              <a:buFont typeface="Arial"/>
              <a:buChar char="-"/>
            </a:pPr>
            <a:r>
              <a:rPr lang="ru" sz="1400"/>
              <a:t>определение состава обрабатываемых ПДн, угроз безопасности ПДн и требуемого уровня защищенности ПДн </a:t>
            </a:r>
            <a:endParaRPr sz="1400"/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5F6971"/>
              </a:buClr>
              <a:buSzPct val="71428"/>
              <a:buFont typeface="Arial"/>
              <a:buChar char="-"/>
            </a:pPr>
            <a:r>
              <a:rPr lang="ru" sz="1400"/>
              <a:t>установление правил доступа к персональным данным, обрабатываемым в информационной системе персональных данных, а также обеспечение регистрации и учета действий, совершаемых с персональными данными в информационной системе персональных данных;</a:t>
            </a:r>
            <a:endParaRPr sz="1400"/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5F6971"/>
              </a:buClr>
              <a:buSzPct val="71428"/>
              <a:buFont typeface="Arial"/>
              <a:buChar char="-"/>
            </a:pPr>
            <a:r>
              <a:rPr lang="ru" sz="1400"/>
              <a:t>применение прошедших в установленном порядке процедуру оценки соответствия средств защиты информации;</a:t>
            </a:r>
            <a:endParaRPr sz="1400"/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5F6971"/>
              </a:buClr>
              <a:buSzPct val="71428"/>
              <a:buFont typeface="Arial"/>
              <a:buChar char="-"/>
            </a:pPr>
            <a:r>
              <a:rPr lang="ru" sz="1400"/>
              <a:t>применение мер по обеспечению безопасности персональных данных при их обработке в информационных системах персональных данных, необходимых для обеспечения требуемого уровня защищенности ПДн;</a:t>
            </a:r>
            <a:endParaRPr sz="1400"/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5F6971"/>
              </a:buClr>
              <a:buSzPct val="71428"/>
              <a:buFont typeface="Arial"/>
              <a:buChar char="-"/>
            </a:pPr>
            <a:r>
              <a:rPr lang="ru" sz="1400"/>
              <a:t>оценку эффективности принимаемых мер по обеспечению безопасности персональных данных до ввода в эксплуатацию информационной системы персональных данных;</a:t>
            </a:r>
            <a:endParaRPr sz="1400"/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5F6971"/>
              </a:buClr>
              <a:buSzPct val="71428"/>
              <a:buFont typeface="Arial"/>
              <a:buChar char="-"/>
            </a:pPr>
            <a:r>
              <a:rPr lang="ru" sz="1400"/>
              <a:t>контроль над принимаемыми мерами по обеспечению безопасности персональных данных и уровнем защищенности информационных систем персональных данных;</a:t>
            </a:r>
            <a:endParaRPr sz="1400"/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5F6971"/>
              </a:buClr>
              <a:buSzPct val="71428"/>
              <a:buFont typeface="Arial"/>
              <a:buChar char="-"/>
            </a:pPr>
            <a:r>
              <a:rPr lang="ru" sz="1400"/>
              <a:t>обнаружение фактов несанкционированного доступа к персональным данным и принятие соответствующих мер;</a:t>
            </a:r>
            <a:endParaRPr sz="1400"/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5F6971"/>
              </a:buClr>
              <a:buSzPct val="71428"/>
              <a:buFont typeface="Arial"/>
              <a:buChar char="-"/>
            </a:pPr>
            <a:r>
              <a:rPr lang="ru" sz="1400"/>
              <a:t>восстановление персональных данных, модифицированных или уничтоженных вследствие несанкционированного доступа к ним.</a:t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324475" y="148225"/>
            <a:ext cx="55881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2"/>
                </a:solidFill>
              </a:rPr>
              <a:t>Бухгалтерия - Создание системы защиты персональных данных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324475" y="1760850"/>
            <a:ext cx="84948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5 принципов системы обеспечения информационной безопасности организации: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/>
              <a:t>Принцип комплексности. </a:t>
            </a:r>
            <a:r>
              <a:rPr lang="ru" sz="1400"/>
              <a:t>При создании защитных систем необходимо предполагать вероятность возникновения всех возможных угроз для каждой организации, включая каналы закрытого доступа и используемые для них средства защиты. Применение средств защиты должно совпадать с вероятными видами угроз и функционировать как комплексная система защиты, технически дополняя друг друга. Комплексные методы и средства обеспечения информационной безопасности организации являются сложной системой взаимосвязанных между собой процессов.</a:t>
            </a:r>
            <a:endParaRPr sz="14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400"/>
              <a:t>Принцип эшелонирования</a:t>
            </a:r>
            <a:r>
              <a:rPr lang="ru" sz="1400"/>
              <a:t> представляет собой порядок обеспечения информационной безопасности организации, при котором все рубежи защитной системы будут состоять из последовательно расположенных зон безопасности, самая важная из которых будет находиться внутри всей системы.</a:t>
            </a:r>
            <a:endParaRPr sz="14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400"/>
              <a:t>Принцип надежности (равнопрочности).</a:t>
            </a:r>
            <a:r>
              <a:rPr lang="ru" sz="1400"/>
              <a:t> Стандарт организации обеспечения информационной безопасности должен касаться всех зон безопасности. Все они должны быть равнопрочными, то есть иметь одинаковую степень надежной защиты с вероятностью реальной угрозы.</a:t>
            </a:r>
            <a:endParaRPr sz="14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1400"/>
              <a:t>Принцип разумной достаточности</a:t>
            </a:r>
            <a:r>
              <a:rPr lang="ru" sz="1400"/>
              <a:t> предполагает разумное применение защитных средств с приемлемым уровнем безопасности без фанатизма создания абсолютной защиты. Обеспечение организации высокоэффективной защитной системой предполагает большие материальные затраты, поэтому к выбору систем безопасности нужно подходить рационально. Стоимость защитной системы не должна превышать размер возможного ущерба и затраты на ее функционирование и обслуживание.</a:t>
            </a:r>
            <a:endParaRPr sz="1400"/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ru" sz="1400"/>
              <a:t>Принцип непрерывности.</a:t>
            </a:r>
            <a:r>
              <a:rPr lang="ru" sz="1400"/>
              <a:t> Работа всех систем безопасности должна быть круглосуточной и непрерывной.</a:t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729325" y="558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Обучение сотрудников</a:t>
            </a:r>
            <a:endParaRPr u="sng"/>
          </a:p>
        </p:txBody>
      </p:sp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630175" y="1288200"/>
            <a:ext cx="7886700" cy="3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План обучения и развития персонала — документ, в котором расписаны все обучающие мероприятия для сотрудников на определенный период (месяц, квартал, год).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План обучения персонала позволяет работодателю: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- г</a:t>
            </a:r>
            <a:r>
              <a:rPr lang="ru" sz="1200">
                <a:solidFill>
                  <a:schemeClr val="dk2"/>
                </a:solidFill>
              </a:rPr>
              <a:t>рамотно спланировать затраты на обучение персонала и согласовать бюджет;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- заранее рассчитать и выделить время на обучение всех категорий сотрудников и согласовать с их непосредственным руководством выделенные дни и часы;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- проводить общий анализ обучающих мероприятий, формировать заказы на обучени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- контролировать и курировать учебный процесс на любом из его этапов.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Основная часть документа оформлена в виде таблицы: это удобно, для каждого типа данных отведена своя графа. Отдельно прописываются: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- направление обучения;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- название структурного подразделения, персонал которого будет обучаться;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- должности, фамилии, инициалы и табельные номера обучаемых сотрудников;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- форма, тема и сроки обучения;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- место, где будут проходить занятия, а также их стоимость;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- месяц, в течение которого персонал будет обучаться по выбранному курсу.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Стоит предусмотреть и отдельные поля для отражения итоговых сумм, потраченных на обучение (помесячно, поквартально и за год в целом), отметок о проведении запланированных мероприятий и комментариев по каждому из них. По мере актуализации и реализации плана эти поля будут заполняться сотрудниками кадровой службы.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784925" y="1374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Обучение сотрудников</a:t>
            </a:r>
            <a:endParaRPr u="sng"/>
          </a:p>
        </p:txBody>
      </p:sp>
      <p:sp>
        <p:nvSpPr>
          <p:cNvPr id="348" name="Google Shape;348;p53"/>
          <p:cNvSpPr txBox="1"/>
          <p:nvPr>
            <p:ph idx="1" type="body"/>
          </p:nvPr>
        </p:nvSpPr>
        <p:spPr>
          <a:xfrm>
            <a:off x="628650" y="2168625"/>
            <a:ext cx="78867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Для </a:t>
            </a:r>
            <a:r>
              <a:rPr lang="ru" sz="1400">
                <a:solidFill>
                  <a:schemeClr val="dk2"/>
                </a:solidFill>
              </a:rPr>
              <a:t>сотрудников</a:t>
            </a:r>
            <a:r>
              <a:rPr lang="ru" sz="1400">
                <a:solidFill>
                  <a:schemeClr val="dk2"/>
                </a:solidFill>
              </a:rPr>
              <a:t> каждого отдела, на основе написанных ими и предложенных самой системой возможностей работы и задач, будет сформирована документация с подробным описанием, что нужно делать и в какой ситуации. Данная документация будет согласована с высшим руководством и будет участвовать как во время обучения персонала, как основной список необходимых знаний, так и в основной работе, как справочный документ. Этот документ будет пополняться новыми задачами и их решениями по мере возникновения таких во время рабочего процесса.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Дальнейшие действия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4" name="Google Shape;354;p54"/>
          <p:cNvSpPr txBox="1"/>
          <p:nvPr>
            <p:ph idx="1" type="body"/>
          </p:nvPr>
        </p:nvSpPr>
        <p:spPr>
          <a:xfrm>
            <a:off x="423397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утверждения данного списка решений вышестоящим руководством, будут выбраны программы и выполнены все подготовительные этапы, включающие нахождение аудитора по новой ПО, проведение обучения и перенос всех необходимых данных.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Через год после пользования новым ПО будет собрана обратная связь с последующими действиями по улучшению бизнес-процессов.</a:t>
            </a:r>
            <a:endParaRPr/>
          </a:p>
        </p:txBody>
      </p:sp>
      <p:pic>
        <p:nvPicPr>
          <p:cNvPr id="355" name="Google Shape;3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50" y="4586925"/>
            <a:ext cx="704850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4650" y="502950"/>
            <a:ext cx="704850" cy="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Предварительные действия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Был </a:t>
            </a:r>
            <a:r>
              <a:rPr lang="ru" sz="1400">
                <a:solidFill>
                  <a:schemeClr val="dk2"/>
                </a:solidFill>
              </a:rPr>
              <a:t>проведен</a:t>
            </a:r>
            <a:r>
              <a:rPr lang="ru" sz="1400">
                <a:solidFill>
                  <a:schemeClr val="dk2"/>
                </a:solidFill>
              </a:rPr>
              <a:t> опрос руководителей и </a:t>
            </a:r>
            <a:r>
              <a:rPr lang="ru" sz="1400">
                <a:solidFill>
                  <a:schemeClr val="dk2"/>
                </a:solidFill>
              </a:rPr>
              <a:t>сотрудников</a:t>
            </a:r>
            <a:r>
              <a:rPr lang="ru" sz="1400">
                <a:solidFill>
                  <a:schemeClr val="dk2"/>
                </a:solidFill>
              </a:rPr>
              <a:t> внутри каждого отдела и высшего руководства о том в какой технологической помощи они нуждаются, а  так же были запрошены все этапы работы каждого </a:t>
            </a:r>
            <a:r>
              <a:rPr lang="ru" sz="1400">
                <a:solidFill>
                  <a:schemeClr val="dk2"/>
                </a:solidFill>
              </a:rPr>
              <a:t>отдела</a:t>
            </a:r>
            <a:r>
              <a:rPr lang="ru" sz="1400">
                <a:solidFill>
                  <a:schemeClr val="dk2"/>
                </a:solidFill>
              </a:rPr>
              <a:t> для </a:t>
            </a:r>
            <a:r>
              <a:rPr lang="ru" sz="1400">
                <a:solidFill>
                  <a:schemeClr val="dk2"/>
                </a:solidFill>
              </a:rPr>
              <a:t>рассмотрения</a:t>
            </a:r>
            <a:r>
              <a:rPr lang="ru" sz="1400">
                <a:solidFill>
                  <a:schemeClr val="dk2"/>
                </a:solidFill>
              </a:rPr>
              <a:t> их для оптимизации бизнес-аналитиками и аудиторами </a:t>
            </a:r>
            <a:r>
              <a:rPr lang="ru" sz="1400">
                <a:solidFill>
                  <a:schemeClr val="dk2"/>
                </a:solidFill>
              </a:rPr>
              <a:t>используемого</a:t>
            </a:r>
            <a:r>
              <a:rPr lang="ru" sz="1400">
                <a:solidFill>
                  <a:schemeClr val="dk2"/>
                </a:solidFill>
              </a:rPr>
              <a:t> на предприятии ПО выявление узких мест.</a:t>
            </a:r>
            <a:endParaRPr sz="1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Бизнес-</a:t>
            </a:r>
            <a:r>
              <a:rPr lang="ru" sz="1400">
                <a:solidFill>
                  <a:schemeClr val="dk2"/>
                </a:solidFill>
              </a:rPr>
              <a:t>аналитики составляют документ с решениями по оптимизации процессов в компании внутри отделов, включая ресурсы и этапы внедрения</a:t>
            </a:r>
            <a:r>
              <a:rPr lang="ru" sz="1400">
                <a:solidFill>
                  <a:schemeClr val="dk2"/>
                </a:solidFill>
              </a:rPr>
              <a:t> каждого решения с последующими его последствиями.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Предварительные действия</a:t>
            </a:r>
            <a:endParaRPr u="sng"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Были запрошены у р</a:t>
            </a:r>
            <a:r>
              <a:rPr lang="ru" sz="1400">
                <a:solidFill>
                  <a:schemeClr val="dk2"/>
                </a:solidFill>
              </a:rPr>
              <a:t>уководителей и сотрудников внутри каждого отдела и высшего руководства о том какие данные они используют в своей работе и </a:t>
            </a:r>
            <a:r>
              <a:rPr lang="ru" sz="1400" u="sng">
                <a:solidFill>
                  <a:schemeClr val="dk2"/>
                </a:solidFill>
              </a:rPr>
              <a:t>какие проблемы с безопасностью возникали во время работы или могут возникнуть</a:t>
            </a:r>
            <a:r>
              <a:rPr lang="ru" sz="1400">
                <a:solidFill>
                  <a:schemeClr val="dk2"/>
                </a:solidFill>
              </a:rPr>
              <a:t>, как со стороны заказчика, так и со стороны исполнителя, для рассмотрения их бизнес-аналитиками.</a:t>
            </a:r>
            <a:endParaRPr sz="1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Бизнес-аналитики составляют отчет об безопасности и прозрачности их использования обеими сторонами и предлагаемыми решениями по улучшению использования данных. Передают отчет высшему руководству для принятия решений.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Отделы для </a:t>
            </a:r>
            <a:r>
              <a:rPr lang="ru">
                <a:solidFill>
                  <a:schemeClr val="dk2"/>
                </a:solidFill>
              </a:rPr>
              <a:t>поддержки и рассмотрения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компании отделами, которые нуждаются во внедрение ПО являются: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Бухгалтерия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Склада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Отдел продаж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Отдел ведения договоров 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50" y="4586925"/>
            <a:ext cx="704850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4650" y="502950"/>
            <a:ext cx="704850" cy="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проблематика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данном отделе используемым ПО является MS Excel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Основными проблемами являются: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сложности организации множества таблиц в различных вариантах (черновой, согласованный, утверждённый и т.п.), что требует дополнительных усилий по организации работы с файлами;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сложность с обеспечением конфиденциальности данных информационной системы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низкая производительность, которая проявляется при расчёте сложных финансовых моделей, особенно использующих статистические функции.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повышенное влияние «человеческого фактора» на корректность таблиц (одной неверной ошибкой в работе с таблицей можно испортить работу всей информационной системы);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сложности одновременной работы нескольких пользователей с одной информационной системой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взаимодействие с данными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отделе взаимодействуют с данными такие как: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-"/>
            </a:pPr>
            <a:r>
              <a:rPr lang="ru" sz="1400"/>
              <a:t>Информации об оплате счетов с обеих сторон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Сумма затрат компании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Суммы зарплат сотрудников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Получение документов для заказчиков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-"/>
            </a:pPr>
            <a:r>
              <a:rPr lang="ru" sz="1400"/>
              <a:t>Коммерческое предложение и внутренние документы (отчеты, договора и т.д.)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-"/>
            </a:pPr>
            <a:r>
              <a:rPr lang="ru" sz="1400"/>
              <a:t>Отслеживание оплаты налогов и отправление отчетности государству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</a:t>
            </a:r>
            <a:r>
              <a:rPr lang="ru">
                <a:solidFill>
                  <a:schemeClr val="dk2"/>
                </a:solidFill>
              </a:rPr>
              <a:t>организация</a:t>
            </a:r>
            <a:r>
              <a:rPr lang="ru">
                <a:solidFill>
                  <a:schemeClr val="dk2"/>
                </a:solidFill>
              </a:rPr>
              <a:t> работы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Структура бухгалтерской службы зависит от вида деятельности, размеров организации и т.д.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400"/>
              <a:t>В современных условиях сложились три основных типа организации структуры бухгалтерской службы: линейная (иерархическая), вертикальная (линейно-штабная) и функциональная (комбинированная).</a:t>
            </a:r>
            <a:endParaRPr sz="1400"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rPr lang="ru" sz="1400"/>
              <a:t>Сейчас компанией используется линейная (иерархическая) организация структуры бухгалтерии, где все работники бухгалтерии получают задания и отчитываются непосредственно перед главным бухгалтером. Такая структура бухгалтерии применяется в небольших организациях.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