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9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1DEAA4-C5B0-4F57-8C48-F72F39AC17CA}">
          <p14:sldIdLst>
            <p14:sldId id="257"/>
            <p14:sldId id="259"/>
            <p14:sldId id="262"/>
            <p14:sldId id="263"/>
            <p14:sldId id="268"/>
            <p14:sldId id="269"/>
            <p14:sldId id="270"/>
            <p14:sldId id="271"/>
            <p14:sldId id="272"/>
            <p14:sldId id="290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Следующий урок" id="{0C6E3F43-F410-4CF2-8F01-93C920FD3AE3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процедур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775008" y="2459504"/>
            <a:ext cx="6641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Просмотреть список доступных процедур: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PROCEDURE STATUS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Просмотреть конкретную процедуру: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и возврат параметров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674947"/>
            <a:ext cx="85483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Возвращаемый параметр: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и одновременно возвращаемый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32393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037384"/>
            <a:ext cx="85483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var1 + 2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9722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'Hello World';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Пример использования возвращаемого значения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34269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var1 + 2;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@a = 10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29405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Переменные внутри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Объявление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DATA-TYPE</a:t>
            </a:r>
            <a:r>
              <a:rPr lang="en-US" sz="2400" dirty="0">
                <a:latin typeface="Consolas" panose="020B0609020204030204" pitchFamily="49" charset="0"/>
              </a:rPr>
              <a:t> DEFAULT </a:t>
            </a:r>
            <a:r>
              <a:rPr lang="en-US" sz="2400" dirty="0" err="1">
                <a:latin typeface="Consolas" panose="020B0609020204030204" pitchFamily="49" charset="0"/>
              </a:rPr>
              <a:t>defaultvalue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 INT DEFAULT 5;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</a:rPr>
              <a:t> VARCHAR(50);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today</a:t>
            </a:r>
            <a:r>
              <a:rPr lang="en-US" sz="2400" dirty="0">
                <a:latin typeface="Consolas" panose="020B0609020204030204" pitchFamily="49" charset="0"/>
              </a:rPr>
              <a:t> TIMESTAMP DEFAULT CURRENT_DATE;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v3</a:t>
            </a:r>
            <a:r>
              <a:rPr lang="en-US" sz="2400" dirty="0">
                <a:latin typeface="Consolas" panose="020B0609020204030204" pitchFamily="49" charset="0"/>
              </a:rPr>
              <a:t> TINYINT;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Присвоение значения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ru-RU" sz="2400" dirty="0">
                <a:latin typeface="Consolas" panose="020B0609020204030204" pitchFamily="49" charset="0"/>
              </a:rPr>
              <a:t>значение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</p:txBody>
      </p:sp>
    </p:spTree>
    <p:extLst>
      <p:ext uri="{BB962C8B-B14F-4D97-AF65-F5344CB8AC3E}">
        <p14:creationId xmlns:p14="http://schemas.microsoft.com/office/powerpoint/2010/main" val="261794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процедуры с переменными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2037384"/>
            <a:ext cx="90531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proc1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DEFAULT 5;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str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VARCHAR(50)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dirty="0">
                <a:latin typeface="Consolas" panose="020B0609020204030204" pitchFamily="49" charset="0"/>
              </a:rPr>
              <a:t>table1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latin typeface="Consolas" panose="020B0609020204030204" pitchFamily="49" charset="0"/>
              </a:rPr>
              <a:t> (a);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(str,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26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потоком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2967A-0941-466E-8FDE-E08BB73622D6}"/>
              </a:ext>
            </a:extLst>
          </p:cNvPr>
          <p:cNvSpPr txBox="1"/>
          <p:nvPr/>
        </p:nvSpPr>
        <p:spPr>
          <a:xfrm>
            <a:off x="2176433" y="3105834"/>
            <a:ext cx="783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IF   CASE   WHILE   REPEET   LOOP   LEAVE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3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– </a:t>
            </a:r>
            <a:r>
              <a:rPr lang="ru-RU" dirty="0"/>
              <a:t>условный оператор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319594" y="1752158"/>
            <a:ext cx="5552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proc_IF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INT)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variable1;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param1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=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&lt;&gt;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193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906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Хранимые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585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WHILE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592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REPEET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proc_REPEET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REPEET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UNTIL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REPEET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8798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LOOP – </a:t>
            </a:r>
            <a:r>
              <a:rPr lang="ru-RU" dirty="0"/>
              <a:t>цикл без условий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proc_LOOP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END LOOP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001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13"/>
            <a:ext cx="10515600" cy="81053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Принудительный выход </a:t>
            </a:r>
            <a:r>
              <a:rPr lang="en-US" dirty="0"/>
              <a:t>– LEAVE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2" y="944545"/>
            <a:ext cx="65866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proc_LEAVE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l1: 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LEAVE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END LOOP l1;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5331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9623D-505B-4AFD-ADBA-8300350F521C}"/>
              </a:ext>
            </a:extLst>
          </p:cNvPr>
          <p:cNvSpPr txBox="1"/>
          <p:nvPr/>
        </p:nvSpPr>
        <p:spPr>
          <a:xfrm>
            <a:off x="2923249" y="2969703"/>
            <a:ext cx="634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Курсоры</a:t>
            </a:r>
            <a:r>
              <a:rPr lang="ru-RU" sz="2400" dirty="0"/>
              <a:t> используются для прохождения по набору строк, возвращенных запросом </a:t>
            </a:r>
            <a:r>
              <a:rPr lang="en-US" sz="2400" dirty="0"/>
              <a:t>SELECT</a:t>
            </a:r>
            <a:r>
              <a:rPr lang="ru-RU" sz="2400" dirty="0"/>
              <a:t>, с последующей обработкой каждой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94216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1327208" y="1690688"/>
            <a:ext cx="95375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Объявление и заполнение курсора значениями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CURSOR FOR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Блок выполняется, когда записи закончились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Открытие курсора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Присвоить переменной значение текущего значения столбца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latin typeface="Consolas" panose="020B0609020204030204" pitchFamily="49" charset="0"/>
              </a:rPr>
              <a:t> variable [, variable];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Закрыть курсор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236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с курсором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3133856" y="1690688"/>
            <a:ext cx="59242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1400" dirty="0">
                <a:latin typeface="Consolas" panose="020B0609020204030204" pitchFamily="49" charset="0"/>
              </a:rPr>
              <a:t>`</a:t>
            </a:r>
            <a:r>
              <a:rPr lang="en-US" sz="1400" dirty="0" err="1">
                <a:latin typeface="Consolas" panose="020B0609020204030204" pitchFamily="49" charset="0"/>
              </a:rPr>
              <a:t>proc_CURSOR</a:t>
            </a:r>
            <a:r>
              <a:rPr lang="en-US" sz="1400" dirty="0">
                <a:latin typeface="Consolas" panose="020B0609020204030204" pitchFamily="49" charset="0"/>
              </a:rPr>
              <a:t>` 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latin typeface="Consolas" panose="020B0609020204030204" pitchFamily="49" charset="0"/>
              </a:rPr>
              <a:t> param1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a, b, c, 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CURSOR FOR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col1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col2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table1;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</a:rPr>
              <a:t> cur1;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latin typeface="Consolas" panose="020B0609020204030204" pitchFamily="49" charset="0"/>
              </a:rPr>
              <a:t> a, d;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c + a;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WHILE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latin typeface="Consolas" panose="020B0609020204030204" pitchFamily="49" charset="0"/>
              </a:rPr>
              <a:t> cur1;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param1 = c;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45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 использования хранимых процедур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1" y="2575832"/>
            <a:ext cx="476564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Разделение логики с разными приложениями;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Защита данных. Доступ можно давать только к хранимым процедурам, а не к самим данным таблиц;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Уменьшение сетевого трафика за счет частичной обработки на сервере.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BAA1-9DA6-41AD-9164-155869802545}"/>
              </a:ext>
            </a:extLst>
          </p:cNvPr>
          <p:cNvSpPr txBox="1"/>
          <p:nvPr/>
        </p:nvSpPr>
        <p:spPr>
          <a:xfrm>
            <a:off x="5995333" y="2575832"/>
            <a:ext cx="53584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Увеличение нагрузки на сервер за счет выполнения логики;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Изучения синтаксиса для написания хранимых процедур;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Усложнение процесса разработки. Нужно постоянно думать, какой код выполняется в приложении, а какой в процедурах;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Скудные средства отладки;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Проблема миграции с одной СУБД на другую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E24B-82C0-4E63-8B6B-737CCFA703EE}"/>
              </a:ext>
            </a:extLst>
          </p:cNvPr>
          <p:cNvSpPr txBox="1"/>
          <p:nvPr/>
        </p:nvSpPr>
        <p:spPr>
          <a:xfrm>
            <a:off x="2550254" y="123098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BB026-B0F2-4BD1-8323-1EA034817C84}"/>
              </a:ext>
            </a:extLst>
          </p:cNvPr>
          <p:cNvSpPr txBox="1"/>
          <p:nvPr/>
        </p:nvSpPr>
        <p:spPr>
          <a:xfrm>
            <a:off x="8135796" y="1110404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C00000"/>
                </a:solidFill>
              </a:rPr>
              <a:t>–</a:t>
            </a:r>
            <a:r>
              <a:rPr lang="ru-RU" sz="9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6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Начинаем!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411448" y="4202290"/>
            <a:ext cx="948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DELIMITER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226574"/>
            <a:ext cx="9486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Необходимо изменить стандартный разделитель команд «</a:t>
            </a:r>
            <a:r>
              <a:rPr lang="ru-RU" sz="2400" dirty="0">
                <a:solidFill>
                  <a:srgbClr val="C00000"/>
                </a:solidFill>
              </a:rPr>
              <a:t>;</a:t>
            </a:r>
            <a:r>
              <a:rPr lang="ru-RU" sz="2400" dirty="0"/>
              <a:t>» на любой другой, т.к. внутри процедур может быть несколько </a:t>
            </a:r>
            <a:r>
              <a:rPr lang="en-US" sz="2400" dirty="0"/>
              <a:t>SQL</a:t>
            </a:r>
            <a:r>
              <a:rPr lang="ru-RU" sz="2400" dirty="0"/>
              <a:t>, которые необходимо разделить. Мы выберем в качестве разделителя – «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хранимой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1816523"/>
            <a:ext cx="9486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 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LANGUAGE SQL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Пишем процедуру на языке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SQL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DETERMINISTIC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SQL SECURITY DEFINER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COMMENT 'First procedure'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Комментарий (необязательно)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'Hello World !';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процедуры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1308683" y="1937857"/>
            <a:ext cx="9815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ru-RU" sz="2400" dirty="0"/>
              <a:t> – функция считается </a:t>
            </a:r>
            <a:r>
              <a:rPr lang="ru-RU" sz="2400" dirty="0" err="1">
                <a:solidFill>
                  <a:schemeClr val="accent1"/>
                </a:solidFill>
              </a:rPr>
              <a:t>детерменированной</a:t>
            </a:r>
            <a:r>
              <a:rPr lang="ru-RU" sz="2400" dirty="0"/>
              <a:t>, если при подаче одни и тех же входных данных мы получаем один и тот же результат. По умолчанию – </a:t>
            </a:r>
            <a:r>
              <a:rPr lang="en-US" sz="2400" dirty="0"/>
              <a:t>NOT DETERMINISTIC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solidFill>
                  <a:srgbClr val="C00000"/>
                </a:solidFill>
              </a:rPr>
              <a:t>SQL SECURITY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проверка прав пользователя.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INVOKER</a:t>
            </a:r>
            <a:r>
              <a:rPr lang="ru-RU" sz="2400" dirty="0"/>
              <a:t> - это пользователь, вызывающий хранимую процедуру.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DEFINER</a:t>
            </a:r>
            <a:r>
              <a:rPr lang="ru-RU" sz="2400" dirty="0"/>
              <a:t> - это «создатель» процедуры.</a:t>
            </a:r>
          </a:p>
          <a:p>
            <a:r>
              <a:rPr lang="ru-RU" sz="2400" dirty="0"/>
              <a:t>Значение по умолчанию - DEFINER.</a:t>
            </a:r>
          </a:p>
          <a:p>
            <a:r>
              <a:rPr lang="ru-RU" sz="2400" dirty="0"/>
              <a:t>Пользователь, который запускает процедуру, должен иметь привилегию EXECUTE, если процедура выполняется в контексте безопасности DEFINER.</a:t>
            </a:r>
          </a:p>
        </p:txBody>
      </p:sp>
    </p:spTree>
    <p:extLst>
      <p:ext uri="{BB962C8B-B14F-4D97-AF65-F5344CB8AC3E}">
        <p14:creationId xmlns:p14="http://schemas.microsoft.com/office/powerpoint/2010/main" val="5407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Вызов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2403752"/>
            <a:ext cx="9486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название_процедуры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(param1, param2, param3 ...)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33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734773" y="2403752"/>
            <a:ext cx="8722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ALTER PROCEDURE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[характеристика ...]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F29D4-EA29-45F6-B56F-5E9F5ED58197}"/>
              </a:ext>
            </a:extLst>
          </p:cNvPr>
          <p:cNvSpPr txBox="1"/>
          <p:nvPr/>
        </p:nvSpPr>
        <p:spPr>
          <a:xfrm>
            <a:off x="1734773" y="3429000"/>
            <a:ext cx="68047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Характеристики, доступные для изменения: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За один раз можно изменить одну характеристику</a:t>
            </a:r>
          </a:p>
        </p:txBody>
      </p:sp>
    </p:spTree>
    <p:extLst>
      <p:ext uri="{BB962C8B-B14F-4D97-AF65-F5344CB8AC3E}">
        <p14:creationId xmlns:p14="http://schemas.microsoft.com/office/powerpoint/2010/main" val="177002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43643" y="2412141"/>
            <a:ext cx="7304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[ IF EXISTS ]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IF EXISTS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8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1360</Words>
  <Application>Microsoft Office PowerPoint</Application>
  <PresentationFormat>Широкоэкранный</PresentationFormat>
  <Paragraphs>259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Хранимые процедуры</vt:lpstr>
      <vt:lpstr>Плюсы и минусы использования хранимых процедур</vt:lpstr>
      <vt:lpstr>Начинаем!</vt:lpstr>
      <vt:lpstr>Пример создания хранимой процедуры</vt:lpstr>
      <vt:lpstr>Параметры создания процедуры</vt:lpstr>
      <vt:lpstr>Вызов процедуры</vt:lpstr>
      <vt:lpstr>Изменение процедуры</vt:lpstr>
      <vt:lpstr>Удаление процедуры</vt:lpstr>
      <vt:lpstr>Просмотр процедур</vt:lpstr>
      <vt:lpstr>Передача и возврат параметров</vt:lpstr>
      <vt:lpstr>Пример IN</vt:lpstr>
      <vt:lpstr>Пример OUT</vt:lpstr>
      <vt:lpstr>Пример INOUT</vt:lpstr>
      <vt:lpstr>Переменные внутри процедуры</vt:lpstr>
      <vt:lpstr>Пример процедуры с переменными</vt:lpstr>
      <vt:lpstr>Управление потоком</vt:lpstr>
      <vt:lpstr>IF – условный оператор</vt:lpstr>
      <vt:lpstr>CASE – множественное условие</vt:lpstr>
      <vt:lpstr>CASE – множественное условие</vt:lpstr>
      <vt:lpstr>Цикл WHILE</vt:lpstr>
      <vt:lpstr>Цикл REPEET</vt:lpstr>
      <vt:lpstr>Цикл LOOP – цикл без условий</vt:lpstr>
      <vt:lpstr>Принудительный выход – LEAVE</vt:lpstr>
      <vt:lpstr>Курсоры</vt:lpstr>
      <vt:lpstr>Курсоры</vt:lpstr>
      <vt:lpstr>Пример работы с курсором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Spaceship24</cp:lastModifiedBy>
  <cp:revision>83</cp:revision>
  <dcterms:created xsi:type="dcterms:W3CDTF">2021-09-25T09:32:47Z</dcterms:created>
  <dcterms:modified xsi:type="dcterms:W3CDTF">2022-03-28T03:24:39Z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