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2259E-0840-4FAE-A28F-CABD1F802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852A6-37F1-40BE-8517-9F071215C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37DAB-7209-45B1-8570-EF1CDD27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B5385-1D54-486E-A61C-0E1A8179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C439AB-FB3E-4AEF-878F-E92170D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5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EF32D-9D4F-442B-A906-2098AE02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6B8186-E07A-4306-8720-474C2E7F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544C4C-8340-4FA3-AB35-38C4374D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BE1B2-AC71-4E15-A8DF-AA618AEE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21E92-7DF0-4BE4-AB64-C7BAEDAE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0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AC49D2-66F7-4267-A142-A87B9C003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45E767-F7DF-4D38-954A-2686205F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3DAE99-0802-47B0-97AF-B21B309A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77CC3-D6B6-46CC-9AE1-6D5FBE24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EC264-A30F-4C11-B143-36F4389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05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F8576-FC2A-49E5-956F-327E31C4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13D85-A07E-4B3F-9489-2BE81D74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CCD5F-2695-4F77-916E-D3182A1C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03229-20FC-4DB0-AED8-5869C0E4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0224DC-F643-463E-BE50-A96E2299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6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EB776-B016-4031-8059-B4634304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AC5240-E9D3-4402-BA2D-BBB4C8DB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A8FF38-EF80-4629-A470-1EE8BE22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BF62E-2485-45C5-B3F5-09400447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F95BD-23D4-438F-BBC9-DDF175FC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FB99B-E0E0-416B-941F-375EC95B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7E5B0-FEA2-41BA-B85F-ECD99949D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F8C207-EDE8-40D0-AE67-923480ED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ED29B-8D14-4FC9-9C15-F9A7086F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C6CD9B-236D-4D8A-8A67-958DA6C4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0B290-9597-41FF-9AAA-E889D500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4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D64D8-FBCD-4DB8-85FF-39D8731A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F3B3C-7190-4085-8B68-A2BEFA7D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A3A91B-52F8-49BE-AB91-BE646BC18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EF5C60-F29C-4B11-8D15-D63FB365A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1634FC-8CFA-4D89-B25B-B82199C1E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9C385D-59D7-4B03-9987-2E8E86A3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C3BB3A-EE23-4533-976D-5A19238F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7327F0-FFD6-4233-96E5-EEE13702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00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7FCF2-FB95-4F94-9763-995FC9D2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698558-436C-44B9-9F67-AEF6BE21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ABE1A9-3A68-47F6-9400-35091400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4CB1D-08FB-4DD5-A118-F7581560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BD9C93-4F14-4E67-8954-7E91FC3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CCAE3C-AF1A-44E9-BDA7-26E57087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D18D0C-95F2-4F46-B4A0-65F845E7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B820D-3E32-456F-BFCF-6145D421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33915-F68E-4734-8CBB-CE1B9A45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AD8FD9-FEA2-44FD-9677-5E232CD65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6C576E-4C0E-47D6-985C-0298E587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0A0C87-298F-4415-9C0E-976E97DC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06500F-8B85-4854-B9F6-5DACE2E5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2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5DD00-D230-4789-A381-8B0161CC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A9A937-1C13-4449-95BF-3B55F98C5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40E6D5-33F8-43D6-B185-E13A2515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94DCC-1F7B-4444-AB83-E79CD98C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B8E597-C4C5-4B0C-A1CC-A3ACC18E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AC9A30-B114-47F2-BF09-B232A80B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F9177-DF7B-49C6-84A3-8A8B26DC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324A1E-E6E4-43BF-A0F5-E5F85DB3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C71F3-4D15-47FC-81C2-A419BD4E9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005B-0FC4-446D-947F-2F6F99D3EE3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F47A9A-005E-4B0F-807E-957C1C328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E2E8A-8A91-48DE-B281-574029E2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4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Первая нормальная форма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E8D4E19-3F50-463C-9A98-DF764E7F2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93"/>
              </p:ext>
            </p:extLst>
          </p:nvPr>
        </p:nvGraphicFramePr>
        <p:xfrm>
          <a:off x="2216558" y="1952848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320273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458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Фирма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Модели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M5, X5M, M1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77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343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042C8EB-E7D5-4AD2-A497-28648D15B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8373"/>
              </p:ext>
            </p:extLst>
          </p:nvPr>
        </p:nvGraphicFramePr>
        <p:xfrm>
          <a:off x="2216558" y="400954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320273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458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Фирма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Модели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77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X5M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7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8507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4742060" y="1506022"/>
            <a:ext cx="30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Ненормализованная таблица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0C235-7232-48FF-A735-65A94BFC1E5A}"/>
              </a:ext>
            </a:extLst>
          </p:cNvPr>
          <p:cNvSpPr txBox="1"/>
          <p:nvPr/>
        </p:nvSpPr>
        <p:spPr>
          <a:xfrm>
            <a:off x="3824821" y="3460459"/>
            <a:ext cx="491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Таблица, приведенная к 1-й нормальной форме</a:t>
            </a:r>
          </a:p>
        </p:txBody>
      </p:sp>
    </p:spTree>
    <p:extLst>
      <p:ext uri="{BB962C8B-B14F-4D97-AF65-F5344CB8AC3E}">
        <p14:creationId xmlns:p14="http://schemas.microsoft.com/office/powerpoint/2010/main" val="246532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Первая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3091075" y="2806316"/>
            <a:ext cx="6009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атрибуты в 1-й нормальной форме являются простыми</a:t>
            </a:r>
          </a:p>
          <a:p>
            <a:endParaRPr lang="ru-RU" dirty="0"/>
          </a:p>
          <a:p>
            <a:r>
              <a:rPr lang="ru-RU" dirty="0"/>
              <a:t>Все данные являются атомарными</a:t>
            </a:r>
          </a:p>
          <a:p>
            <a:endParaRPr lang="ru-RU" dirty="0"/>
          </a:p>
          <a:p>
            <a:r>
              <a:rPr lang="ru-RU" dirty="0"/>
              <a:t>Не должно быть повторений строк в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218271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Вторая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2523547" y="1690688"/>
            <a:ext cx="714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Условием второй нормальной формы является</a:t>
            </a:r>
          </a:p>
          <a:p>
            <a:pPr algn="ctr"/>
            <a:r>
              <a:rPr lang="ru-RU" dirty="0"/>
              <a:t>отсутствие зависимости </a:t>
            </a:r>
            <a:r>
              <a:rPr lang="ru-RU" dirty="0" err="1"/>
              <a:t>неключевых</a:t>
            </a:r>
            <a:r>
              <a:rPr lang="ru-RU" dirty="0"/>
              <a:t> полей от части составного ключа.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FF5902-7F6F-4999-988E-6B51DE2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67402"/>
              </p:ext>
            </p:extLst>
          </p:nvPr>
        </p:nvGraphicFramePr>
        <p:xfrm>
          <a:off x="838200" y="2748182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071555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501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Модель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Фирма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Цена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Скидка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GT-R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Nissan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5000000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065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D176EE-D062-4AAA-9D72-BCE32954DA68}"/>
              </a:ext>
            </a:extLst>
          </p:cNvPr>
          <p:cNvSpPr txBox="1"/>
          <p:nvPr/>
        </p:nvSpPr>
        <p:spPr>
          <a:xfrm>
            <a:off x="1559647" y="4919647"/>
            <a:ext cx="907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Данная таблица находится в 1-й нормальной форме, но не во 2-й.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В данном примере цена зависит от модели и фирмы, а вот скидка зависти ТОЛЬКО от фирмы, но не зависит от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58555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Вторая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1778707" y="1690688"/>
            <a:ext cx="863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Для приведения данной таблицы ко 2-й форме, необходимо разбить её на 2 таблицы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FF5902-7F6F-4999-988E-6B51DE2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17731"/>
              </p:ext>
            </p:extLst>
          </p:nvPr>
        </p:nvGraphicFramePr>
        <p:xfrm>
          <a:off x="1870046" y="3125308"/>
          <a:ext cx="3742190" cy="1828800"/>
        </p:xfrm>
        <a:graphic>
          <a:graphicData uri="http://schemas.openxmlformats.org/drawingml/2006/table">
            <a:tbl>
              <a:tblPr/>
              <a:tblGrid>
                <a:gridCol w="1158790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1206800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  <a:gridCol w="1376600">
                  <a:extLst>
                    <a:ext uri="{9D8B030D-6E8A-4147-A177-3AD203B41FA5}">
                      <a16:colId xmlns:a16="http://schemas.microsoft.com/office/drawing/2014/main" val="130715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Модель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Фирма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Цена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GT-R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06521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202B610-D042-424B-AE99-F0D7F2207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82940"/>
              </p:ext>
            </p:extLst>
          </p:nvPr>
        </p:nvGraphicFramePr>
        <p:xfrm>
          <a:off x="7809452" y="3125308"/>
          <a:ext cx="2365590" cy="1097280"/>
        </p:xfrm>
        <a:graphic>
          <a:graphicData uri="http://schemas.openxmlformats.org/drawingml/2006/table">
            <a:tbl>
              <a:tblPr/>
              <a:tblGrid>
                <a:gridCol w="1158790">
                  <a:extLst>
                    <a:ext uri="{9D8B030D-6E8A-4147-A177-3AD203B41FA5}">
                      <a16:colId xmlns:a16="http://schemas.microsoft.com/office/drawing/2014/main" val="3983229213"/>
                    </a:ext>
                  </a:extLst>
                </a:gridCol>
                <a:gridCol w="1206800">
                  <a:extLst>
                    <a:ext uri="{9D8B030D-6E8A-4147-A177-3AD203B41FA5}">
                      <a16:colId xmlns:a16="http://schemas.microsoft.com/office/drawing/2014/main" val="3121182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Фирма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Скидка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9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78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892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1B3499-5300-4FD8-A388-B8447A387A21}"/>
              </a:ext>
            </a:extLst>
          </p:cNvPr>
          <p:cNvSpPr txBox="1"/>
          <p:nvPr/>
        </p:nvSpPr>
        <p:spPr>
          <a:xfrm>
            <a:off x="2769016" y="2646919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ценами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CC873-F82A-4A06-A7BC-CAD9CF1024AB}"/>
              </a:ext>
            </a:extLst>
          </p:cNvPr>
          <p:cNvSpPr txBox="1"/>
          <p:nvPr/>
        </p:nvSpPr>
        <p:spPr>
          <a:xfrm>
            <a:off x="7858860" y="2646919"/>
            <a:ext cx="22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со скидками</a:t>
            </a:r>
          </a:p>
        </p:txBody>
      </p:sp>
    </p:spTree>
    <p:extLst>
      <p:ext uri="{BB962C8B-B14F-4D97-AF65-F5344CB8AC3E}">
        <p14:creationId xmlns:p14="http://schemas.microsoft.com/office/powerpoint/2010/main" val="168288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Третья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662921" y="1690688"/>
            <a:ext cx="1069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Третья нормальная форма схожа по логике со Второй нормальной форме, но с некоторым отличием. Если 2-я форма ликвидирует зависимости </a:t>
            </a:r>
            <a:r>
              <a:rPr lang="ru-RU" dirty="0" err="1"/>
              <a:t>неключевых</a:t>
            </a:r>
            <a:r>
              <a:rPr lang="ru-RU" dirty="0"/>
              <a:t> полей от части ключа, то 3-я нормальная форма исключает зависимость </a:t>
            </a:r>
            <a:r>
              <a:rPr lang="ru-RU" dirty="0" err="1"/>
              <a:t>неключевых</a:t>
            </a:r>
            <a:r>
              <a:rPr lang="ru-RU" dirty="0"/>
              <a:t> полей от других </a:t>
            </a:r>
            <a:r>
              <a:rPr lang="ru-RU" dirty="0" err="1"/>
              <a:t>неключевых</a:t>
            </a:r>
            <a:r>
              <a:rPr lang="ru-RU" dirty="0"/>
              <a:t> полей.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FF5902-7F6F-4999-988E-6B51DE2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90193"/>
              </p:ext>
            </p:extLst>
          </p:nvPr>
        </p:nvGraphicFramePr>
        <p:xfrm>
          <a:off x="2782443" y="3016251"/>
          <a:ext cx="6451833" cy="1463040"/>
        </p:xfrm>
        <a:graphic>
          <a:graphicData uri="http://schemas.openxmlformats.org/drawingml/2006/table">
            <a:tbl>
              <a:tblPr/>
              <a:tblGrid>
                <a:gridCol w="1997846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2080619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  <a:gridCol w="2373368">
                  <a:extLst>
                    <a:ext uri="{9D8B030D-6E8A-4147-A177-3AD203B41FA5}">
                      <a16:colId xmlns:a16="http://schemas.microsoft.com/office/drawing/2014/main" val="130715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Модель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Магазин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Телефон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BMW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(495) 487-33-98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BMW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(495) 487-33-98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Nissan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Некст</a:t>
                      </a:r>
                      <a:r>
                        <a:rPr lang="ru-RU" dirty="0"/>
                        <a:t>-Авто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(499) 958-46-11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A3DB79F-199C-4E90-B9D4-312F93CBB511}"/>
              </a:ext>
            </a:extLst>
          </p:cNvPr>
          <p:cNvSpPr txBox="1"/>
          <p:nvPr/>
        </p:nvSpPr>
        <p:spPr>
          <a:xfrm>
            <a:off x="1158729" y="4942374"/>
            <a:ext cx="9874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Данная таблица находится во 2-й нормальной форме, но не во 3-й.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В данном примере телефон зависит от магазина, а не от модели автомобиля.</a:t>
            </a:r>
          </a:p>
        </p:txBody>
      </p:sp>
    </p:spTree>
    <p:extLst>
      <p:ext uri="{BB962C8B-B14F-4D97-AF65-F5344CB8AC3E}">
        <p14:creationId xmlns:p14="http://schemas.microsoft.com/office/powerpoint/2010/main" val="281886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Третья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2927818" y="1690688"/>
            <a:ext cx="633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Необходимо разнести по разным таблицам </a:t>
            </a:r>
            <a:r>
              <a:rPr lang="ru-RU" dirty="0" err="1"/>
              <a:t>неключевые</a:t>
            </a:r>
            <a:r>
              <a:rPr lang="ru-RU" dirty="0"/>
              <a:t> поля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FF5902-7F6F-4999-988E-6B51DE2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88745"/>
              </p:ext>
            </p:extLst>
          </p:nvPr>
        </p:nvGraphicFramePr>
        <p:xfrm>
          <a:off x="1690585" y="3125308"/>
          <a:ext cx="3742190" cy="1463040"/>
        </p:xfrm>
        <a:graphic>
          <a:graphicData uri="http://schemas.openxmlformats.org/drawingml/2006/table">
            <a:tbl>
              <a:tblPr/>
              <a:tblGrid>
                <a:gridCol w="1326081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2416109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Модель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Магазин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BMW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BMW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Nissan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Некст</a:t>
                      </a:r>
                      <a:r>
                        <a:rPr lang="ru-RU" dirty="0"/>
                        <a:t>-Авто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202B610-D042-424B-AE99-F0D7F2207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28669"/>
              </p:ext>
            </p:extLst>
          </p:nvPr>
        </p:nvGraphicFramePr>
        <p:xfrm>
          <a:off x="6661315" y="3125308"/>
          <a:ext cx="3897173" cy="1097280"/>
        </p:xfrm>
        <a:graphic>
          <a:graphicData uri="http://schemas.openxmlformats.org/drawingml/2006/table">
            <a:tbl>
              <a:tblPr/>
              <a:tblGrid>
                <a:gridCol w="1909039">
                  <a:extLst>
                    <a:ext uri="{9D8B030D-6E8A-4147-A177-3AD203B41FA5}">
                      <a16:colId xmlns:a16="http://schemas.microsoft.com/office/drawing/2014/main" val="3983229213"/>
                    </a:ext>
                  </a:extLst>
                </a:gridCol>
                <a:gridCol w="1988134">
                  <a:extLst>
                    <a:ext uri="{9D8B030D-6E8A-4147-A177-3AD203B41FA5}">
                      <a16:colId xmlns:a16="http://schemas.microsoft.com/office/drawing/2014/main" val="3121182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Магазин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Телефон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9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(495) 487-33-98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78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(495) 487-33-98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892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1B3499-5300-4FD8-A388-B8447A387A21}"/>
              </a:ext>
            </a:extLst>
          </p:cNvPr>
          <p:cNvSpPr txBox="1"/>
          <p:nvPr/>
        </p:nvSpPr>
        <p:spPr>
          <a:xfrm>
            <a:off x="1452096" y="2646919"/>
            <a:ext cx="421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моделями и местами продажи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CC873-F82A-4A06-A7BC-CAD9CF1024AB}"/>
              </a:ext>
            </a:extLst>
          </p:cNvPr>
          <p:cNvSpPr txBox="1"/>
          <p:nvPr/>
        </p:nvSpPr>
        <p:spPr>
          <a:xfrm>
            <a:off x="6864198" y="2646919"/>
            <a:ext cx="349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телефонами магазинов</a:t>
            </a:r>
          </a:p>
        </p:txBody>
      </p:sp>
    </p:spTree>
    <p:extLst>
      <p:ext uri="{BB962C8B-B14F-4D97-AF65-F5344CB8AC3E}">
        <p14:creationId xmlns:p14="http://schemas.microsoft.com/office/powerpoint/2010/main" val="32268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37F0D-7D10-4845-8567-A0E390CC3CC1}"/>
              </a:ext>
            </a:extLst>
          </p:cNvPr>
          <p:cNvSpPr txBox="1"/>
          <p:nvPr/>
        </p:nvSpPr>
        <p:spPr>
          <a:xfrm>
            <a:off x="1006786" y="2905780"/>
            <a:ext cx="1017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Аномалии баз данных: аномалии обновления, вставки, удаления</a:t>
            </a:r>
          </a:p>
        </p:txBody>
      </p:sp>
    </p:spTree>
    <p:extLst>
      <p:ext uri="{BB962C8B-B14F-4D97-AF65-F5344CB8AC3E}">
        <p14:creationId xmlns:p14="http://schemas.microsoft.com/office/powerpoint/2010/main" val="13848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Избыточность данных и аномалии обновления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05BF86-EF88-41A0-9840-2CB8EB83C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95375"/>
              </p:ext>
            </p:extLst>
          </p:nvPr>
        </p:nvGraphicFramePr>
        <p:xfrm>
          <a:off x="838199" y="2038525"/>
          <a:ext cx="10515600" cy="41537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118">
                  <a:extLst>
                    <a:ext uri="{9D8B030D-6E8A-4147-A177-3AD203B41FA5}">
                      <a16:colId xmlns:a16="http://schemas.microsoft.com/office/drawing/2014/main" val="2427601694"/>
                    </a:ext>
                  </a:extLst>
                </a:gridCol>
                <a:gridCol w="1752118">
                  <a:extLst>
                    <a:ext uri="{9D8B030D-6E8A-4147-A177-3AD203B41FA5}">
                      <a16:colId xmlns:a16="http://schemas.microsoft.com/office/drawing/2014/main" val="1461648592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591964228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1416669717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3530426560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4167806954"/>
                    </a:ext>
                  </a:extLst>
                </a:gridCol>
              </a:tblGrid>
              <a:tr h="921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Номер сотрудника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ФИО сотрудника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Должность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Номер отдела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Наименование  отдела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Квалификация  сотрудника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596450"/>
                  </a:ext>
                </a:extLst>
              </a:tr>
              <a:tr h="86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325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Иванов И.И.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Программист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128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Отдел проектирования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C#, VB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889171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567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Сергеева С.С.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Администратор БД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42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Финансовый  отдел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DB2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81199"/>
                  </a:ext>
                </a:extLst>
              </a:tr>
              <a:tr h="86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225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Петров П.П.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Программист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128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Отдел проектирования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Java, VB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43355"/>
                  </a:ext>
                </a:extLst>
              </a:tr>
              <a:tr h="921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976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Николаев Н.Н.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Системный администратор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128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Отдел проектирования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Windows, </a:t>
                      </a:r>
                      <a:r>
                        <a:rPr lang="ru-RU" sz="1800" dirty="0" err="1">
                          <a:effectLst/>
                        </a:rPr>
                        <a:t>Lunix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3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Избыточность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0E69E-F165-45DF-B012-816AB8773422}"/>
              </a:ext>
            </a:extLst>
          </p:cNvPr>
          <p:cNvSpPr txBox="1"/>
          <p:nvPr/>
        </p:nvSpPr>
        <p:spPr>
          <a:xfrm>
            <a:off x="1228817" y="1599228"/>
            <a:ext cx="9734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 избыточностью понимают дублирование данных в разных кортежах (строках).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Избыточность  данных в БД ведет к </a:t>
            </a:r>
            <a:r>
              <a:rPr lang="ru-RU" sz="2400" b="1" dirty="0"/>
              <a:t>увеличению объема памяти</a:t>
            </a:r>
            <a:r>
              <a:rPr lang="ru-RU" sz="2400" dirty="0"/>
              <a:t>, необходимого для физического  хранения отношений.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В нескольких строках повторяются  наименование должностей, а также номера и наименования отделов. Кроме того, в таблице хранятся вместе независимые друг от друга данные: данные о сотрудниках и данные об отделах.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При работе с таблицами, содержащими избыточные данные, могут возникнуть проблемы, которые называются </a:t>
            </a:r>
            <a:r>
              <a:rPr lang="ru-RU" sz="2400" b="1" dirty="0"/>
              <a:t>аномалиями обновления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935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Аномалии обновления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0E69E-F165-45DF-B012-816AB8773422}"/>
              </a:ext>
            </a:extLst>
          </p:cNvPr>
          <p:cNvSpPr txBox="1"/>
          <p:nvPr/>
        </p:nvSpPr>
        <p:spPr>
          <a:xfrm>
            <a:off x="4324355" y="2689797"/>
            <a:ext cx="4769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аномалии включения;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аномалии удаления;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аномалии модификации.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259603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Аномалия включения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0C5F-AFDD-4FDA-8610-CB89AA0C481C}"/>
              </a:ext>
            </a:extLst>
          </p:cNvPr>
          <p:cNvSpPr txBox="1"/>
          <p:nvPr/>
        </p:nvSpPr>
        <p:spPr>
          <a:xfrm>
            <a:off x="1228817" y="2077401"/>
            <a:ext cx="9734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Рассмотрим  аномалию включения на примере отношения  «Сотрудник». Аномалия включения  возникает при попытке создать «отдел внедрения разработок» и ввести ее в отношение при том условии, что в нее еще не переведен ни один сотрудник. Ввод такой информации в подобной ситуации требует присвоения значения NULL всем атрибутам описания сотрудника, в том числе и атрибуту Номер сотрудника, который является первичным ключом данного отношения. Но реализация такой попытки приведет к нарушению целостности, а значит, система ее обязана отклонить. </a:t>
            </a:r>
          </a:p>
        </p:txBody>
      </p:sp>
    </p:spTree>
    <p:extLst>
      <p:ext uri="{BB962C8B-B14F-4D97-AF65-F5344CB8AC3E}">
        <p14:creationId xmlns:p14="http://schemas.microsoft.com/office/powerpoint/2010/main" val="38716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Аномалия включения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E366417-CAFE-4AA0-B569-4D35CD739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45205"/>
              </p:ext>
            </p:extLst>
          </p:nvPr>
        </p:nvGraphicFramePr>
        <p:xfrm>
          <a:off x="838199" y="2038525"/>
          <a:ext cx="10515600" cy="41537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118">
                  <a:extLst>
                    <a:ext uri="{9D8B030D-6E8A-4147-A177-3AD203B41FA5}">
                      <a16:colId xmlns:a16="http://schemas.microsoft.com/office/drawing/2014/main" val="2427601694"/>
                    </a:ext>
                  </a:extLst>
                </a:gridCol>
                <a:gridCol w="1752118">
                  <a:extLst>
                    <a:ext uri="{9D8B030D-6E8A-4147-A177-3AD203B41FA5}">
                      <a16:colId xmlns:a16="http://schemas.microsoft.com/office/drawing/2014/main" val="1461648592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591964228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1416669717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3530426560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4167806954"/>
                    </a:ext>
                  </a:extLst>
                </a:gridCol>
              </a:tblGrid>
              <a:tr h="921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Номер сотрудника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ФИО сотрудника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Должность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Номер отдела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Наименование  отдела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Квалификация  сотрудника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596450"/>
                  </a:ext>
                </a:extLst>
              </a:tr>
              <a:tr h="86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325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Иванов И.И.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Программист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128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Отдел проектирования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C#, VB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889171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567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Сергеева С.С.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Администратор БД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42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Финансовый  отдел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DB2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81199"/>
                  </a:ext>
                </a:extLst>
              </a:tr>
              <a:tr h="86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43355"/>
                  </a:ext>
                </a:extLst>
              </a:tr>
              <a:tr h="921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NULL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NULL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NULL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129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Отдел внедрения разработок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NULL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3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1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Аномалия удаления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0C5F-AFDD-4FDA-8610-CB89AA0C481C}"/>
              </a:ext>
            </a:extLst>
          </p:cNvPr>
          <p:cNvSpPr txBox="1"/>
          <p:nvPr/>
        </p:nvSpPr>
        <p:spPr>
          <a:xfrm>
            <a:off x="1228817" y="2077401"/>
            <a:ext cx="9734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Возьмем всё то же отношение «Сотрудник». Предположим, что все  сотрудники отдела 128 уволились в один и тот же день. После удаления записей этих сотрудников в базе </a:t>
            </a:r>
            <a:r>
              <a:rPr lang="ru-RU" sz="2400" dirty="0" smtClean="0"/>
              <a:t>данных </a:t>
            </a:r>
            <a:r>
              <a:rPr lang="ru-RU" sz="2400" dirty="0"/>
              <a:t>больше не будет ни одной записи, содержащей информацию об отделе </a:t>
            </a:r>
            <a:r>
              <a:rPr lang="ru-RU" sz="2400"/>
              <a:t>128</a:t>
            </a:r>
            <a:r>
              <a:rPr lang="ru-RU" sz="2400" smtClean="0"/>
              <a:t>.</a:t>
            </a:r>
            <a:endParaRPr lang="en-US" sz="2400" dirty="0" smtClean="0"/>
          </a:p>
          <a:p>
            <a:r>
              <a:rPr lang="ru-RU" sz="2400" dirty="0" smtClean="0"/>
              <a:t>Следовательно</a:t>
            </a:r>
            <a:r>
              <a:rPr lang="ru-RU" sz="2400" dirty="0"/>
              <a:t>, при выводе отделов мы не обнаружим отдела с номером 128.</a:t>
            </a:r>
          </a:p>
          <a:p>
            <a:endParaRPr lang="ru-RU" sz="2400" dirty="0"/>
          </a:p>
          <a:p>
            <a:r>
              <a:rPr lang="ru-RU" sz="2400" dirty="0"/>
              <a:t>Такая ситуация представляет собой аномалию удаления. </a:t>
            </a:r>
          </a:p>
        </p:txBody>
      </p:sp>
    </p:spTree>
    <p:extLst>
      <p:ext uri="{BB962C8B-B14F-4D97-AF65-F5344CB8AC3E}">
        <p14:creationId xmlns:p14="http://schemas.microsoft.com/office/powerpoint/2010/main" val="107625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Аномалия модификации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0C5F-AFDD-4FDA-8610-CB89AA0C481C}"/>
              </a:ext>
            </a:extLst>
          </p:cNvPr>
          <p:cNvSpPr txBox="1"/>
          <p:nvPr/>
        </p:nvSpPr>
        <p:spPr>
          <a:xfrm>
            <a:off x="1228817" y="1859287"/>
            <a:ext cx="9734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Аномалии  модификации  проявляются при изменении данных в отношении с избыточностью данных.</a:t>
            </a:r>
          </a:p>
          <a:p>
            <a:endParaRPr lang="ru-RU" sz="2400" dirty="0"/>
          </a:p>
          <a:p>
            <a:r>
              <a:rPr lang="ru-RU" sz="2400" dirty="0"/>
              <a:t>Например, отдел под номером 128 решили переименовать в «Отдел передовых технологий». В этом случае потребуется изменить соответствующие данные в отношении каждого сотрудника отдела. Если мы пропустим хотя бы одну запись, возникнет аномалия модификации.</a:t>
            </a:r>
          </a:p>
          <a:p>
            <a:endParaRPr lang="ru-RU" sz="2400" dirty="0"/>
          </a:p>
          <a:p>
            <a:r>
              <a:rPr lang="ru-RU" sz="2400" dirty="0"/>
              <a:t>Также проблема возникнет, если сотрудники в двух разных отделах будут иметь одинаковое ФИО. При переводе одного из этих сотрудников в другой отдел, невозможно будет его правильно идентифицировать.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1990240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698</Words>
  <Application>Microsoft Office PowerPoint</Application>
  <PresentationFormat>Широкоэкранный</PresentationFormat>
  <Paragraphs>200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Теория БД и основы SQL</vt:lpstr>
      <vt:lpstr>Презентация PowerPoint</vt:lpstr>
      <vt:lpstr>Избыточность данных и аномалии обновления</vt:lpstr>
      <vt:lpstr>Избыточность данных</vt:lpstr>
      <vt:lpstr>Аномалии обновления</vt:lpstr>
      <vt:lpstr>Аномалия включения</vt:lpstr>
      <vt:lpstr>Аномалия включения</vt:lpstr>
      <vt:lpstr>Аномалия удаления</vt:lpstr>
      <vt:lpstr>Аномалия модификации</vt:lpstr>
      <vt:lpstr>Первая нормальная форма</vt:lpstr>
      <vt:lpstr>Первая нормальная форма</vt:lpstr>
      <vt:lpstr>Вторая нормальная форма</vt:lpstr>
      <vt:lpstr>Вторая нормальная форма</vt:lpstr>
      <vt:lpstr>Третья нормальная форма</vt:lpstr>
      <vt:lpstr>Третья нормальная форма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Kolonin</cp:lastModifiedBy>
  <cp:revision>3</cp:revision>
  <dcterms:created xsi:type="dcterms:W3CDTF">2021-09-21T21:11:21Z</dcterms:created>
  <dcterms:modified xsi:type="dcterms:W3CDTF">2021-12-01T13:54:00Z</dcterms:modified>
</cp:coreProperties>
</file>