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yykgasC0k34mF7VUiLIz6d8Bz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195A86-6A97-4FEC-90D1-AEE8F19BC0BD}">
  <a:tblStyle styleId="{29195A86-6A97-4FEC-90D1-AEE8F19BC0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Теория БД и основы SQL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 sz="3200">
                <a:solidFill>
                  <a:srgbClr val="C00000"/>
                </a:solidFill>
              </a:rPr>
              <a:t>IThub</a:t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2021-2022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лекция 7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DATE_SUB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объект DATE или DATETIME, который является результатом вычитания из даты date определенного временного интервала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2295437" y="2937892"/>
            <a:ext cx="76011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dt &lt;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NOW()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 (dt, log)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NOW()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'access’);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DATE_SUB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объект DATE или DATETIME, который является результатом вычитания из даты date определенного временного интервала</a:t>
            </a:r>
            <a:endParaRPr/>
          </a:p>
        </p:txBody>
      </p:sp>
      <p:sp>
        <p:nvSpPr>
          <p:cNvPr id="148" name="Google Shape;148;p11"/>
          <p:cNvSpPr txBox="1"/>
          <p:nvPr/>
        </p:nvSpPr>
        <p:spPr>
          <a:xfrm>
            <a:off x="1059579" y="3760621"/>
            <a:ext cx="243056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/>
          </a:p>
        </p:txBody>
      </p:sp>
      <p:sp>
        <p:nvSpPr>
          <p:cNvPr id="149" name="Google Shape;149;p11"/>
          <p:cNvSpPr txBox="1"/>
          <p:nvPr/>
        </p:nvSpPr>
        <p:spPr>
          <a:xfrm>
            <a:off x="4479851" y="3760620"/>
            <a:ext cx="292768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SECOND_MICROSECOND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MINUTE_MICROSECOND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HOUR_MICROSECOND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HOUR_SECOND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HOUR_MINUTE</a:t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>
            <a:off x="8397244" y="3760621"/>
            <a:ext cx="2927686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DAY_MICROSECOND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DAY_SECOND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DAY_MINUTE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DAY_HOUR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YEAR_MONTH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3015361" y="2879543"/>
            <a:ext cx="61612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DATE_SUB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INTERVAL value </a:t>
            </a:r>
            <a:r>
              <a:rPr i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DATE_SUB</a:t>
            </a:r>
            <a:endParaRPr/>
          </a:p>
        </p:txBody>
      </p:sp>
      <p:sp>
        <p:nvSpPr>
          <p:cNvPr id="157" name="Google Shape;157;p12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Примеры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1174282" y="2879543"/>
            <a:ext cx="1001027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DATE_SUB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("2017-06-15 09:34:21"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INTERVAL 15 MINUTE);</a:t>
            </a:r>
            <a:b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Вычитаем 15 минут из даты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DATE_SUB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("2017-06-15 09:34:21"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INTERVAL 3 HOUR);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Вычитаем 3 часа из даты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DATE_SUB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("2017-06-15"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INTERVAL -2 MONTH);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Добавляем 2 месяца к дате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DATEDIFF</a:t>
            </a: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разницу в днях между датами date1 и date2</a:t>
            </a: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4249276" y="2493031"/>
            <a:ext cx="36934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DATEDIFF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aphicFrame>
        <p:nvGraphicFramePr>
          <p:cNvPr id="166" name="Google Shape;166;p13"/>
          <p:cNvGraphicFramePr/>
          <p:nvPr/>
        </p:nvGraphicFramePr>
        <p:xfrm>
          <a:off x="1519186" y="32884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{29195A86-6A97-4FEC-90D1-AEE8F19BC0BD}</a:tableStyleId>
              </a:tblPr>
              <a:tblGrid>
                <a:gridCol w="7762250"/>
                <a:gridCol w="13913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DATEDIFF('2018-05-25', '2018-05-27')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DATEDIFF('2018-05-25', '2018-05-21')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DATEDIFF('2018-05-25', '2018-03-21’)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DATEDIFF('2021-06-25 09:34:21', '2021-06-25 15:25:35')</a:t>
                      </a:r>
                      <a:endParaRPr sz="24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?</a:t>
                      </a:r>
                      <a:endParaRPr sz="24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13"/>
          <p:cNvSpPr txBox="1"/>
          <p:nvPr/>
        </p:nvSpPr>
        <p:spPr>
          <a:xfrm>
            <a:off x="2126249" y="5389381"/>
            <a:ext cx="79395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your_table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DATEDIFF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NOW()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dt) = 5;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DATE_FORMAT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Форматирует дату в соответствии с полем format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809057" y="2424518"/>
            <a:ext cx="45738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DATE_FORMAT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aphicFrame>
        <p:nvGraphicFramePr>
          <p:cNvPr id="175" name="Google Shape;175;p14"/>
          <p:cNvGraphicFramePr/>
          <p:nvPr/>
        </p:nvGraphicFramePr>
        <p:xfrm>
          <a:off x="2674618" y="37498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{29195A86-6A97-4FEC-90D1-AEE8F19BC0BD}</a:tableStyleId>
              </a:tblPr>
              <a:tblGrid>
                <a:gridCol w="5158350"/>
                <a:gridCol w="16844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Вызов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Результат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DATE_FORMAT('2018-05-25', '%d/%m/%y')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25/05/18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DATE_FORMAT('2018-05-25 21:25:54', '%d %M %Y')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 May 2018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DATE_FORMAT('2018-05-25 21:25:54', '%r')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09:25:54 PM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TIME_FORMAT('2018-05-25 21:25:54', '%H:%i:%S')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21:25:24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TIME_FORMAT('21:25:54', '%k:%i')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21:25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DATE_FORMAT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838200" y="2310063"/>
            <a:ext cx="596419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m: месяц в числовом формате 01..12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%с: месяц в числовом формате 1..12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%M: название месяца (January...December)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%b: аббревиатура месяца (Jan...Dec)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%d: день месяца в числовом формате 00..31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%e: день месяца в числовом формате 0..31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%D: номер дня месяца с суффиксом (1st, 2nd, 3rd...)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%y: год в виде двух чисел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%Y: год в виде четырех чисел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%W: название дня недели (Sunday...Saturday)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%a: аббревиатура дня недели (Sun...Sat)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%r: время в 12-ти часовом формате (hh:mm:ss AM или PM)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%T: время в 24-ти часовом формате (hh:mm:ss)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7440586" y="2310063"/>
            <a:ext cx="311059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%H: час в формате 00..23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%k: час в формате 0..23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%h: час в формате 01..12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%l: час в формате 1..12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%i: минуты в формате 00..59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%S: секунды в формате 00..59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%p: AM или PM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Функции для работы со строками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1838425" y="1690688"/>
            <a:ext cx="9423133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CONCAT, CONCAT_WS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объединение строк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вычисляет длину строки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LTRIM, RTRIM, TRIM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функции удаления пробелов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нахождение подстроки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LEFT, RIGHT, SUBSTRING, SUBSTRING_INDEX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извлечение подстроки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замена подстроки в строке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вставка подстроки в строку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перевод строки в нижний регистр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перевод строки в верхний регистр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CONCAT, CONCAT_WS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 - объединяет любое количество строк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CONCAT_WC – объединяет строки через разделитель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2885079" y="2937892"/>
            <a:ext cx="64218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CONCAT(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f, ' ', i, ' ', o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CONCAT_WS(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- ', f, I, o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LENGTH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количество символов в строке.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3323924" y="3016251"/>
            <a:ext cx="55441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LENGTH(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'Иван Иванович'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-- 13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LENGTH(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Функции удаления пробелов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2156058" y="1690688"/>
            <a:ext cx="91977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LTRIM()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удаляет начальные пробелы у строки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RTRIM()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удаляет конечные пробелы у строки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удаляет начальные и конечные пробелы у строки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2156058" y="3168899"/>
            <a:ext cx="786384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 VALUES (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LTRIM(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' Иванов'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 VALUES (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RTRIM(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'Иванов ‘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 VALUES (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TRIM(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' Иванов '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Функции для работы с датой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3162650" y="1985607"/>
            <a:ext cx="673635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Настоящее время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– Функции парсигна даты и времени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DATE_SUB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Вычитание интервала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DATEDIFF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Получение разницы в днях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DATE_FORMAT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Форматирование даты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LOCATE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позицию первого вхождения подстроки find в строку search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2921267" y="3016251"/>
            <a:ext cx="63494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LOCATE(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'ва', 'Иван Иванович'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-- 2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LOCATE(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Функции извлечения подстроки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838201" y="1536683"/>
            <a:ext cx="10515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LEFT()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вырезает заданное количество символов с начала строки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RIGHT()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вырезает заданное количество символов с конца строки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SUBSTRING(str, start [, length])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вырезает подстроку из строки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начиная с позиции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длиной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SUBSTRING_INDEX(str, delimiter, count)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делит строку str по разделителю delimiter и возвращает подстроку count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838200" y="3591179"/>
            <a:ext cx="1051559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LEFT(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'Apple', 3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RIGHT(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'Apple', 3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ple</a:t>
            </a:r>
            <a:endParaRPr sz="2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SUBSTRING(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'Galaxy S8 Plus', 8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S8 plus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SUBSTRING(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'Galaxy S8 Plus', 8, 2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S8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SUBSTRING_INDEX(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'Galaxy S8 Plus', ' ', 1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Galaxy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SUBSTRING_INDEX(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'Galaxy S8 Plus', ' ', 2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Galaxy S8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SUBSTRING_INDEX(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'Galaxy S8 Plus', ' ', -2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S8 Plus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REPLACE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1784283" y="1690688"/>
            <a:ext cx="862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REPLACE(str, find, replace) – заменяет в строке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подстроку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подстроку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1601002" y="3616415"/>
            <a:ext cx="8989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LENGTH(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'Galaxy S8 Plus', 'S8 Plus', 'Note 8'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Galaxy Note 8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1784283" y="1690688"/>
            <a:ext cx="86234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INSERT(str, start, length, insert)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 –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–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номер символа, с которого начнется замена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–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сколько символов будет заменено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–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строка для вставки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2401503" y="4405686"/>
            <a:ext cx="77162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LENGTH(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'Уважаемый, *!', 12, 1, 'Иван Иванович'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Уважаемый Иван Иванович!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LOWER, UPPER</a:t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1784283" y="1690688"/>
            <a:ext cx="86234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перевести строку в нижний регистр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перевести строку в верхний регистр</a:t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1601002" y="3616415"/>
            <a:ext cx="89899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LOWER(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'IvanovViktor@Mail.Ru'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ivanovviktor@mail.ru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UPPER(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'Ivanov Viktor'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                  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 IVANOV VIKTOR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NOW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Настоящее время. Может использоваться в любом запросе.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также использовать: CURRENT_TIMESTAMP(), SYSDATE()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2295437" y="2937892"/>
            <a:ext cx="76011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dt &lt;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NOW()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your_table (dt, log)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NOW()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'access’);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Парсинг даты и времени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838200" y="1690688"/>
            <a:ext cx="105156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DAYOFMONTH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(date) возвращает день месяца в виде числового значения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DAYOFWEEK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(date) возвращает день недели в виде числового значения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DAYOFYEAR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(date) возвращает номер дня в году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(date) возвращает месяц даты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(date) возвращает год из даты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(date) возвращает номер квартала года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 [, first]) возвращает номер недели года.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Необязательный параметр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позволяет задать стартовый день недели. Если этот параметр равен 1, то первым днем считается понедельник, иначе воскресенье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Парсинг даты и времени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838200" y="1690688"/>
            <a:ext cx="10515600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LAST_DAY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(date) возвращает последний день месяца в виде даты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(date) возвращает название дня недели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(date) возвращает название текущего месяца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(time) возвращает час времени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(time) возвращает минуту времени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(time) возвращает секунду времени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Парсинг даты и времени</a:t>
            </a:r>
            <a:endParaRPr/>
          </a:p>
        </p:txBody>
      </p:sp>
      <p:graphicFrame>
        <p:nvGraphicFramePr>
          <p:cNvPr id="116" name="Google Shape;116;p6"/>
          <p:cNvGraphicFramePr/>
          <p:nvPr/>
        </p:nvGraphicFramePr>
        <p:xfrm>
          <a:off x="1628108" y="1825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{29195A86-6A97-4FEC-90D1-AEE8F19BC0BD}</a:tableStyleId>
              </a:tblPr>
              <a:tblGrid>
                <a:gridCol w="4467900"/>
                <a:gridCol w="4467900"/>
              </a:tblGrid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Функция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Результат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DAYOFMONTH('2018-05-25')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25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DAYOFWEEK('2018-05-25')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6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DAYOFYEAR('2018-05-25')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145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MONTH('2018-05-25')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YEAR('2018-05-25')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2018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QUARTER('2018-05-25')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WEEK('2018-05-25', 1)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21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LAST_DAY('2018-05-25')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2018-05-31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DAYNAME('2018-05-25')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Friday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MONTHNAME('2018-05-25')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May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HOUR('21:25:54')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21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MINUTE('21:25:54')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25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SECOND('21:25:54')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54</a:t>
                      </a:r>
                      <a:endParaRPr/>
                    </a:p>
                  </a:txBody>
                  <a:tcPr marT="38850" marB="38850" marR="77700" marL="77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EXTRACT – функция парсинга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3417770" y="1777315"/>
            <a:ext cx="6091989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 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datetime)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(секунды)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(минуты)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(час)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(день)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(месяц)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(год)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EXTRACT – функция парсинга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3001879" y="1786941"/>
            <a:ext cx="6188242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MINUTE_SECOND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(минуты и секунды)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HOUR_MINUTE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(часы и минуты)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DAY_HOUR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(день и часы)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YEAR_MONTH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(год и месяц)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HOUR_SECOND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(часы, минуты и секунды)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DAY_MINUTE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(день, часы и минуты)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DAY_SECOND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(день, чаы, минуты и секунды)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EXTRACT – функция парсинга</a:t>
            </a:r>
            <a:endParaRPr/>
          </a:p>
        </p:txBody>
      </p:sp>
      <p:graphicFrame>
        <p:nvGraphicFramePr>
          <p:cNvPr id="134" name="Google Shape;134;p9"/>
          <p:cNvGraphicFramePr/>
          <p:nvPr/>
        </p:nvGraphicFramePr>
        <p:xfrm>
          <a:off x="1849000" y="1617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{29195A86-6A97-4FEC-90D1-AEE8F19BC0BD}</a:tableStyleId>
              </a:tblPr>
              <a:tblGrid>
                <a:gridCol w="5284275"/>
                <a:gridCol w="3209725"/>
              </a:tblGrid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Вызов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Результат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SECOND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54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MINUTE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HOUR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DAY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MONTH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YEAR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2018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MINUTE_SECOND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2554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DAY_HOUR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2521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YEAR_MONTH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201805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HOUR_SECOND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212554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DAY_MINUTE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252125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EXTRACT( DAY_SECOND FROM '2018-05-25 21:25:54')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25212554</a:t>
                      </a:r>
                      <a:endParaRPr/>
                    </a:p>
                  </a:txBody>
                  <a:tcPr marT="35675" marB="35675" marR="71325" marL="71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2021-09-25T09:32:47Z</dcterms:created>
  <dc:creator>Романов Аркадий Борисович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