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59" r:id="rId6"/>
    <p:sldId id="267" r:id="rId7"/>
    <p:sldId id="287" r:id="rId8"/>
    <p:sldId id="288" r:id="rId9"/>
    <p:sldId id="289" r:id="rId10"/>
    <p:sldId id="292" r:id="rId11"/>
    <p:sldId id="290" r:id="rId12"/>
    <p:sldId id="291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Стиль из темы 1 - акцент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79" autoAdjust="0"/>
    <p:restoredTop sz="94660"/>
  </p:normalViewPr>
  <p:slideViewPr>
    <p:cSldViewPr snapToGrid="0">
      <p:cViewPr varScale="1">
        <p:scale>
          <a:sx n="96" d="100"/>
          <a:sy n="96" d="100"/>
        </p:scale>
        <p:origin x="58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E9935F-8AC4-4731-9EE6-507A4D7F07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17E3FBA-AAC8-4FEB-9680-E403535D64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98918B5-4A45-4DB8-91CC-1996E9598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930E-A6FF-4322-BEEC-DAC651A9E567}" type="datetimeFigureOut">
              <a:rPr lang="ru-RU" smtClean="0"/>
              <a:t>01.12.2021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21077E0-FA46-4761-A099-A6EEAEF0A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61D7C65-63BD-495E-BDFD-799BF59E5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5E47-ABED-4447-AE71-1ABC48593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7962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043605-0FE1-4D3A-B8F5-5FAAB7FAB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2665248-9D43-4B01-8AE8-ABA248004D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D2EBE7D-7810-4FFF-96FD-17C3E2CF5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930E-A6FF-4322-BEEC-DAC651A9E567}" type="datetimeFigureOut">
              <a:rPr lang="ru-RU" smtClean="0"/>
              <a:t>01.12.2021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2EA2A68-723C-4EB1-A106-EC514A478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3BB9DDE-7084-4894-BD0C-7F732EBF6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5E47-ABED-4447-AE71-1ABC48593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1545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7C68717-2AEA-4295-8DD0-78FB155E11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3155AD4-8A12-42D8-B860-003CE048A1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1C51F59-2A2F-44AA-B6AF-E15DEF9E6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930E-A6FF-4322-BEEC-DAC651A9E567}" type="datetimeFigureOut">
              <a:rPr lang="ru-RU" smtClean="0"/>
              <a:t>01.12.2021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459C378-7D0F-451D-8966-DE352F425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F5A209F-9069-4D76-A56D-3DC559327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5E47-ABED-4447-AE71-1ABC48593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4450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1E29E8-F4DF-488F-B003-13A39E069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0B1354-802C-4133-A87B-3ADEFD8F4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796F3F7-7836-47A0-A9F8-3C0F8A39F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930E-A6FF-4322-BEEC-DAC651A9E567}" type="datetimeFigureOut">
              <a:rPr lang="ru-RU" smtClean="0"/>
              <a:t>01.12.2021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85BECBA-B8C7-42AB-87AC-3FE846716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76EB34E-3C67-42C3-ABEF-6BD4EB934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5E47-ABED-4447-AE71-1ABC48593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6483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9779C8-5D02-42D4-B16B-A6F14E5D1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859AA0A-AEC6-4399-975B-F3F3EB62EA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462B420-CFF9-436C-8EB4-9236731B2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930E-A6FF-4322-BEEC-DAC651A9E567}" type="datetimeFigureOut">
              <a:rPr lang="ru-RU" smtClean="0"/>
              <a:t>01.12.2021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BE9B49A-1DE7-4C84-BFBD-58ED46D7F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E0F5E5D-8597-49F6-87B0-F60345E8C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5E47-ABED-4447-AE71-1ABC48593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0164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EE6EC9-6CDE-4486-89C0-F68F3EF73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844B39B-5CA9-4ECA-BBC4-F1A91F5B5E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924D49C-14F0-43F5-A81E-8D57D354AF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E90972E-FEAA-480D-938A-9264E2310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930E-A6FF-4322-BEEC-DAC651A9E567}" type="datetimeFigureOut">
              <a:rPr lang="ru-RU" smtClean="0"/>
              <a:t>01.12.2021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2007E54-7990-4B55-ACB4-33711378F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541145F-2618-4C10-942E-46DD9A218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5E47-ABED-4447-AE71-1ABC48593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3606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E2D5CC-F62A-461D-A088-E68C34C24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8DE41FE-344A-4E66-9F1F-2AA9432ADE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B3E22C3-058E-4356-A6A4-6B1667292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35353BB-6638-498C-95B7-7B757352D0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15899DA-09FA-4091-BD19-4AB8DED546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FEE8DCB-C00B-4895-80F4-EE427E9D9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930E-A6FF-4322-BEEC-DAC651A9E567}" type="datetimeFigureOut">
              <a:rPr lang="ru-RU" smtClean="0"/>
              <a:t>01.12.2021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BBC3582-FD90-4C4F-8F49-D094FF7A5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F9B9E9E-2744-46DD-B10B-4FB5FE198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5E47-ABED-4447-AE71-1ABC48593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701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670F66-AECF-48AA-94BA-304C79EA4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C521E1A-A63D-4FB3-A066-B2B1C379C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930E-A6FF-4322-BEEC-DAC651A9E567}" type="datetimeFigureOut">
              <a:rPr lang="ru-RU" smtClean="0"/>
              <a:t>01.12.2021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9766F21-F803-42B9-B7E2-FADFC75B6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B1DE06D-BF7D-4097-BB50-D01DEBD79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5E47-ABED-4447-AE71-1ABC48593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7583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50F86B6-F761-45C9-808C-A76EFA31E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930E-A6FF-4322-BEEC-DAC651A9E567}" type="datetimeFigureOut">
              <a:rPr lang="ru-RU" smtClean="0"/>
              <a:t>01.12.2021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E0FA54D-E4C3-4EBE-B0A5-45717E3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4C17E18-3442-4E42-B7BE-D18AE6FAA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5E47-ABED-4447-AE71-1ABC48593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894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C3FAE7-750B-4A63-B8A6-5370ACF07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5D0B118-B076-4A91-8B87-9964DED3E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A369568-FA4C-4D91-9140-82A19F7F90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58BC603-0A1F-4792-B7D5-466DE4477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930E-A6FF-4322-BEEC-DAC651A9E567}" type="datetimeFigureOut">
              <a:rPr lang="ru-RU" smtClean="0"/>
              <a:t>01.12.2021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6386C3B-6D25-4E02-96E3-510AA9BEC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ED990FE-44C2-4AE7-B817-944B7329D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5E47-ABED-4447-AE71-1ABC48593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2971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12D0A4-D168-4897-8EC4-C5AE272BB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D411CD6-6E6C-4D34-9543-FC849D0738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0F82E1C-5A1F-4AF3-A1DD-DF08D666A1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74A7A2A-F763-4936-8D98-2F5957FD7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930E-A6FF-4322-BEEC-DAC651A9E567}" type="datetimeFigureOut">
              <a:rPr lang="ru-RU" smtClean="0"/>
              <a:t>01.12.2021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A09F939-2920-4B81-9BC0-621864FDE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0475C82-4A71-410B-A390-7D4C95F5D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5E47-ABED-4447-AE71-1ABC48593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4786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BED023-88B2-467F-8DB7-B69F79DBF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BF9AC07-B69B-461F-8940-D25EF51508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DDECA5B-243A-4F87-A66C-72FE7EF9BA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32930E-A6FF-4322-BEEC-DAC651A9E567}" type="datetimeFigureOut">
              <a:rPr lang="ru-RU" smtClean="0"/>
              <a:t>01.12.2021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67F537B-E9AC-4646-A029-733093D46A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925D9DC-D32C-49DA-BE46-931927DD33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A5E47-ABED-4447-AE71-1ABC48593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5092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A759E8-B386-460D-8184-F848F39BF8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Теория БД и основы </a:t>
            </a:r>
            <a:r>
              <a:rPr lang="en-US" dirty="0"/>
              <a:t>SQL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CFD4E6F-0046-4FEA-9288-BE733EB057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200" b="1" dirty="0" err="1">
                <a:solidFill>
                  <a:srgbClr val="C00000"/>
                </a:solidFill>
              </a:rPr>
              <a:t>IThub</a:t>
            </a:r>
            <a:endParaRPr lang="en-US" sz="3200" b="1" dirty="0">
              <a:solidFill>
                <a:srgbClr val="C00000"/>
              </a:solidFill>
            </a:endParaRPr>
          </a:p>
          <a:p>
            <a:r>
              <a:rPr lang="en-US" dirty="0"/>
              <a:t>2021-2022</a:t>
            </a: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лекция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9</a:t>
            </a:r>
            <a:endParaRPr lang="ru-RU" dirty="0">
              <a:solidFill>
                <a:schemeClr val="bg1">
                  <a:lumMod val="50000"/>
                </a:schemeClr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17523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44259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Представления. Часть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D9EE25-CAAA-4A41-A333-1DA45F21F71A}"/>
              </a:ext>
            </a:extLst>
          </p:cNvPr>
          <p:cNvSpPr txBox="1"/>
          <p:nvPr/>
        </p:nvSpPr>
        <p:spPr>
          <a:xfrm>
            <a:off x="4095226" y="3646627"/>
            <a:ext cx="400154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/>
              <a:t>Views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810164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Что такое представление?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D9EE25-CAAA-4A41-A333-1DA45F21F71A}"/>
              </a:ext>
            </a:extLst>
          </p:cNvPr>
          <p:cNvSpPr txBox="1"/>
          <p:nvPr/>
        </p:nvSpPr>
        <p:spPr>
          <a:xfrm>
            <a:off x="838200" y="2076582"/>
            <a:ext cx="105156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600" dirty="0"/>
              <a:t>Представление – это виртуальная таблица</a:t>
            </a:r>
          </a:p>
          <a:p>
            <a:pPr algn="ctr"/>
            <a:endParaRPr lang="ru-RU" sz="2400" dirty="0"/>
          </a:p>
          <a:p>
            <a:pPr algn="ctr"/>
            <a:r>
              <a:rPr lang="ru-RU" sz="2400" dirty="0"/>
              <a:t>Представление не содержит данных.</a:t>
            </a:r>
            <a:br>
              <a:rPr lang="ru-RU" sz="2400" dirty="0"/>
            </a:br>
            <a:r>
              <a:rPr lang="ru-RU" sz="2400" dirty="0"/>
              <a:t>Все данные хранятся в реальных таблицах.</a:t>
            </a:r>
          </a:p>
          <a:p>
            <a:pPr algn="ctr"/>
            <a:endParaRPr lang="ru-RU" sz="2400" dirty="0"/>
          </a:p>
          <a:p>
            <a:pPr algn="ctr"/>
            <a:r>
              <a:rPr lang="ru-RU" sz="2400" dirty="0"/>
              <a:t>Представления могут основываться как на таблицах, так и на других представлениях, т.е. могут быть вложенными (до 32 уровней вложенности).</a:t>
            </a:r>
          </a:p>
        </p:txBody>
      </p:sp>
    </p:spTree>
    <p:extLst>
      <p:ext uri="{BB962C8B-B14F-4D97-AF65-F5344CB8AC3E}">
        <p14:creationId xmlns:p14="http://schemas.microsoft.com/office/powerpoint/2010/main" val="1459640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Преимущества использования </a:t>
            </a:r>
            <a:r>
              <a:rPr lang="en-US" dirty="0"/>
              <a:t>Views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D9EE25-CAAA-4A41-A333-1DA45F21F71A}"/>
              </a:ext>
            </a:extLst>
          </p:cNvPr>
          <p:cNvSpPr txBox="1"/>
          <p:nvPr/>
        </p:nvSpPr>
        <p:spPr>
          <a:xfrm>
            <a:off x="838200" y="2076582"/>
            <a:ext cx="105156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1) </a:t>
            </a:r>
            <a:r>
              <a:rPr lang="ru-RU" sz="2400" b="1" dirty="0"/>
              <a:t>Гибкая настройка прав доступа</a:t>
            </a:r>
            <a:r>
              <a:rPr lang="ru-RU" sz="2400" dirty="0"/>
              <a:t>. Доступы даются на представление, а не на таблицу. Пользователю можно отдать отдельные строки и отдельные колонки с данными.</a:t>
            </a:r>
          </a:p>
          <a:p>
            <a:endParaRPr lang="ru-RU" sz="2400" dirty="0"/>
          </a:p>
          <a:p>
            <a:r>
              <a:rPr lang="ru-RU" sz="2400" b="1" dirty="0"/>
              <a:t>2) Разделение логики хранения данных и работы приложения. </a:t>
            </a:r>
            <a:r>
              <a:rPr lang="ru-RU" sz="2400" dirty="0"/>
              <a:t>Можно менять структуру данных, не затрагивая программный код. После изменения структуры БД достаточно правильно перестроить представления. Это удобно, когда нет возможности изменить приложение или к одной БД обращаются несколько приложений с различными требованиями к структуре данных.</a:t>
            </a:r>
          </a:p>
        </p:txBody>
      </p:sp>
    </p:spTree>
    <p:extLst>
      <p:ext uri="{BB962C8B-B14F-4D97-AF65-F5344CB8AC3E}">
        <p14:creationId xmlns:p14="http://schemas.microsoft.com/office/powerpoint/2010/main" val="1923290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Создание представления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D9EE25-CAAA-4A41-A333-1DA45F21F71A}"/>
              </a:ext>
            </a:extLst>
          </p:cNvPr>
          <p:cNvSpPr txBox="1"/>
          <p:nvPr/>
        </p:nvSpPr>
        <p:spPr>
          <a:xfrm>
            <a:off x="1728132" y="1942358"/>
            <a:ext cx="9202723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CREATE</a:t>
            </a:r>
            <a:r>
              <a:rPr lang="en-US" sz="2400" dirty="0"/>
              <a:t> [OR </a:t>
            </a:r>
            <a:r>
              <a:rPr lang="en-US" sz="2400" dirty="0">
                <a:solidFill>
                  <a:schemeClr val="accent1"/>
                </a:solidFill>
              </a:rPr>
              <a:t>REPLACE</a:t>
            </a:r>
            <a:r>
              <a:rPr lang="en-US" sz="2400" dirty="0"/>
              <a:t>]</a:t>
            </a:r>
          </a:p>
          <a:p>
            <a:r>
              <a:rPr lang="en-US" sz="2400" dirty="0"/>
              <a:t>[ALGORITHM = {UNDEFINED | MERGE | TEMPTABLE}]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VIEW</a:t>
            </a:r>
            <a:r>
              <a:rPr lang="en-US" sz="2400" dirty="0"/>
              <a:t> </a:t>
            </a:r>
            <a:r>
              <a:rPr lang="en-US" sz="2400" dirty="0" err="1"/>
              <a:t>view_name</a:t>
            </a:r>
            <a:r>
              <a:rPr lang="en-US" sz="2400" dirty="0"/>
              <a:t> [(</a:t>
            </a:r>
            <a:r>
              <a:rPr lang="en-US" sz="2400" dirty="0" err="1"/>
              <a:t>column_list</a:t>
            </a:r>
            <a:r>
              <a:rPr lang="en-US" sz="2400" dirty="0"/>
              <a:t>)]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AS</a:t>
            </a:r>
            <a:r>
              <a:rPr lang="en-US" sz="2400" dirty="0"/>
              <a:t> </a:t>
            </a:r>
            <a:r>
              <a:rPr lang="en-US" sz="2400" dirty="0" err="1"/>
              <a:t>select_statement</a:t>
            </a:r>
            <a:endParaRPr lang="en-US" sz="2400" dirty="0"/>
          </a:p>
          <a:p>
            <a:r>
              <a:rPr lang="en-US" sz="2400" dirty="0"/>
              <a:t>[</a:t>
            </a:r>
            <a:r>
              <a:rPr lang="en-US" sz="2400" dirty="0">
                <a:solidFill>
                  <a:schemeClr val="accent1"/>
                </a:solidFill>
              </a:rPr>
              <a:t>WITH</a:t>
            </a:r>
            <a:r>
              <a:rPr lang="en-US" sz="2400" dirty="0"/>
              <a:t> [</a:t>
            </a:r>
            <a:r>
              <a:rPr lang="en-US" sz="2400" dirty="0">
                <a:solidFill>
                  <a:schemeClr val="accent1"/>
                </a:solidFill>
              </a:rPr>
              <a:t>CASCADED</a:t>
            </a:r>
            <a:r>
              <a:rPr lang="en-US" sz="2400" dirty="0"/>
              <a:t> | </a:t>
            </a:r>
            <a:r>
              <a:rPr lang="en-US" sz="2400" dirty="0">
                <a:solidFill>
                  <a:schemeClr val="accent1"/>
                </a:solidFill>
              </a:rPr>
              <a:t>LOCAL</a:t>
            </a:r>
            <a:r>
              <a:rPr lang="en-US" sz="2400" dirty="0"/>
              <a:t>] </a:t>
            </a:r>
            <a:r>
              <a:rPr lang="en-US" sz="2400" dirty="0">
                <a:solidFill>
                  <a:schemeClr val="accent1"/>
                </a:solidFill>
              </a:rPr>
              <a:t>CHECK OPTION</a:t>
            </a:r>
            <a:r>
              <a:rPr lang="en-US" sz="2400" dirty="0"/>
              <a:t>]</a:t>
            </a:r>
            <a:endParaRPr lang="ru-RU" sz="2400" dirty="0"/>
          </a:p>
          <a:p>
            <a:endParaRPr lang="ru-RU" sz="2400" dirty="0"/>
          </a:p>
          <a:p>
            <a:pPr>
              <a:spcBef>
                <a:spcPts val="1200"/>
              </a:spcBef>
            </a:pPr>
            <a:r>
              <a:rPr lang="en-US" sz="2400" b="1" dirty="0" err="1"/>
              <a:t>view_name</a:t>
            </a:r>
            <a:r>
              <a:rPr lang="ru-RU" sz="2400" dirty="0"/>
              <a:t> – название представления (не может быть таблицы и представления с одним названием)</a:t>
            </a:r>
          </a:p>
          <a:p>
            <a:pPr>
              <a:spcBef>
                <a:spcPts val="1200"/>
              </a:spcBef>
            </a:pPr>
            <a:r>
              <a:rPr lang="en-US" sz="2400" b="1" dirty="0" err="1"/>
              <a:t>column_list</a:t>
            </a:r>
            <a:r>
              <a:rPr lang="ru-RU" sz="2400" dirty="0"/>
              <a:t> – список полей представления</a:t>
            </a:r>
          </a:p>
          <a:p>
            <a:pPr>
              <a:spcBef>
                <a:spcPts val="1200"/>
              </a:spcBef>
            </a:pPr>
            <a:r>
              <a:rPr lang="en-US" sz="2400" b="1" dirty="0" err="1"/>
              <a:t>select_statement</a:t>
            </a:r>
            <a:r>
              <a:rPr lang="ru-RU" sz="2400" b="1" dirty="0"/>
              <a:t> </a:t>
            </a:r>
            <a:r>
              <a:rPr lang="ru-RU" sz="2400" dirty="0"/>
              <a:t>– оператор </a:t>
            </a:r>
            <a:r>
              <a:rPr lang="en-US" sz="2400" dirty="0"/>
              <a:t>SELECT, </a:t>
            </a:r>
            <a:r>
              <a:rPr lang="ru-RU" sz="2400" dirty="0"/>
              <a:t>отбирающий данные</a:t>
            </a:r>
          </a:p>
        </p:txBody>
      </p:sp>
    </p:spTree>
    <p:extLst>
      <p:ext uri="{BB962C8B-B14F-4D97-AF65-F5344CB8AC3E}">
        <p14:creationId xmlns:p14="http://schemas.microsoft.com/office/powerpoint/2010/main" val="985949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Создание представления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D9EE25-CAAA-4A41-A333-1DA45F21F71A}"/>
              </a:ext>
            </a:extLst>
          </p:cNvPr>
          <p:cNvSpPr txBox="1"/>
          <p:nvPr/>
        </p:nvSpPr>
        <p:spPr>
          <a:xfrm>
            <a:off x="1728132" y="1942358"/>
            <a:ext cx="9202723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CREATE</a:t>
            </a:r>
            <a:r>
              <a:rPr lang="en-US" sz="2400" dirty="0"/>
              <a:t> [OR </a:t>
            </a:r>
            <a:r>
              <a:rPr lang="en-US" sz="2400" dirty="0">
                <a:solidFill>
                  <a:schemeClr val="accent1"/>
                </a:solidFill>
              </a:rPr>
              <a:t>REPLACE</a:t>
            </a:r>
            <a:r>
              <a:rPr lang="en-US" sz="2400" dirty="0"/>
              <a:t>]</a:t>
            </a:r>
          </a:p>
          <a:p>
            <a:r>
              <a:rPr lang="en-US" sz="2400" dirty="0"/>
              <a:t>[ALGORITHM = {UNDEFINED | MERGE | TEMPTABLE}]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VIEW</a:t>
            </a:r>
            <a:r>
              <a:rPr lang="en-US" sz="2400" dirty="0"/>
              <a:t> </a:t>
            </a:r>
            <a:r>
              <a:rPr lang="en-US" sz="2400" dirty="0" err="1"/>
              <a:t>view_name</a:t>
            </a:r>
            <a:r>
              <a:rPr lang="en-US" sz="2400" dirty="0"/>
              <a:t> [(</a:t>
            </a:r>
            <a:r>
              <a:rPr lang="en-US" sz="2400" dirty="0" err="1"/>
              <a:t>column_list</a:t>
            </a:r>
            <a:r>
              <a:rPr lang="en-US" sz="2400" dirty="0"/>
              <a:t>)]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AS</a:t>
            </a:r>
            <a:r>
              <a:rPr lang="en-US" sz="2400" dirty="0"/>
              <a:t> </a:t>
            </a:r>
            <a:r>
              <a:rPr lang="en-US" sz="2400" dirty="0" err="1"/>
              <a:t>select_statement</a:t>
            </a:r>
            <a:endParaRPr lang="en-US" sz="2400" dirty="0"/>
          </a:p>
          <a:p>
            <a:r>
              <a:rPr lang="en-US" sz="2400" dirty="0"/>
              <a:t>[</a:t>
            </a:r>
            <a:r>
              <a:rPr lang="en-US" sz="2400" dirty="0">
                <a:solidFill>
                  <a:schemeClr val="accent1"/>
                </a:solidFill>
              </a:rPr>
              <a:t>WITH</a:t>
            </a:r>
            <a:r>
              <a:rPr lang="en-US" sz="2400" dirty="0"/>
              <a:t> [</a:t>
            </a:r>
            <a:r>
              <a:rPr lang="en-US" sz="2400" dirty="0">
                <a:solidFill>
                  <a:schemeClr val="accent1"/>
                </a:solidFill>
              </a:rPr>
              <a:t>CASCADED</a:t>
            </a:r>
            <a:r>
              <a:rPr lang="en-US" sz="2400" dirty="0"/>
              <a:t> | </a:t>
            </a:r>
            <a:r>
              <a:rPr lang="en-US" sz="2400" dirty="0">
                <a:solidFill>
                  <a:schemeClr val="accent1"/>
                </a:solidFill>
              </a:rPr>
              <a:t>LOCAL</a:t>
            </a:r>
            <a:r>
              <a:rPr lang="en-US" sz="2400" dirty="0"/>
              <a:t>] </a:t>
            </a:r>
            <a:r>
              <a:rPr lang="en-US" sz="2400" dirty="0">
                <a:solidFill>
                  <a:schemeClr val="accent1"/>
                </a:solidFill>
              </a:rPr>
              <a:t>CHECK OPTION</a:t>
            </a:r>
            <a:r>
              <a:rPr lang="en-US" sz="2400" dirty="0"/>
              <a:t>]</a:t>
            </a:r>
            <a:endParaRPr lang="ru-RU" sz="2400" dirty="0"/>
          </a:p>
          <a:p>
            <a:endParaRPr lang="ru-RU" sz="2400" dirty="0"/>
          </a:p>
          <a:p>
            <a:pPr>
              <a:spcBef>
                <a:spcPts val="1200"/>
              </a:spcBef>
            </a:pPr>
            <a:r>
              <a:rPr lang="en-US" sz="2400" b="1" dirty="0" err="1"/>
              <a:t>view_name</a:t>
            </a:r>
            <a:r>
              <a:rPr lang="ru-RU" sz="2400" dirty="0"/>
              <a:t> – название представления (не может быть таблицы и представления с одним названием)</a:t>
            </a:r>
          </a:p>
          <a:p>
            <a:pPr>
              <a:spcBef>
                <a:spcPts val="1200"/>
              </a:spcBef>
            </a:pPr>
            <a:r>
              <a:rPr lang="en-US" sz="2400" b="1" dirty="0" err="1"/>
              <a:t>column_list</a:t>
            </a:r>
            <a:r>
              <a:rPr lang="ru-RU" sz="2400" dirty="0"/>
              <a:t> – список полей представления</a:t>
            </a:r>
          </a:p>
          <a:p>
            <a:pPr>
              <a:spcBef>
                <a:spcPts val="1200"/>
              </a:spcBef>
            </a:pPr>
            <a:r>
              <a:rPr lang="en-US" sz="2400" b="1" dirty="0" err="1"/>
              <a:t>select_statement</a:t>
            </a:r>
            <a:r>
              <a:rPr lang="ru-RU" sz="2400" b="1" dirty="0"/>
              <a:t> </a:t>
            </a:r>
            <a:r>
              <a:rPr lang="ru-RU" sz="2400" dirty="0"/>
              <a:t>– оператор </a:t>
            </a:r>
            <a:r>
              <a:rPr lang="en-US" sz="2400" dirty="0"/>
              <a:t>SELECT, </a:t>
            </a:r>
            <a:r>
              <a:rPr lang="ru-RU" sz="2400" dirty="0"/>
              <a:t>отбирающий данные</a:t>
            </a:r>
          </a:p>
        </p:txBody>
      </p:sp>
    </p:spTree>
    <p:extLst>
      <p:ext uri="{BB962C8B-B14F-4D97-AF65-F5344CB8AC3E}">
        <p14:creationId xmlns:p14="http://schemas.microsoft.com/office/powerpoint/2010/main" val="3105037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Создание представления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D9EE25-CAAA-4A41-A333-1DA45F21F71A}"/>
              </a:ext>
            </a:extLst>
          </p:cNvPr>
          <p:cNvSpPr txBox="1"/>
          <p:nvPr/>
        </p:nvSpPr>
        <p:spPr>
          <a:xfrm>
            <a:off x="1705761" y="2321653"/>
            <a:ext cx="8780477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CREATE VIEW </a:t>
            </a:r>
            <a:r>
              <a:rPr lang="en-US" sz="2400" dirty="0"/>
              <a:t>vs </a:t>
            </a:r>
            <a:r>
              <a:rPr lang="en-US" sz="2400" dirty="0">
                <a:solidFill>
                  <a:schemeClr val="accent1"/>
                </a:solidFill>
              </a:rPr>
              <a:t>AS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C00000"/>
                </a:solidFill>
              </a:rPr>
              <a:t>SELECT id, name</a:t>
            </a:r>
            <a:r>
              <a:rPr lang="en-US" sz="2400">
                <a:solidFill>
                  <a:srgbClr val="C00000"/>
                </a:solidFill>
              </a:rPr>
              <a:t>, surname</a:t>
            </a:r>
            <a:r>
              <a:rPr lang="en-US" sz="2400" dirty="0">
                <a:solidFill>
                  <a:srgbClr val="C00000"/>
                </a:solidFill>
              </a:rPr>
              <a:t>, </a:t>
            </a:r>
            <a:r>
              <a:rPr lang="en-US" sz="2400" dirty="0" err="1">
                <a:solidFill>
                  <a:srgbClr val="C00000"/>
                </a:solidFill>
              </a:rPr>
              <a:t>kurs</a:t>
            </a:r>
            <a:r>
              <a:rPr lang="en-US" sz="2400" dirty="0">
                <a:solidFill>
                  <a:srgbClr val="C00000"/>
                </a:solidFill>
              </a:rPr>
              <a:t> FROM student</a:t>
            </a:r>
            <a:r>
              <a:rPr lang="en-US" sz="2400" dirty="0"/>
              <a:t>;</a:t>
            </a:r>
            <a:endParaRPr lang="ru-RU" sz="2400" dirty="0"/>
          </a:p>
          <a:p>
            <a:endParaRPr lang="ru-RU" sz="2400" dirty="0">
              <a:solidFill>
                <a:schemeClr val="accent1"/>
              </a:solidFill>
            </a:endParaRPr>
          </a:p>
          <a:p>
            <a:endParaRPr lang="ru-RU" sz="2400" dirty="0">
              <a:solidFill>
                <a:schemeClr val="accent1"/>
              </a:solidFill>
            </a:endParaRPr>
          </a:p>
          <a:p>
            <a:r>
              <a:rPr lang="en-US" sz="2400" dirty="0">
                <a:solidFill>
                  <a:schemeClr val="accent1"/>
                </a:solidFill>
              </a:rPr>
              <a:t>CREATE VIEW </a:t>
            </a:r>
            <a:r>
              <a:rPr lang="en-US" sz="2400" dirty="0"/>
              <a:t>v </a:t>
            </a:r>
            <a:r>
              <a:rPr lang="en-US" sz="2400" dirty="0">
                <a:solidFill>
                  <a:schemeClr val="accent1"/>
                </a:solidFill>
              </a:rPr>
              <a:t>AS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C00000"/>
                </a:solidFill>
              </a:rPr>
              <a:t>SELECT a.id, b.id FROM a,</a:t>
            </a:r>
            <a:r>
              <a:rPr lang="ru-RU" sz="2400" dirty="0">
                <a:solidFill>
                  <a:srgbClr val="C00000"/>
                </a:solidFill>
              </a:rPr>
              <a:t> </a:t>
            </a:r>
            <a:r>
              <a:rPr lang="en-US" sz="2400" dirty="0">
                <a:solidFill>
                  <a:srgbClr val="C00000"/>
                </a:solidFill>
              </a:rPr>
              <a:t>b</a:t>
            </a:r>
            <a:r>
              <a:rPr lang="en-US" sz="2400" dirty="0"/>
              <a:t>;</a:t>
            </a:r>
            <a:endParaRPr lang="ru-RU" sz="2400" dirty="0"/>
          </a:p>
          <a:p>
            <a:r>
              <a:rPr lang="ru-RU" sz="2400" dirty="0">
                <a:solidFill>
                  <a:schemeClr val="bg1">
                    <a:lumMod val="50000"/>
                  </a:schemeClr>
                </a:solidFill>
              </a:rPr>
              <a:t>Возникнет конфликт имён</a:t>
            </a:r>
          </a:p>
          <a:p>
            <a:endParaRPr lang="ru-RU" sz="2400" dirty="0"/>
          </a:p>
          <a:p>
            <a:r>
              <a:rPr lang="ru-RU" sz="2400" dirty="0">
                <a:solidFill>
                  <a:schemeClr val="bg1">
                    <a:lumMod val="50000"/>
                  </a:schemeClr>
                </a:solidFill>
              </a:rPr>
              <a:t>Эти два выражения равнозначны: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2400" dirty="0">
                <a:solidFill>
                  <a:schemeClr val="accent1"/>
                </a:solidFill>
              </a:rPr>
              <a:t>CREATE VIEW</a:t>
            </a:r>
            <a:r>
              <a:rPr lang="en-US" sz="2400" dirty="0"/>
              <a:t> v (</a:t>
            </a:r>
            <a:r>
              <a:rPr lang="en-US" sz="2400" dirty="0" err="1"/>
              <a:t>a_id</a:t>
            </a:r>
            <a:r>
              <a:rPr lang="en-US" sz="2400" dirty="0"/>
              <a:t>, </a:t>
            </a:r>
            <a:r>
              <a:rPr lang="en-US" sz="2400" dirty="0" err="1"/>
              <a:t>b_id</a:t>
            </a:r>
            <a:r>
              <a:rPr lang="en-US" sz="2400" dirty="0"/>
              <a:t>) </a:t>
            </a:r>
            <a:r>
              <a:rPr lang="en-US" sz="2400" dirty="0">
                <a:solidFill>
                  <a:schemeClr val="accent1"/>
                </a:solidFill>
              </a:rPr>
              <a:t>AS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C00000"/>
                </a:solidFill>
              </a:rPr>
              <a:t>SELECT a.id, b.id FROM a,</a:t>
            </a:r>
            <a:r>
              <a:rPr lang="ru-RU" sz="2400" dirty="0">
                <a:solidFill>
                  <a:srgbClr val="C00000"/>
                </a:solidFill>
              </a:rPr>
              <a:t> </a:t>
            </a:r>
            <a:r>
              <a:rPr lang="en-US" sz="2400" dirty="0">
                <a:solidFill>
                  <a:srgbClr val="C00000"/>
                </a:solidFill>
              </a:rPr>
              <a:t>b</a:t>
            </a:r>
            <a:r>
              <a:rPr lang="en-US" sz="2400" dirty="0"/>
              <a:t>;</a:t>
            </a:r>
            <a:endParaRPr lang="ru-RU" sz="2400" dirty="0"/>
          </a:p>
          <a:p>
            <a:r>
              <a:rPr lang="en-US" sz="2400" dirty="0">
                <a:solidFill>
                  <a:schemeClr val="accent1"/>
                </a:solidFill>
              </a:rPr>
              <a:t>CREATE VIEW</a:t>
            </a:r>
            <a:r>
              <a:rPr lang="en-US" sz="2400" dirty="0"/>
              <a:t> v </a:t>
            </a:r>
            <a:r>
              <a:rPr lang="en-US" sz="2400" dirty="0">
                <a:solidFill>
                  <a:schemeClr val="accent1"/>
                </a:solidFill>
              </a:rPr>
              <a:t>AS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C00000"/>
                </a:solidFill>
              </a:rPr>
              <a:t>SELECT a.id </a:t>
            </a:r>
            <a:r>
              <a:rPr lang="en-US" sz="2400" dirty="0" err="1">
                <a:solidFill>
                  <a:srgbClr val="C00000"/>
                </a:solidFill>
              </a:rPr>
              <a:t>a_id</a:t>
            </a:r>
            <a:r>
              <a:rPr lang="en-US" sz="2400" dirty="0">
                <a:solidFill>
                  <a:srgbClr val="C00000"/>
                </a:solidFill>
              </a:rPr>
              <a:t>, b.id </a:t>
            </a:r>
            <a:r>
              <a:rPr lang="en-US" sz="2400" dirty="0" err="1">
                <a:solidFill>
                  <a:srgbClr val="C00000"/>
                </a:solidFill>
              </a:rPr>
              <a:t>b_id</a:t>
            </a:r>
            <a:r>
              <a:rPr lang="en-US" sz="2400" dirty="0">
                <a:solidFill>
                  <a:srgbClr val="C00000"/>
                </a:solidFill>
              </a:rPr>
              <a:t> FROM a,</a:t>
            </a:r>
            <a:r>
              <a:rPr lang="ru-RU" sz="2400" dirty="0">
                <a:solidFill>
                  <a:srgbClr val="C00000"/>
                </a:solidFill>
              </a:rPr>
              <a:t> </a:t>
            </a:r>
            <a:r>
              <a:rPr lang="en-US" sz="2400" dirty="0">
                <a:solidFill>
                  <a:srgbClr val="C00000"/>
                </a:solidFill>
              </a:rPr>
              <a:t>b</a:t>
            </a:r>
            <a:r>
              <a:rPr lang="en-US" sz="2400" dirty="0"/>
              <a:t>;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727252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err="1"/>
              <a:t>Обновляемость</a:t>
            </a:r>
            <a:r>
              <a:rPr lang="ru-RU" dirty="0"/>
              <a:t> представлений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D9EE25-CAAA-4A41-A333-1DA45F21F71A}"/>
              </a:ext>
            </a:extLst>
          </p:cNvPr>
          <p:cNvSpPr txBox="1"/>
          <p:nvPr/>
        </p:nvSpPr>
        <p:spPr>
          <a:xfrm>
            <a:off x="1494638" y="1660783"/>
            <a:ext cx="9202723" cy="4462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/>
              <a:t>Представление называется </a:t>
            </a:r>
            <a:r>
              <a:rPr lang="ru-RU" sz="2400" b="1" dirty="0"/>
              <a:t>обновляемым</a:t>
            </a:r>
            <a:r>
              <a:rPr lang="ru-RU" sz="2400" dirty="0"/>
              <a:t>, если к нему могут быть применимы операторы UPDATE и DELETE для изменения данных в таблицах, на которых основано представление. Для того, чтобы представление было обновляемым должно быть выполнено 2 условия:</a:t>
            </a:r>
          </a:p>
          <a:p>
            <a:pPr>
              <a:spcBef>
                <a:spcPts val="1200"/>
              </a:spcBef>
            </a:pPr>
            <a:r>
              <a:rPr lang="ru-RU" sz="2400" dirty="0"/>
              <a:t>1) Соответствие 1 к 1 между строками представления и таблиц, на которых основано представление, т.е. каждой строке представления должно соответствовать по одной строке в таблицах-источниках.</a:t>
            </a:r>
          </a:p>
          <a:p>
            <a:pPr>
              <a:spcBef>
                <a:spcPts val="1200"/>
              </a:spcBef>
            </a:pPr>
            <a:r>
              <a:rPr lang="ru-RU" sz="2400" dirty="0"/>
              <a:t>2) Поля представления должны быть простым перечислением полей таблиц, а не выражениями типа col1/col2 или col1+2. Также не должны использоваться функции.</a:t>
            </a:r>
          </a:p>
        </p:txBody>
      </p:sp>
    </p:spTree>
    <p:extLst>
      <p:ext uri="{BB962C8B-B14F-4D97-AF65-F5344CB8AC3E}">
        <p14:creationId xmlns:p14="http://schemas.microsoft.com/office/powerpoint/2010/main" val="704271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Вставка данных в представление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D9EE25-CAAA-4A41-A333-1DA45F21F71A}"/>
              </a:ext>
            </a:extLst>
          </p:cNvPr>
          <p:cNvSpPr txBox="1"/>
          <p:nvPr/>
        </p:nvSpPr>
        <p:spPr>
          <a:xfrm>
            <a:off x="1494638" y="1586467"/>
            <a:ext cx="9202723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/>
              <a:t>Обновляемое представление может допускать добавление данных (INSERT), если </a:t>
            </a:r>
            <a:r>
              <a:rPr lang="ru-RU" sz="2400" b="1" dirty="0"/>
              <a:t>все поля таблицы-источника</a:t>
            </a:r>
            <a:r>
              <a:rPr lang="ru-RU" sz="2400" dirty="0"/>
              <a:t>, не присутствующие в представлении, имеют значения по умолчанию.</a:t>
            </a:r>
          </a:p>
          <a:p>
            <a:endParaRPr lang="ru-RU" sz="2400" dirty="0"/>
          </a:p>
          <a:p>
            <a:r>
              <a:rPr lang="ru-RU" sz="2400" dirty="0"/>
              <a:t>Для представлений, основанных на нескольких таблицах, операция добавления данных (INSERT) работает только в случае если происходит добавление в единственную реальную таблицу</a:t>
            </a: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99238181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42CC9B991CE44B48B840C48F4E14C738" ma:contentTypeVersion="11" ma:contentTypeDescription="Создание документа." ma:contentTypeScope="" ma:versionID="c229767ce3b8782a8e135421238a08f7">
  <xsd:schema xmlns:xsd="http://www.w3.org/2001/XMLSchema" xmlns:xs="http://www.w3.org/2001/XMLSchema" xmlns:p="http://schemas.microsoft.com/office/2006/metadata/properties" xmlns:ns3="20895bc8-be02-42ca-8ca1-36e50731b469" xmlns:ns4="e85ba575-3eae-4c7e-b3f1-323868c4ce13" targetNamespace="http://schemas.microsoft.com/office/2006/metadata/properties" ma:root="true" ma:fieldsID="8f067912acd794335a3d7d083cfe6a8d" ns3:_="" ns4:_="">
    <xsd:import namespace="20895bc8-be02-42ca-8ca1-36e50731b469"/>
    <xsd:import namespace="e85ba575-3eae-4c7e-b3f1-323868c4ce1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LengthInSecond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895bc8-be02-42ca-8ca1-36e50731b46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4" nillable="true" ma:displayName="Length (seconds)" ma:internalName="MediaLengthInSeconds" ma:readOnly="true">
      <xsd:simpleType>
        <xsd:restriction base="dms:Unknown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85ba575-3eae-4c7e-b3f1-323868c4ce13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Общий доступ с использованием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Совместно с подробностями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Хэш подсказки о совместном доступе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DBC1E19-A7B0-4AB7-BA15-CB3C7B9B979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4602252-2014-4D9C-BB1E-D47804EC2645}">
  <ds:schemaRefs>
    <ds:schemaRef ds:uri="20895bc8-be02-42ca-8ca1-36e50731b469"/>
    <ds:schemaRef ds:uri="e85ba575-3eae-4c7e-b3f1-323868c4ce13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B8D3B951-5F0F-4CAD-BCE3-FE36B81463D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0895bc8-be02-42ca-8ca1-36e50731b469"/>
    <ds:schemaRef ds:uri="e85ba575-3eae-4c7e-b3f1-323868c4ce1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3922</TotalTime>
  <Words>451</Words>
  <Application>Microsoft Office PowerPoint</Application>
  <PresentationFormat>Широкоэкранный</PresentationFormat>
  <Paragraphs>54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Тема Office</vt:lpstr>
      <vt:lpstr>Теория БД и основы SQL</vt:lpstr>
      <vt:lpstr>Представления. Часть 1</vt:lpstr>
      <vt:lpstr>Что такое представление?</vt:lpstr>
      <vt:lpstr>Преимущества использования Views</vt:lpstr>
      <vt:lpstr>Создание представления</vt:lpstr>
      <vt:lpstr>Создание представления</vt:lpstr>
      <vt:lpstr>Создание представления</vt:lpstr>
      <vt:lpstr>Обновляемость представлений</vt:lpstr>
      <vt:lpstr>Вставка данных в представление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Теория БД и основы SQL</dc:title>
  <dc:creator>Романов Аркадий Борисович</dc:creator>
  <cp:lastModifiedBy>Kolonin</cp:lastModifiedBy>
  <cp:revision>56</cp:revision>
  <dcterms:created xsi:type="dcterms:W3CDTF">2021-09-25T09:32:47Z</dcterms:created>
  <dcterms:modified xsi:type="dcterms:W3CDTF">2021-12-01T09:12:51Z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0x01010042CC9B991CE44B48B840C48F4E14C738</vt:lpwstr>
  </property>
</Properties>
</file>