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4" r:id="rId19"/>
    <p:sldId id="295" r:id="rId20"/>
    <p:sldId id="296" r:id="rId21"/>
    <p:sldId id="291" r:id="rId22"/>
    <p:sldId id="292" r:id="rId23"/>
    <p:sldId id="293" r:id="rId24"/>
    <p:sldId id="297" r:id="rId25"/>
    <p:sldId id="298" r:id="rId26"/>
    <p:sldId id="28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ECBD9-F8BD-4EE2-93F2-565F5BE5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87"/>
            <a:ext cx="12192000" cy="64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C02B07-167B-4080-B5E6-4DE95F1F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498673"/>
            <a:ext cx="11101431" cy="58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C1A902-F7AB-4C87-9E8F-2C401CAF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7" y="541631"/>
            <a:ext cx="10937846" cy="57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5BC71B-5733-40F6-853F-BB84AF2F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87" y="578583"/>
            <a:ext cx="6771226" cy="57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5DED4A-A7FC-4CDB-A84C-13E4B9B36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5" y="1244581"/>
            <a:ext cx="11025930" cy="46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4CC11F-0287-46EE-92B2-FB8730E4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9" y="479762"/>
            <a:ext cx="11093042" cy="60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F836CE-4E2B-4884-B2A3-C79E25E9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" y="461184"/>
            <a:ext cx="10841372" cy="59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0E63E9-7D88-49A7-9EDC-44E830674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3" y="434032"/>
            <a:ext cx="10963013" cy="59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737B4A-04C0-4483-8EA4-BE74A26B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1" y="403391"/>
            <a:ext cx="11051097" cy="60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5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BE2531-2441-4F04-9FA2-FCE24267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0" y="435797"/>
            <a:ext cx="10942040" cy="59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692"/>
            <a:ext cx="10515600" cy="2743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Oracle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Apex</a:t>
            </a:r>
            <a:br>
              <a:rPr lang="ru-RU" dirty="0"/>
            </a:br>
            <a:r>
              <a:rPr lang="ru-RU" dirty="0"/>
              <a:t>построение интерфейсов без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30EBAD-3119-493F-A684-4B9D2EF5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9" y="428892"/>
            <a:ext cx="10967282" cy="60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A2EB22-57DA-45A0-B9AD-801C2AB26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2" y="658392"/>
            <a:ext cx="10975596" cy="55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4D7A8C-152A-4EF7-A40A-A732C7DB9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" y="785780"/>
            <a:ext cx="10832983" cy="52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830629"/>
          </a:xfrm>
        </p:spPr>
        <p:txBody>
          <a:bodyPr/>
          <a:lstStyle/>
          <a:p>
            <a:pPr algn="ctr"/>
            <a:r>
              <a:rPr lang="ru-RU" b="1" dirty="0"/>
              <a:t>Сила </a:t>
            </a:r>
            <a:r>
              <a:rPr lang="en-US" b="1" dirty="0"/>
              <a:t>Oracle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4114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Real Application Cluster (RAC) </a:t>
            </a:r>
            <a:r>
              <a:rPr lang="ru-RU" sz="2400" dirty="0"/>
              <a:t>обеспечивает работу одного экземпляра базы данных на нескольких узлах </a:t>
            </a:r>
            <a:r>
              <a:rPr lang="ru-RU" sz="2400" dirty="0" err="1"/>
              <a:t>grid</a:t>
            </a:r>
            <a:r>
              <a:rPr lang="ru-RU" sz="2400" dirty="0"/>
              <a:t>, позволяя управлять нагрузкой и гибко масштабировать систему в случае необходимости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Automatic</a:t>
            </a:r>
            <a:r>
              <a:rPr lang="ru-RU" sz="2400" b="1" dirty="0"/>
              <a:t> Storage Management (ASM)</a:t>
            </a:r>
            <a:r>
              <a:rPr lang="ru-RU" sz="2400" dirty="0"/>
              <a:t> позволяет автоматически распределять данные между имеющимися ресурсами систем хранения данных, что повышает отказоустойчивость системы и снижает общую стоимость владения (TCO)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Поддержка больших баз данных</a:t>
            </a:r>
            <a:r>
              <a:rPr lang="ru-RU" sz="2400" dirty="0"/>
              <a:t> – максимальный размер экземпляра базы данных Oracle может достигать 8 экзабайт. При этом работа с большими таблицами не снижает скорости работы с данными;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Недорогие серверные системы</a:t>
            </a:r>
            <a:r>
              <a:rPr lang="ru-RU" sz="2400" dirty="0"/>
              <a:t>. Oracle Database может использовать недорогие однопроцессорные серверы (или даже ПК).</a:t>
            </a:r>
          </a:p>
        </p:txBody>
      </p:sp>
    </p:spTree>
    <p:extLst>
      <p:ext uri="{BB962C8B-B14F-4D97-AF65-F5344CB8AC3E}">
        <p14:creationId xmlns:p14="http://schemas.microsoft.com/office/powerpoint/2010/main" val="409679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Тестовая БД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4152550" y="1649362"/>
            <a:ext cx="72012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REGIONS</a:t>
            </a:r>
            <a:r>
              <a:rPr lang="ru-RU" dirty="0"/>
              <a:t> – географические области</a:t>
            </a:r>
          </a:p>
          <a:p>
            <a:endParaRPr lang="ru-RU" dirty="0"/>
          </a:p>
          <a:p>
            <a:r>
              <a:rPr lang="ru-RU" b="1" dirty="0"/>
              <a:t>COUNTRIES</a:t>
            </a:r>
            <a:r>
              <a:rPr lang="ru-RU" dirty="0"/>
              <a:t> – страны в регионах</a:t>
            </a:r>
          </a:p>
          <a:p>
            <a:endParaRPr lang="ru-RU" dirty="0"/>
          </a:p>
          <a:p>
            <a:r>
              <a:rPr lang="ru-RU" b="1" dirty="0"/>
              <a:t>LOCATIONS</a:t>
            </a:r>
            <a:r>
              <a:rPr lang="ru-RU" dirty="0"/>
              <a:t> – адреса в странах</a:t>
            </a:r>
          </a:p>
          <a:p>
            <a:endParaRPr lang="ru-RU" dirty="0"/>
          </a:p>
          <a:p>
            <a:r>
              <a:rPr lang="ru-RU" b="1" dirty="0"/>
              <a:t>DEPARTAMENTS</a:t>
            </a:r>
            <a:r>
              <a:rPr lang="ru-RU" dirty="0"/>
              <a:t> – информация об отделах с необязательным адресом и необязательным полем менеджера (менеджер должен существовать как сотрудник)</a:t>
            </a:r>
          </a:p>
          <a:p>
            <a:endParaRPr lang="ru-RU" dirty="0"/>
          </a:p>
          <a:p>
            <a:r>
              <a:rPr lang="ru-RU" b="1" dirty="0"/>
              <a:t>EMPLOYEES</a:t>
            </a:r>
            <a:r>
              <a:rPr lang="ru-RU" dirty="0"/>
              <a:t> – сотрудники с указанием должностей</a:t>
            </a:r>
          </a:p>
          <a:p>
            <a:endParaRPr lang="ru-RU" dirty="0"/>
          </a:p>
          <a:p>
            <a:r>
              <a:rPr lang="ru-RU" b="1" dirty="0"/>
              <a:t>JOBS</a:t>
            </a:r>
            <a:r>
              <a:rPr lang="ru-RU" dirty="0"/>
              <a:t> – список должностей в компании</a:t>
            </a:r>
          </a:p>
          <a:p>
            <a:endParaRPr lang="ru-RU" dirty="0"/>
          </a:p>
          <a:p>
            <a:r>
              <a:rPr lang="ru-RU" b="1" dirty="0"/>
              <a:t>JOB_HISTORY</a:t>
            </a:r>
            <a:r>
              <a:rPr lang="ru-RU" dirty="0"/>
              <a:t> – информация о предыдущих должностях сотрудника с указанием когда он на них работал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F58B4C-D53A-4E27-B1DF-FF63DA59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967"/>
            <a:ext cx="2845846" cy="42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7AE0C26-B6A0-4D13-B86B-40F21F29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1" y="552659"/>
            <a:ext cx="10214330" cy="57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B40579-482D-45E2-A4F8-6F652D5A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" y="622998"/>
            <a:ext cx="11788753" cy="59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2543F9-FBC5-471D-B8B1-6251B62C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376237"/>
            <a:ext cx="79914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F519B9-A830-4D53-BB44-EA45B2CB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302334"/>
            <a:ext cx="10812026" cy="61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17855A-CA4A-4CBA-AB67-6BCB0C9F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78" y="148191"/>
            <a:ext cx="7074040" cy="65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6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29184F-8BC0-4993-8E6D-88A776A9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34" y="111361"/>
            <a:ext cx="5674562" cy="63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182</Words>
  <Application>Microsoft Office PowerPoint</Application>
  <PresentationFormat>Широкоэкранный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Администрирование Oracle</vt:lpstr>
      <vt:lpstr>Oracle Apex построение интерфейсов без программирования</vt:lpstr>
      <vt:lpstr>Тестовая БД Oracle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Сила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Spaceship24</cp:lastModifiedBy>
  <cp:revision>93</cp:revision>
  <dcterms:created xsi:type="dcterms:W3CDTF">2021-09-25T09:32:47Z</dcterms:created>
  <dcterms:modified xsi:type="dcterms:W3CDTF">2022-04-18T12:40:23Z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