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91" r:id="rId7"/>
    <p:sldId id="263" r:id="rId8"/>
    <p:sldId id="268" r:id="rId9"/>
    <p:sldId id="269" r:id="rId10"/>
    <p:sldId id="292" r:id="rId11"/>
    <p:sldId id="270" r:id="rId12"/>
    <p:sldId id="271" r:id="rId13"/>
    <p:sldId id="272" r:id="rId14"/>
    <p:sldId id="290" r:id="rId15"/>
    <p:sldId id="295" r:id="rId16"/>
    <p:sldId id="296" r:id="rId17"/>
    <p:sldId id="297" r:id="rId18"/>
    <p:sldId id="294" r:id="rId19"/>
    <p:sldId id="293" r:id="rId20"/>
    <p:sldId id="29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1" autoAdjust="0"/>
    <p:restoredTop sz="94660"/>
  </p:normalViewPr>
  <p:slideViewPr>
    <p:cSldViewPr snapToGrid="0">
      <p:cViewPr varScale="1">
        <p:scale>
          <a:sx n="95" d="100"/>
          <a:sy n="95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15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Удаление триггеров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443643" y="2412141"/>
            <a:ext cx="73047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DROP TRIGGER </a:t>
            </a:r>
            <a:r>
              <a:rPr lang="en-US" sz="2400" dirty="0">
                <a:latin typeface="Consolas" panose="020B0609020204030204" pitchFamily="49" charset="0"/>
              </a:rPr>
              <a:t>[ IF EXISTS ]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имя_триггера</a:t>
            </a:r>
            <a:b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Пример: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DROP TRIGGER </a:t>
            </a:r>
            <a:r>
              <a:rPr lang="en-US" sz="2400" dirty="0">
                <a:latin typeface="Consolas" panose="020B0609020204030204" pitchFamily="49" charset="0"/>
              </a:rPr>
              <a:t>IF EXISTS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trg_set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6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триггеров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954635" y="2459504"/>
            <a:ext cx="7592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Просмотреть список доступных триггеров: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SHOW TRIGGERS 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db_name</a:t>
            </a:r>
            <a:r>
              <a:rPr lang="en-US" sz="2400" dirty="0">
                <a:latin typeface="Consolas" panose="020B0609020204030204" pitchFamily="49" charset="0"/>
              </a:rPr>
              <a:t>] [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LIKE</a:t>
            </a:r>
            <a:r>
              <a:rPr lang="en-US" sz="2400" dirty="0">
                <a:latin typeface="Consolas" panose="020B0609020204030204" pitchFamily="49" charset="0"/>
              </a:rPr>
              <a:t> |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820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Обращение к значениям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488734" y="2241066"/>
            <a:ext cx="72145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Consolas" panose="020B0609020204030204" pitchFamily="49" charset="0"/>
              </a:rPr>
              <a:t>Имеется два класса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ru-RU" sz="2400" b="1" dirty="0">
                <a:latin typeface="Consolas" panose="020B0609020204030204" pitchFamily="49" charset="0"/>
              </a:rPr>
              <a:t>для обращения к значениям:</a:t>
            </a:r>
          </a:p>
          <a:p>
            <a:endParaRPr lang="ru-RU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– </a:t>
            </a:r>
            <a:r>
              <a:rPr lang="ru-RU" sz="2400" dirty="0">
                <a:latin typeface="Consolas" panose="020B0609020204030204" pitchFamily="49" charset="0"/>
              </a:rPr>
              <a:t>получить новые значения, переданные в команде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OLD</a:t>
            </a:r>
            <a:r>
              <a:rPr lang="ru-RU" sz="2400" dirty="0">
                <a:latin typeface="Consolas" panose="020B0609020204030204" pitchFamily="49" charset="0"/>
              </a:rPr>
              <a:t> – получить старые значения (в случае, если это </a:t>
            </a:r>
            <a:r>
              <a:rPr lang="en-US" sz="2400" dirty="0">
                <a:latin typeface="Consolas" panose="020B0609020204030204" pitchFamily="49" charset="0"/>
              </a:rPr>
              <a:t>UPDATE)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9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Обращение к значениям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880494" y="2627068"/>
            <a:ext cx="104310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CREATE TRIGGER </a:t>
            </a:r>
            <a:r>
              <a:rPr lang="en-US" sz="2400" dirty="0" err="1">
                <a:latin typeface="Consolas" panose="020B0609020204030204" pitchFamily="49" charset="0"/>
              </a:rPr>
              <a:t>upd_sum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BEFORE UPDATE ON </a:t>
            </a:r>
            <a:r>
              <a:rPr lang="en-US" sz="2400" dirty="0">
                <a:latin typeface="Consolas" panose="020B0609020204030204" pitchFamily="49" charset="0"/>
              </a:rPr>
              <a:t>account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FOR EACH ROW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BEGIN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 @old_a =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OLD.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 @new_a =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NEW.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0866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C06277-59D1-457D-B6F1-EF14A2127CB6}"/>
              </a:ext>
            </a:extLst>
          </p:cNvPr>
          <p:cNvSpPr/>
          <p:nvPr/>
        </p:nvSpPr>
        <p:spPr>
          <a:xfrm>
            <a:off x="947956" y="3429000"/>
            <a:ext cx="3363985" cy="1830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Обращение к значениям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922789" y="1914004"/>
            <a:ext cx="104310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UPDATE</a:t>
            </a:r>
            <a:r>
              <a:rPr lang="en-US" sz="2400" dirty="0">
                <a:latin typeface="Consolas" panose="020B0609020204030204" pitchFamily="49" charset="0"/>
              </a:rPr>
              <a:t> account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amount=15.11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acct_num</a:t>
            </a:r>
            <a:r>
              <a:rPr lang="en-US" sz="2400" dirty="0">
                <a:latin typeface="Consolas" panose="020B0609020204030204" pitchFamily="49" charset="0"/>
              </a:rPr>
              <a:t> = 137;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SELECT @old_a, @new_a;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+--------+--------+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| @old_a | @new_a |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+--------+--------+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|  14.98 |  15.11 |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+--------+--------+</a:t>
            </a:r>
          </a:p>
        </p:txBody>
      </p:sp>
    </p:spTree>
    <p:extLst>
      <p:ext uri="{BB962C8B-B14F-4D97-AF65-F5344CB8AC3E}">
        <p14:creationId xmlns:p14="http://schemas.microsoft.com/office/powerpoint/2010/main" val="91357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Собственная реализация </a:t>
            </a:r>
            <a:r>
              <a:rPr lang="en-US" dirty="0" err="1"/>
              <a:t>auto_increment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78BFF-5BD0-45D1-9B0A-7BCC1FB4E6C1}"/>
              </a:ext>
            </a:extLst>
          </p:cNvPr>
          <p:cNvSpPr txBox="1"/>
          <p:nvPr/>
        </p:nvSpPr>
        <p:spPr>
          <a:xfrm>
            <a:off x="3041533" y="2772867"/>
            <a:ext cx="61089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TABLE </a:t>
            </a:r>
            <a:r>
              <a:rPr lang="en-US" sz="2400" dirty="0" err="1">
                <a:latin typeface="Consolas" panose="020B0609020204030204" pitchFamily="49" charset="0"/>
              </a:rPr>
              <a:t>city_list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INT DEFAULT NULL,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VARCHAR(100)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99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Факты о триггерах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952537" y="1733451"/>
            <a:ext cx="82869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Триггер может быть привязан как к таблице, так и к представлению.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Триггер может затрагивать таблицу, которой он принадлежит и другие таблицы базы данных.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Триггер может вызвать внутри хранимую процедуру.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Триггеры синхронизируются при репликации, т.к. хранятся в системной таблице.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38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Сферы применения триггеров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952537" y="2698186"/>
            <a:ext cx="82869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Создание бизнес-логики. Например: системы биллинга;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Создание систем логирования и журналирования без участия логики приложения;</a:t>
            </a:r>
          </a:p>
        </p:txBody>
      </p:sp>
    </p:spTree>
    <p:extLst>
      <p:ext uri="{BB962C8B-B14F-4D97-AF65-F5344CB8AC3E}">
        <p14:creationId xmlns:p14="http://schemas.microsoft.com/office/powerpoint/2010/main" val="406283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Триггеры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015755-06B7-4395-8D7D-B633D7E92FF3}"/>
              </a:ext>
            </a:extLst>
          </p:cNvPr>
          <p:cNvSpPr txBox="1"/>
          <p:nvPr/>
        </p:nvSpPr>
        <p:spPr>
          <a:xfrm>
            <a:off x="1352725" y="382012"/>
            <a:ext cx="94865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Триггеры</a:t>
            </a:r>
            <a:r>
              <a:rPr lang="ru-RU" sz="3200" dirty="0"/>
              <a:t> – это хранимые процедуры, которые вызываются при наступлении событий, связанных с изменением данных в таблице.</a:t>
            </a:r>
          </a:p>
          <a:p>
            <a:endParaRPr lang="ru-RU" sz="3200" dirty="0"/>
          </a:p>
          <a:p>
            <a:r>
              <a:rPr lang="ru-RU" sz="3200" dirty="0"/>
              <a:t>Создание триггеров схоже с созданием процедур и имеет аналогичный синтаксис.</a:t>
            </a:r>
          </a:p>
        </p:txBody>
      </p:sp>
    </p:spTree>
    <p:extLst>
      <p:ext uri="{BB962C8B-B14F-4D97-AF65-F5344CB8AC3E}">
        <p14:creationId xmlns:p14="http://schemas.microsoft.com/office/powerpoint/2010/main" val="409590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 забываем!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411448" y="4202290"/>
            <a:ext cx="9486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DELIMITER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15755-06B7-4395-8D7D-B633D7E92FF3}"/>
              </a:ext>
            </a:extLst>
          </p:cNvPr>
          <p:cNvSpPr txBox="1"/>
          <p:nvPr/>
        </p:nvSpPr>
        <p:spPr>
          <a:xfrm>
            <a:off x="1411447" y="2226574"/>
            <a:ext cx="94865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Как и при создании процедур, при создании триггеров необходимо изменить стандартный разделитель команд «</a:t>
            </a:r>
            <a:r>
              <a:rPr lang="ru-RU" sz="2400" dirty="0">
                <a:solidFill>
                  <a:srgbClr val="C00000"/>
                </a:solidFill>
              </a:rPr>
              <a:t>;</a:t>
            </a:r>
            <a:r>
              <a:rPr lang="ru-RU" sz="2400" dirty="0"/>
              <a:t>» на любой другой, т.к. внутри процедур может быть несколько </a:t>
            </a:r>
            <a:r>
              <a:rPr lang="en-US" sz="2400" dirty="0"/>
              <a:t>SQL</a:t>
            </a:r>
            <a:r>
              <a:rPr lang="ru-RU" sz="2400" dirty="0"/>
              <a:t>-команд, которые могут заканчиваться символом «;».</a:t>
            </a:r>
          </a:p>
          <a:p>
            <a:r>
              <a:rPr lang="ru-RU" sz="2400" dirty="0"/>
              <a:t>Мы выберем в качестве разделителя – «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1167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триггера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352725" y="1816523"/>
            <a:ext cx="948655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CREATE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[DEFINER = user]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TRIGGER</a:t>
            </a:r>
            <a:r>
              <a:rPr lang="en-US" sz="2000" dirty="0">
                <a:latin typeface="Consolas" panose="020B0609020204030204" pitchFamily="49" charset="0"/>
              </a:rPr>
              <a:t> [IF NOT EXISTS]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trigger_name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trigger_time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trigger_event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tbl_name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 EACH ROW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[</a:t>
            </a:r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trigger_order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trigger_body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trigger_time</a:t>
            </a:r>
            <a:r>
              <a:rPr lang="en-US" sz="2000" dirty="0">
                <a:latin typeface="Consolas" panose="020B0609020204030204" pitchFamily="49" charset="0"/>
              </a:rPr>
              <a:t>: { BEFORE | AFTER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trigger_event</a:t>
            </a:r>
            <a:r>
              <a:rPr lang="en-US" sz="2000" dirty="0">
                <a:latin typeface="Consolas" panose="020B0609020204030204" pitchFamily="49" charset="0"/>
              </a:rPr>
              <a:t>: { INSERT | UPDATE | DELETE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trigger_order</a:t>
            </a:r>
            <a:r>
              <a:rPr lang="en-US" sz="2000" dirty="0">
                <a:latin typeface="Consolas" panose="020B0609020204030204" pitchFamily="49" charset="0"/>
              </a:rPr>
              <a:t>: { FOLLOWS | PRECEDES } </a:t>
            </a:r>
            <a:r>
              <a:rPr lang="en-US" sz="2000" dirty="0" err="1">
                <a:latin typeface="Consolas" panose="020B0609020204030204" pitchFamily="49" charset="0"/>
              </a:rPr>
              <a:t>other_trigger_name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4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Параметры создания триггера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9D92F-6790-46DB-AFB2-ADD5A01DFCBF}"/>
              </a:ext>
            </a:extLst>
          </p:cNvPr>
          <p:cNvSpPr txBox="1"/>
          <p:nvPr/>
        </p:nvSpPr>
        <p:spPr>
          <a:xfrm>
            <a:off x="2354510" y="2274838"/>
            <a:ext cx="74829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trigger_time</a:t>
            </a:r>
            <a:r>
              <a:rPr lang="en-US" sz="2400" dirty="0">
                <a:latin typeface="Consolas" panose="020B0609020204030204" pitchFamily="49" charset="0"/>
              </a:rPr>
              <a:t>: { BEFORE | AFTER }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Момент срабатывания триггера: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BEFORE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– </a:t>
            </a:r>
            <a:r>
              <a:rPr lang="ru-RU" sz="2400" dirty="0">
                <a:latin typeface="Consolas" panose="020B0609020204030204" pitchFamily="49" charset="0"/>
              </a:rPr>
              <a:t>до события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AFTER</a:t>
            </a:r>
            <a:r>
              <a:rPr lang="ru-RU" sz="2400" dirty="0">
                <a:latin typeface="Consolas" panose="020B0609020204030204" pitchFamily="49" charset="0"/>
              </a:rPr>
              <a:t> – после события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trigger_event</a:t>
            </a:r>
            <a:r>
              <a:rPr lang="en-US" sz="2400" dirty="0">
                <a:latin typeface="Consolas" panose="020B0609020204030204" pitchFamily="49" charset="0"/>
              </a:rPr>
              <a:t>: { INSERT | UPDATE | DELETE }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При каком событии срабатывает триггер</a:t>
            </a:r>
          </a:p>
        </p:txBody>
      </p:sp>
    </p:spTree>
    <p:extLst>
      <p:ext uri="{BB962C8B-B14F-4D97-AF65-F5344CB8AC3E}">
        <p14:creationId xmlns:p14="http://schemas.microsoft.com/office/powerpoint/2010/main" val="54076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Параметры создания триггера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9D92F-6790-46DB-AFB2-ADD5A01DFCBF}"/>
              </a:ext>
            </a:extLst>
          </p:cNvPr>
          <p:cNvSpPr txBox="1"/>
          <p:nvPr/>
        </p:nvSpPr>
        <p:spPr>
          <a:xfrm>
            <a:off x="1308683" y="1979802"/>
            <a:ext cx="98151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trigger_order</a:t>
            </a:r>
            <a:r>
              <a:rPr lang="en-US" sz="2400" dirty="0">
                <a:latin typeface="Consolas" panose="020B0609020204030204" pitchFamily="49" charset="0"/>
              </a:rPr>
              <a:t>: { FOLLOWS | PRECEDES }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other_trigger_name</a:t>
            </a:r>
            <a:endParaRPr lang="ru-RU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Если на одну операцию устанавливаются несколько триггеров, они </a:t>
            </a:r>
            <a:r>
              <a:rPr lang="ru-RU" sz="2400" b="1" dirty="0">
                <a:latin typeface="Consolas" panose="020B0609020204030204" pitchFamily="49" charset="0"/>
              </a:rPr>
              <a:t>срабатывают по мере создания</a:t>
            </a:r>
            <a:r>
              <a:rPr lang="ru-RU" sz="2400" dirty="0">
                <a:latin typeface="Consolas" panose="020B0609020204030204" pitchFamily="49" charset="0"/>
              </a:rPr>
              <a:t> триггеров.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Опция </a:t>
            </a:r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trigger_order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позволяет изменить порядок.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Параметр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other_trigger_name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определяет какой триггер берем за точку отсчета.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FOLLOWS</a:t>
            </a:r>
            <a:r>
              <a:rPr lang="ru-RU" sz="2400" dirty="0">
                <a:latin typeface="Consolas" panose="020B0609020204030204" pitchFamily="49" charset="0"/>
              </a:rPr>
              <a:t> – новый триггер активируется после существующего.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PRECEDES</a:t>
            </a:r>
            <a:r>
              <a:rPr lang="ru-RU" sz="2400" dirty="0">
                <a:latin typeface="Consolas" panose="020B0609020204030204" pitchFamily="49" charset="0"/>
              </a:rPr>
              <a:t> – новый триггер активируется перед существующим. 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1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создания триггера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3041533" y="1925579"/>
            <a:ext cx="610893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TABLE </a:t>
            </a:r>
            <a:r>
              <a:rPr lang="en-US" sz="2400" dirty="0">
                <a:latin typeface="Consolas" panose="020B0609020204030204" pitchFamily="49" charset="0"/>
              </a:rPr>
              <a:t>account (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acct_num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INT,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latin typeface="Consolas" panose="020B0609020204030204" pitchFamily="49" charset="0"/>
              </a:rPr>
              <a:t> DECIMAL(10,2)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CREATE TRIGGER </a:t>
            </a:r>
            <a:r>
              <a:rPr lang="en-US" sz="2400" dirty="0" err="1">
                <a:latin typeface="Consolas" panose="020B0609020204030204" pitchFamily="49" charset="0"/>
              </a:rPr>
              <a:t>ins_sum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BEFORE INSERT ON </a:t>
            </a:r>
            <a:r>
              <a:rPr lang="en-US" sz="2400" dirty="0">
                <a:latin typeface="Consolas" panose="020B0609020204030204" pitchFamily="49" charset="0"/>
              </a:rPr>
              <a:t>account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FOR EACH ROW</a:t>
            </a:r>
            <a:endParaRPr lang="ru-RU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BEGIN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@sum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@sum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NEW.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9334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FEFC5D-BA51-4164-8405-504540E9441C}"/>
              </a:ext>
            </a:extLst>
          </p:cNvPr>
          <p:cNvSpPr/>
          <p:nvPr/>
        </p:nvSpPr>
        <p:spPr>
          <a:xfrm>
            <a:off x="3085400" y="4630723"/>
            <a:ext cx="3676127" cy="149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работы триггера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3085400" y="1746450"/>
            <a:ext cx="6276713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@sum </a:t>
            </a:r>
            <a:r>
              <a:rPr lang="en-US" sz="2000" dirty="0">
                <a:latin typeface="Consolas" panose="020B0609020204030204" pitchFamily="49" charset="0"/>
              </a:rPr>
              <a:t>= 0;</a:t>
            </a: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INTO </a:t>
            </a:r>
            <a:r>
              <a:rPr lang="en-US" sz="2000" dirty="0">
                <a:latin typeface="Consolas" panose="020B0609020204030204" pitchFamily="49" charset="0"/>
              </a:rPr>
              <a:t>account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VALUES</a:t>
            </a:r>
            <a:endParaRPr lang="ru-RU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137,</a:t>
            </a:r>
            <a:r>
              <a:rPr lang="ru-RU" sz="2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14.98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141,</a:t>
            </a:r>
            <a:r>
              <a:rPr lang="ru-RU" sz="2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1937.50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97,</a:t>
            </a:r>
            <a:r>
              <a:rPr lang="ru-RU" sz="2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-100.00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@sum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 'Total amount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inserted';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+-----------------------+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| Total amount inserted |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+-----------------------+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|               1852.48 |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+-----------------------+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209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7492</TotalTime>
  <Words>631</Words>
  <Application>Microsoft Office PowerPoint</Application>
  <PresentationFormat>Широкоэкранный</PresentationFormat>
  <Paragraphs>115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Тема Office</vt:lpstr>
      <vt:lpstr>Теория БД и основы SQL</vt:lpstr>
      <vt:lpstr>Триггеры</vt:lpstr>
      <vt:lpstr>Презентация PowerPoint</vt:lpstr>
      <vt:lpstr>Не забываем!</vt:lpstr>
      <vt:lpstr>Создание триггера</vt:lpstr>
      <vt:lpstr>Параметры создания триггера</vt:lpstr>
      <vt:lpstr>Параметры создания триггера</vt:lpstr>
      <vt:lpstr>Пример создания триггера</vt:lpstr>
      <vt:lpstr>Пример работы триггера</vt:lpstr>
      <vt:lpstr>Удаление триггеров</vt:lpstr>
      <vt:lpstr>Просмотр триггеров</vt:lpstr>
      <vt:lpstr>Обращение к значениям</vt:lpstr>
      <vt:lpstr>Обращение к значениям</vt:lpstr>
      <vt:lpstr>Обращение к значениям</vt:lpstr>
      <vt:lpstr>Собственная реализация auto_increment</vt:lpstr>
      <vt:lpstr>Факты о триггерах</vt:lpstr>
      <vt:lpstr>Сферы применения триггеров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Spaceship24</cp:lastModifiedBy>
  <cp:revision>92</cp:revision>
  <dcterms:created xsi:type="dcterms:W3CDTF">2021-09-25T09:32:47Z</dcterms:created>
  <dcterms:modified xsi:type="dcterms:W3CDTF">2022-05-30T13:28:19Z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