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73" r:id="rId3"/>
    <p:sldId id="303" r:id="rId4"/>
    <p:sldId id="304" r:id="rId5"/>
    <p:sldId id="282" r:id="rId6"/>
    <p:sldId id="283" r:id="rId7"/>
    <p:sldId id="284" r:id="rId8"/>
    <p:sldId id="285" r:id="rId9"/>
    <p:sldId id="274" r:id="rId10"/>
    <p:sldId id="277" r:id="rId11"/>
    <p:sldId id="276" r:id="rId12"/>
    <p:sldId id="278" r:id="rId13"/>
    <p:sldId id="279" r:id="rId14"/>
    <p:sldId id="306" r:id="rId15"/>
    <p:sldId id="307" r:id="rId16"/>
    <p:sldId id="275" r:id="rId17"/>
    <p:sldId id="280" r:id="rId18"/>
    <p:sldId id="281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05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6FD4A-A189-4EE2-B1CC-E00300838F7D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7380B-0517-499C-8874-0D324BC20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04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ru-RU" dirty="0"/>
              <a:t>-серверов зоны . </a:t>
            </a:r>
            <a:r>
              <a:rPr lang="ru-RU" baseline="0" dirty="0"/>
              <a:t> всего 13. </a:t>
            </a:r>
            <a:r>
              <a:rPr lang="ru-RU" dirty="0"/>
              <a:t>Март 2014 года – США отдали контроль над</a:t>
            </a:r>
            <a:r>
              <a:rPr lang="ru-RU" baseline="0" dirty="0"/>
              <a:t> корневой точкой международному сообществу.</a:t>
            </a:r>
          </a:p>
          <a:p>
            <a:r>
              <a:rPr lang="ru-RU" dirty="0"/>
              <a:t>Именно в корневой зоне регистрируются TLD (</a:t>
            </a:r>
            <a:r>
              <a:rPr lang="ru-RU" dirty="0" err="1"/>
              <a:t>top</a:t>
            </a:r>
            <a:r>
              <a:rPr lang="ru-RU" dirty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domains</a:t>
            </a:r>
            <a:r>
              <a:rPr lang="ru-RU" dirty="0"/>
              <a:t>), такие как .</a:t>
            </a:r>
            <a:r>
              <a:rPr lang="ru-RU" dirty="0" err="1"/>
              <a:t>ru</a:t>
            </a:r>
            <a:r>
              <a:rPr lang="ru-RU" dirty="0"/>
              <a:t>, .</a:t>
            </a:r>
            <a:r>
              <a:rPr lang="ru-RU" dirty="0" err="1"/>
              <a:t>com</a:t>
            </a:r>
            <a:r>
              <a:rPr lang="ru-RU" dirty="0"/>
              <a:t>, .</a:t>
            </a:r>
            <a:r>
              <a:rPr lang="ru-RU" dirty="0" err="1"/>
              <a:t>jp</a:t>
            </a:r>
            <a:r>
              <a:rPr lang="ru-RU" dirty="0"/>
              <a:t>, .</a:t>
            </a:r>
            <a:r>
              <a:rPr lang="ru-RU" dirty="0" err="1"/>
              <a:t>info</a:t>
            </a:r>
            <a:r>
              <a:rPr lang="ru-RU"/>
              <a:t> и т.д.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D322E-EE6E-4CC2-9BCF-BC7145D0D6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ru-RU" dirty="0"/>
              <a:t>-серверов зоны . </a:t>
            </a:r>
            <a:r>
              <a:rPr lang="ru-RU" baseline="0" dirty="0"/>
              <a:t> всего 13. </a:t>
            </a:r>
            <a:r>
              <a:rPr lang="ru-RU" dirty="0"/>
              <a:t>Март 2014 года – США отдали контроль над</a:t>
            </a:r>
            <a:r>
              <a:rPr lang="ru-RU" baseline="0" dirty="0"/>
              <a:t> корневой точкой международному сообществу.</a:t>
            </a:r>
          </a:p>
          <a:p>
            <a:r>
              <a:rPr lang="ru-RU" dirty="0"/>
              <a:t>Именно в корневой зоне регистрируются TLD (</a:t>
            </a:r>
            <a:r>
              <a:rPr lang="ru-RU" dirty="0" err="1"/>
              <a:t>top</a:t>
            </a:r>
            <a:r>
              <a:rPr lang="ru-RU" dirty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domains</a:t>
            </a:r>
            <a:r>
              <a:rPr lang="ru-RU" dirty="0"/>
              <a:t>), такие как .</a:t>
            </a:r>
            <a:r>
              <a:rPr lang="ru-RU" dirty="0" err="1"/>
              <a:t>ru</a:t>
            </a:r>
            <a:r>
              <a:rPr lang="ru-RU" dirty="0"/>
              <a:t>, .</a:t>
            </a:r>
            <a:r>
              <a:rPr lang="ru-RU" dirty="0" err="1"/>
              <a:t>com</a:t>
            </a:r>
            <a:r>
              <a:rPr lang="ru-RU" dirty="0"/>
              <a:t>, .</a:t>
            </a:r>
            <a:r>
              <a:rPr lang="ru-RU" dirty="0" err="1"/>
              <a:t>jp</a:t>
            </a:r>
            <a:r>
              <a:rPr lang="ru-RU" dirty="0"/>
              <a:t>, .</a:t>
            </a:r>
            <a:r>
              <a:rPr lang="ru-RU" dirty="0" err="1"/>
              <a:t>info</a:t>
            </a:r>
            <a:r>
              <a:rPr lang="ru-RU"/>
              <a:t> и т.д.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D322E-EE6E-4CC2-9BCF-BC7145D0D6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ru-RU" dirty="0"/>
              <a:t>-серверов зоны . </a:t>
            </a:r>
            <a:r>
              <a:rPr lang="ru-RU" baseline="0" dirty="0"/>
              <a:t> всего 13. </a:t>
            </a:r>
            <a:r>
              <a:rPr lang="ru-RU" dirty="0"/>
              <a:t>Март 2014 года – США отдали контроль над</a:t>
            </a:r>
            <a:r>
              <a:rPr lang="ru-RU" baseline="0" dirty="0"/>
              <a:t> корневой точкой международному сообществу.</a:t>
            </a:r>
          </a:p>
          <a:p>
            <a:r>
              <a:rPr lang="ru-RU" dirty="0"/>
              <a:t>Именно в корневой зоне регистрируются TLD (</a:t>
            </a:r>
            <a:r>
              <a:rPr lang="ru-RU" dirty="0" err="1"/>
              <a:t>top</a:t>
            </a:r>
            <a:r>
              <a:rPr lang="ru-RU" dirty="0"/>
              <a:t> 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domains</a:t>
            </a:r>
            <a:r>
              <a:rPr lang="ru-RU" dirty="0"/>
              <a:t>), такие как .</a:t>
            </a:r>
            <a:r>
              <a:rPr lang="ru-RU" dirty="0" err="1"/>
              <a:t>ru</a:t>
            </a:r>
            <a:r>
              <a:rPr lang="ru-RU" dirty="0"/>
              <a:t>, .</a:t>
            </a:r>
            <a:r>
              <a:rPr lang="ru-RU" dirty="0" err="1"/>
              <a:t>com</a:t>
            </a:r>
            <a:r>
              <a:rPr lang="ru-RU" dirty="0"/>
              <a:t>, .</a:t>
            </a:r>
            <a:r>
              <a:rPr lang="ru-RU" dirty="0" err="1"/>
              <a:t>jp</a:t>
            </a:r>
            <a:r>
              <a:rPr lang="ru-RU" dirty="0"/>
              <a:t>, .</a:t>
            </a:r>
            <a:r>
              <a:rPr lang="ru-RU" dirty="0" err="1"/>
              <a:t>info</a:t>
            </a:r>
            <a:r>
              <a:rPr lang="ru-RU"/>
              <a:t> и т.д.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D322E-EE6E-4CC2-9BCF-BC7145D0D6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D322E-EE6E-4CC2-9BCF-BC7145D0D6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F84DB-65F8-4B90-A47C-41DF4566D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16D9BE-20E0-43D8-82A6-B173A640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D23EFC-F6AE-4710-B8AB-4B1F061A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D08C71-CCB5-4F6A-AE5B-997E3E60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F4DE6-34F5-4525-B7B6-4EA3E5D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79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E098-F098-4A92-BDC5-A3E5AA8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F246CC-C1B9-4A21-BEE2-8DE07086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A7ECA-61A5-4D03-9805-1096B588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48FDE-105F-4DA2-B3BB-065D2E8D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7111F-3F5B-40E9-9C64-6473408A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C50C2B-65FC-4BBA-8081-0D7859BDC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F1FCBC-E76D-40F5-8951-7F1367E8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C82680-DD1B-4C63-B2C3-0B1DF7A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DD4563-0E6D-4D37-B4B3-AA85BFF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38A70-32B1-4F96-8CFE-D592FDB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9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4D8BC-4670-4717-BC72-4D1FB403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55345-E0EA-4964-B494-27BEA162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5CF05-5BC0-4440-B88F-E9C2355D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E39C2-8389-4A2C-8415-21F6CAE0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FFF01-DB2E-4529-8F53-660635B1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3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5CCD-BD7F-48E7-B773-51252A6D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7383E-35E0-4017-828B-F7BA9C40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C4D9B-CF01-4410-B79A-FEA82213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174BE-3119-4245-90B6-41413A08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8E99C-DE12-4F3A-B356-1A6FB1F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0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97B2E-2F17-4AB9-8023-E5E50C76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89590-89C0-4C41-88FC-22AD74330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2281D-6731-4431-8237-8B638C3F9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440CAC-F8B1-4B6D-8CF7-3D88945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182540-8D48-4EEA-9B18-C6E19FCB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F0951-A228-4FA8-BFD5-1BB5997E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8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2394-E072-4081-8EE0-45BB458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A5E06-C00F-4808-AEC6-C60397E44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5B3B20-BC90-40FB-81ED-A16375A44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91F2E9-8F7D-4EF2-B65C-172A173F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9D9C9C-4E17-4EA7-A1EB-9B5EA3B7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533C86-77C3-47AB-8DB1-C151844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541F48-D7EA-4B05-8445-50F23F9F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9F4F96-EE31-48C0-A9EA-E879049E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7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42B79-960E-487D-96F8-9C36234C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A3444D-2952-49E9-A7FE-CAEDF4B2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8128B-DC4D-419C-B7D1-09354030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386F6-F593-4675-AC51-F4066FD8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4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01FFE3-16C6-42F3-A26A-02346993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44366F-68ED-4CE2-86D9-87633C4B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E7D67-27F8-4CCF-937B-CD0703CB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9DF4-3107-484B-838B-CEA815D7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75815-5312-4F0B-81BB-288F0BE6A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F1B2E-25AA-4C29-99AB-3E7292AD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E81062-08CF-4CC5-9BE8-B585D0E9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8E3913-B721-4AD3-BBD2-EF0B7C1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FC5DA-1E50-44AE-9B12-D49DE466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8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AD44-76A3-4F6E-97CC-AF21CE7C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F72015-03FD-45B0-BD34-EE9103695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A59CE9-28F6-41B8-AAAA-BEF91F5D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1EF4F3-F792-4F12-AFA8-29AC525C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84E01F-1562-48DF-A3EF-13D350A4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03330D-0A9D-4F01-9B2F-366BC25E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D347A-9BD4-4EC9-A9DA-DBEFF988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9C14B2-DAF6-400E-A737-89D35214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BD71F-B3EF-4986-8E7F-3380F86DA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F641-8A48-4583-8E3E-7773E12745D4}" type="datetimeFigureOut">
              <a:rPr lang="ru-RU" smtClean="0"/>
              <a:t>11.12.2021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E1B63-A7B8-403E-B578-C83FCAE04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10173E-50A1-4895-B7AE-3211704BB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A068-6BDF-4020-9C03-47F13DC3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8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  <a:r>
              <a:rPr lang="ru-RU" dirty="0"/>
              <a:t>-взаимодействие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F96257-FC09-4D81-9FD2-B16A4BF8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4" y="1829044"/>
            <a:ext cx="8098172" cy="4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- </a:t>
            </a:r>
            <a:r>
              <a:rPr lang="ru-RU" dirty="0"/>
              <a:t>запросы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3C6A7-E2D4-4432-9EF9-AA55A388605B}"/>
              </a:ext>
            </a:extLst>
          </p:cNvPr>
          <p:cNvSpPr txBox="1"/>
          <p:nvPr/>
        </p:nvSpPr>
        <p:spPr>
          <a:xfrm>
            <a:off x="2704206" y="1979803"/>
            <a:ext cx="678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METHOD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C00000"/>
                </a:solidFill>
              </a:rPr>
              <a:t>URI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HTTP/VERSION</a:t>
            </a:r>
            <a:endParaRPr lang="ru-RU" sz="44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1AD0-4DDF-4536-858F-3BD34F2D36EB}"/>
              </a:ext>
            </a:extLst>
          </p:cNvPr>
          <p:cNvSpPr txBox="1"/>
          <p:nvPr/>
        </p:nvSpPr>
        <p:spPr>
          <a:xfrm>
            <a:off x="881740" y="3765754"/>
            <a:ext cx="3829253" cy="193899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Методы:</a:t>
            </a:r>
          </a:p>
          <a:p>
            <a:r>
              <a:rPr lang="ru-RU" sz="2400" b="1" dirty="0"/>
              <a:t>GET</a:t>
            </a:r>
            <a:r>
              <a:rPr lang="ru-RU" sz="2400" dirty="0"/>
              <a:t> — чтение данных</a:t>
            </a:r>
          </a:p>
          <a:p>
            <a:r>
              <a:rPr lang="ru-RU" sz="2400" b="1" dirty="0"/>
              <a:t>POST</a:t>
            </a:r>
            <a:r>
              <a:rPr lang="ru-RU" sz="2400" dirty="0"/>
              <a:t> — отправка данных</a:t>
            </a:r>
          </a:p>
          <a:p>
            <a:r>
              <a:rPr lang="ru-RU" sz="2400" b="1" dirty="0"/>
              <a:t>PUT</a:t>
            </a:r>
            <a:r>
              <a:rPr lang="ru-RU" sz="2400" dirty="0"/>
              <a:t> — обновление данных</a:t>
            </a:r>
          </a:p>
          <a:p>
            <a:r>
              <a:rPr lang="ru-RU" sz="2400" b="1" dirty="0"/>
              <a:t>DELETE</a:t>
            </a:r>
            <a:r>
              <a:rPr lang="ru-RU" sz="2400" dirty="0"/>
              <a:t> — удаление данных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308D220-21E9-464C-9882-4CFD208515A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96367" y="2749244"/>
            <a:ext cx="774606" cy="101651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1B348A-E612-4183-B076-800CA72C2696}"/>
              </a:ext>
            </a:extLst>
          </p:cNvPr>
          <p:cNvSpPr txBox="1"/>
          <p:nvPr/>
        </p:nvSpPr>
        <p:spPr>
          <a:xfrm>
            <a:off x="5329507" y="3787279"/>
            <a:ext cx="2681119" cy="120032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/>
              <a:t>Унифицированный</a:t>
            </a:r>
          </a:p>
          <a:p>
            <a:r>
              <a:rPr lang="ru-RU" sz="2400" dirty="0"/>
              <a:t>Идентификатор</a:t>
            </a:r>
          </a:p>
          <a:p>
            <a:r>
              <a:rPr lang="ru-RU" sz="2400" dirty="0"/>
              <a:t>ресурса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E36CDA2-E5DE-47A0-8BC2-D64E1089F82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85600" y="2749244"/>
            <a:ext cx="1184467" cy="10380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72222-4F73-4E75-B7F5-B07F851E7B4A}"/>
              </a:ext>
            </a:extLst>
          </p:cNvPr>
          <p:cNvSpPr txBox="1"/>
          <p:nvPr/>
        </p:nvSpPr>
        <p:spPr>
          <a:xfrm>
            <a:off x="8629141" y="3765753"/>
            <a:ext cx="2536528" cy="120032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Версия протокола</a:t>
            </a:r>
          </a:p>
          <a:p>
            <a:r>
              <a:rPr lang="en-US" sz="2400" dirty="0"/>
              <a:t>HTTP/1.0</a:t>
            </a:r>
          </a:p>
          <a:p>
            <a:r>
              <a:rPr lang="en-US" sz="2400" dirty="0"/>
              <a:t>HTTP/1.1</a:t>
            </a:r>
            <a:endParaRPr lang="ru-RU" sz="24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62E144E-2AD1-481C-9C52-B07794221E5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77213" y="2749244"/>
            <a:ext cx="2120192" cy="10165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5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URI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1AD0-4DDF-4536-858F-3BD34F2D36EB}"/>
              </a:ext>
            </a:extLst>
          </p:cNvPr>
          <p:cNvSpPr txBox="1"/>
          <p:nvPr/>
        </p:nvSpPr>
        <p:spPr>
          <a:xfrm>
            <a:off x="838200" y="2215899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URI</a:t>
            </a:r>
            <a:r>
              <a:rPr lang="en-US" sz="2400" dirty="0"/>
              <a:t> (Uniform Resource Identifier) — </a:t>
            </a:r>
            <a:r>
              <a:rPr lang="ru-RU" sz="2400" dirty="0"/>
              <a:t>унифицированный (единообразный) идентификатор ресурса.</a:t>
            </a:r>
          </a:p>
          <a:p>
            <a:endParaRPr lang="ru-RU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URI</a:t>
            </a:r>
            <a:r>
              <a:rPr lang="en-US" sz="2400" dirty="0"/>
              <a:t> — </a:t>
            </a:r>
            <a:r>
              <a:rPr lang="ru-RU" sz="2400" dirty="0"/>
              <a:t>последовательность символов, идентифицирующая абстрактный или физический ресурс.</a:t>
            </a:r>
          </a:p>
          <a:p>
            <a:r>
              <a:rPr lang="ru-RU" sz="2400" i="1" dirty="0"/>
              <a:t>Ранее назывался </a:t>
            </a:r>
            <a:r>
              <a:rPr lang="en-US" sz="2400" i="1" dirty="0"/>
              <a:t>Universal Resource Identifier — </a:t>
            </a:r>
            <a:r>
              <a:rPr lang="ru-RU" sz="2400" i="1" dirty="0"/>
              <a:t>универсальный идентификатор ресурса.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b="1" dirty="0">
                <a:solidFill>
                  <a:schemeClr val="accent1"/>
                </a:solidFill>
              </a:rPr>
              <a:t>URL</a:t>
            </a:r>
            <a:r>
              <a:rPr lang="en-US" sz="2400" dirty="0"/>
              <a:t> (Uniform Resource Locator) – </a:t>
            </a:r>
            <a:r>
              <a:rPr lang="ru-RU" sz="2400" dirty="0"/>
              <a:t>это подмножество </a:t>
            </a:r>
            <a:r>
              <a:rPr lang="en-US" sz="2400" dirty="0">
                <a:solidFill>
                  <a:srgbClr val="C00000"/>
                </a:solidFill>
              </a:rPr>
              <a:t>URI</a:t>
            </a:r>
            <a:endParaRPr lang="ru-RU" sz="2400" dirty="0">
              <a:solidFill>
                <a:srgbClr val="C00000"/>
              </a:solidFill>
            </a:endParaRPr>
          </a:p>
          <a:p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77367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</a:t>
            </a:r>
            <a:r>
              <a:rPr lang="en-US" dirty="0"/>
              <a:t>URI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1AD0-4DDF-4536-858F-3BD34F2D36EB}"/>
              </a:ext>
            </a:extLst>
          </p:cNvPr>
          <p:cNvSpPr txBox="1"/>
          <p:nvPr/>
        </p:nvSpPr>
        <p:spPr>
          <a:xfrm>
            <a:off x="838200" y="1599228"/>
            <a:ext cx="1051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http://yandex.ru/</a:t>
            </a:r>
          </a:p>
          <a:p>
            <a:r>
              <a:rPr lang="en-US" sz="2400" dirty="0"/>
              <a:t>https://ru.wikipedia.org/wiki/URI</a:t>
            </a:r>
          </a:p>
          <a:p>
            <a:r>
              <a:rPr lang="en-US" sz="2400" dirty="0"/>
              <a:t>ftp://ftp.is.co.za/rfc/rfc1808.txt</a:t>
            </a:r>
          </a:p>
          <a:p>
            <a:r>
              <a:rPr lang="en-US" sz="2400" dirty="0"/>
              <a:t>sftp://ftp.is.co.za/rfc/rfc1808.txt</a:t>
            </a:r>
          </a:p>
          <a:p>
            <a:r>
              <a:rPr lang="en-US" sz="2400" dirty="0"/>
              <a:t>file://C:\UserName.HostName\Projects\Wikipedia_Articles\URI.xml</a:t>
            </a:r>
          </a:p>
          <a:p>
            <a:r>
              <a:rPr lang="en-US" sz="2400" dirty="0"/>
              <a:t>sip:911@pbx.mycompany.com</a:t>
            </a:r>
          </a:p>
          <a:p>
            <a:r>
              <a:rPr lang="en-US" sz="2400" dirty="0"/>
              <a:t>mailto:John.Doe@example.com</a:t>
            </a:r>
          </a:p>
          <a:p>
            <a:r>
              <a:rPr lang="en-US" sz="2400" dirty="0" err="1"/>
              <a:t>tel</a:t>
            </a:r>
            <a:r>
              <a:rPr lang="en-US" sz="2400" dirty="0"/>
              <a:t>:+1-816-555-1212</a:t>
            </a:r>
          </a:p>
          <a:p>
            <a:r>
              <a:rPr lang="en-US" sz="2400" dirty="0"/>
              <a:t>ldap://[2001:db8::7]/c=GB?objectClass?one</a:t>
            </a:r>
          </a:p>
          <a:p>
            <a:r>
              <a:rPr lang="en-US" sz="2400" dirty="0"/>
              <a:t>news:comp.infosystems.www.servers.unix</a:t>
            </a:r>
          </a:p>
          <a:p>
            <a:r>
              <a:rPr lang="en-US" sz="2400" dirty="0" err="1"/>
              <a:t>data:text</a:t>
            </a:r>
            <a:r>
              <a:rPr lang="en-US" sz="2400" dirty="0"/>
              <a:t>/</a:t>
            </a:r>
            <a:r>
              <a:rPr lang="en-US" sz="2400" dirty="0" err="1"/>
              <a:t>plain;charset</a:t>
            </a:r>
            <a:r>
              <a:rPr lang="en-US" sz="2400" dirty="0"/>
              <a:t>=iso-8859-7,%be%be%be</a:t>
            </a:r>
          </a:p>
          <a:p>
            <a:r>
              <a:rPr lang="en-US" sz="2400" dirty="0"/>
              <a:t>telnet://192.0.2.16:80/</a:t>
            </a:r>
          </a:p>
          <a:p>
            <a:r>
              <a:rPr lang="en-US" sz="2400" dirty="0"/>
              <a:t>urn:oasis:names:specification:docbook:dtd:xml:4.1.2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64482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</a:t>
            </a:r>
            <a:r>
              <a:rPr lang="ru-RU" dirty="0"/>
              <a:t>запросы и ответы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1AD0-4DDF-4536-858F-3BD34F2D36EB}"/>
              </a:ext>
            </a:extLst>
          </p:cNvPr>
          <p:cNvSpPr txBox="1"/>
          <p:nvPr/>
        </p:nvSpPr>
        <p:spPr>
          <a:xfrm>
            <a:off x="838200" y="1921520"/>
            <a:ext cx="105156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GET /</a:t>
            </a:r>
            <a:r>
              <a:rPr lang="en-US" sz="2000" dirty="0" err="1">
                <a:latin typeface="Consolas" panose="020B0609020204030204" pitchFamily="49" charset="0"/>
              </a:rPr>
              <a:t>index.php</a:t>
            </a:r>
            <a:r>
              <a:rPr lang="en-US" sz="2000" dirty="0">
                <a:latin typeface="Consolas" panose="020B0609020204030204" pitchFamily="49" charset="0"/>
              </a:rPr>
              <a:t> HTTP/1.1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Host: example.com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User-Agent: Mozilla/5.0 (X11; U; Linux i686; </a:t>
            </a:r>
            <a:r>
              <a:rPr lang="en-US" sz="2000" dirty="0" err="1">
                <a:latin typeface="Consolas" panose="020B0609020204030204" pitchFamily="49" charset="0"/>
              </a:rPr>
              <a:t>ru</a:t>
            </a:r>
            <a:r>
              <a:rPr lang="en-US" sz="2000" dirty="0">
                <a:latin typeface="Consolas" panose="020B0609020204030204" pitchFamily="49" charset="0"/>
              </a:rPr>
              <a:t>; rv:1.9b5</a:t>
            </a:r>
            <a:r>
              <a:rPr lang="ru-RU" sz="20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Accept: text/html</a:t>
            </a:r>
            <a:endParaRPr lang="ru-RU" sz="2000" i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72FE0-3137-4517-9812-E9EFA43AE497}"/>
              </a:ext>
            </a:extLst>
          </p:cNvPr>
          <p:cNvSpPr txBox="1"/>
          <p:nvPr/>
        </p:nvSpPr>
        <p:spPr>
          <a:xfrm>
            <a:off x="838200" y="145985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Запрос:</a:t>
            </a:r>
            <a:endParaRPr lang="ru-RU" sz="2400" b="1" i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4D089A-4E2F-4130-8A4F-D3C7D873655D}"/>
              </a:ext>
            </a:extLst>
          </p:cNvPr>
          <p:cNvSpPr txBox="1"/>
          <p:nvPr/>
        </p:nvSpPr>
        <p:spPr>
          <a:xfrm>
            <a:off x="838200" y="3706624"/>
            <a:ext cx="10515600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HTTP/1.0 200 OK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Server: nginx/0.6.31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Content-Language: </a:t>
            </a:r>
            <a:r>
              <a:rPr lang="en-US" sz="2000" dirty="0" err="1">
                <a:latin typeface="Consolas" panose="020B0609020204030204" pitchFamily="49" charset="0"/>
              </a:rPr>
              <a:t>ru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Content-Type: text/html; charset=utf-8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Content-Length: 1234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Connection: close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ru-RU" sz="2000" i="1" dirty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... </a:t>
            </a:r>
            <a:r>
              <a:rPr lang="ru-RU" sz="2000" i="1" dirty="0">
                <a:latin typeface="Consolas" panose="020B0609020204030204" pitchFamily="49" charset="0"/>
              </a:rPr>
              <a:t>Содержимое </a:t>
            </a:r>
            <a:r>
              <a:rPr lang="en-US" sz="2000" i="1" dirty="0">
                <a:latin typeface="Consolas" panose="020B0609020204030204" pitchFamily="49" charset="0"/>
              </a:rPr>
              <a:t>HTML</a:t>
            </a:r>
            <a:r>
              <a:rPr lang="ru-RU" sz="2000" i="1" dirty="0">
                <a:latin typeface="Consolas" panose="020B0609020204030204" pitchFamily="49" charset="0"/>
              </a:rPr>
              <a:t>-страницы</a:t>
            </a:r>
            <a:r>
              <a:rPr lang="en-US" sz="2000" i="1" dirty="0">
                <a:latin typeface="Consolas" panose="020B0609020204030204" pitchFamily="49" charset="0"/>
              </a:rPr>
              <a:t> ...</a:t>
            </a:r>
            <a:endParaRPr lang="ru-RU" sz="2000" i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48418-90A6-4515-B806-C95C8C485F77}"/>
              </a:ext>
            </a:extLst>
          </p:cNvPr>
          <p:cNvSpPr txBox="1"/>
          <p:nvPr/>
        </p:nvSpPr>
        <p:spPr>
          <a:xfrm>
            <a:off x="838200" y="324495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</a:rPr>
              <a:t>Ответ:</a:t>
            </a:r>
            <a:endParaRPr lang="ru-RU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5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</a:t>
            </a:r>
            <a:r>
              <a:rPr lang="ru-RU" dirty="0"/>
              <a:t>запросы и ответы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1018D5-5160-4ADF-93F0-1E980CE8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13" y="1565559"/>
            <a:ext cx="6657173" cy="47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4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. S - Secure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CB513-CF1C-4030-91BC-B005820E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49" y="1690688"/>
            <a:ext cx="5981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. S - Secure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C44-F6A2-4301-85AB-31D0E192304F}"/>
              </a:ext>
            </a:extLst>
          </p:cNvPr>
          <p:cNvSpPr txBox="1"/>
          <p:nvPr/>
        </p:nvSpPr>
        <p:spPr>
          <a:xfrm>
            <a:off x="2478792" y="1604061"/>
            <a:ext cx="72344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HTTP</a:t>
            </a:r>
          </a:p>
          <a:p>
            <a:pPr marL="342900" indent="-342900">
              <a:buAutoNum type="arabicParenR"/>
            </a:pPr>
            <a:r>
              <a:rPr lang="ru-RU" sz="2400" dirty="0"/>
              <a:t>Установка соединения</a:t>
            </a:r>
          </a:p>
          <a:p>
            <a:pPr marL="342900" indent="-342900">
              <a:buAutoNum type="arabicParenR"/>
            </a:pPr>
            <a:r>
              <a:rPr lang="ru-RU" sz="2400" dirty="0"/>
              <a:t>Передача данных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HTTPS</a:t>
            </a:r>
          </a:p>
          <a:p>
            <a:pPr marL="342900" indent="-342900">
              <a:buAutoNum type="arabicParenR"/>
            </a:pPr>
            <a:r>
              <a:rPr lang="ru-RU" sz="2400" dirty="0"/>
              <a:t>Установка соединения</a:t>
            </a:r>
          </a:p>
          <a:p>
            <a:pPr marL="342900" indent="-342900">
              <a:buAutoNum type="arabicParenR"/>
            </a:pPr>
            <a:r>
              <a:rPr lang="ru-RU" sz="2400" dirty="0"/>
              <a:t>Настройка </a:t>
            </a:r>
            <a:r>
              <a:rPr lang="en-US" sz="2400" dirty="0"/>
              <a:t>Transport Layer Security (TLS)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Передача данных как при </a:t>
            </a:r>
            <a:r>
              <a:rPr lang="en-US" sz="2400" dirty="0"/>
              <a:t>HTTP</a:t>
            </a:r>
            <a:endParaRPr lang="ru-RU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r>
              <a:rPr lang="ru-RU" sz="2400" dirty="0"/>
              <a:t>Ранее вместо </a:t>
            </a:r>
            <a:r>
              <a:rPr lang="en-US" sz="2400" dirty="0"/>
              <a:t>TLS </a:t>
            </a:r>
            <a:r>
              <a:rPr lang="ru-RU" sz="2400" dirty="0"/>
              <a:t>использовался </a:t>
            </a:r>
            <a:r>
              <a:rPr lang="en-US" sz="2400" dirty="0"/>
              <a:t>SSL, </a:t>
            </a:r>
            <a:r>
              <a:rPr lang="ru-RU" sz="2400" dirty="0"/>
              <a:t>поэтому в </a:t>
            </a:r>
            <a:r>
              <a:rPr lang="en-US" sz="2400" dirty="0"/>
              <a:t>HTTPS</a:t>
            </a:r>
            <a:endParaRPr lang="ru-RU" sz="2400" dirty="0"/>
          </a:p>
          <a:p>
            <a:r>
              <a:rPr lang="ru-RU" sz="2400" dirty="0"/>
              <a:t>используется первая буква от </a:t>
            </a:r>
            <a:r>
              <a:rPr lang="en-US" sz="2400" dirty="0"/>
              <a:t>SSL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2099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преимущества </a:t>
            </a:r>
            <a:r>
              <a:rPr lang="en-US" dirty="0"/>
              <a:t>HTTP</a:t>
            </a:r>
            <a:r>
              <a:rPr lang="en-US" dirty="0">
                <a:solidFill>
                  <a:srgbClr val="C00000"/>
                </a:solidFill>
              </a:rPr>
              <a:t>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C44-F6A2-4301-85AB-31D0E192304F}"/>
              </a:ext>
            </a:extLst>
          </p:cNvPr>
          <p:cNvSpPr txBox="1"/>
          <p:nvPr/>
        </p:nvSpPr>
        <p:spPr>
          <a:xfrm>
            <a:off x="1815307" y="2075699"/>
            <a:ext cx="8561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Благодаря сертификатам вы точно уверены с каким сайтом вы общаетесь. Невозможно подменить сайт путем подмены </a:t>
            </a:r>
            <a:r>
              <a:rPr lang="en-US" sz="2400" dirty="0"/>
              <a:t>DNS</a:t>
            </a:r>
            <a:r>
              <a:rPr lang="ru-RU" sz="2400" dirty="0"/>
              <a:t>, если только злоумышленники не</a:t>
            </a:r>
            <a:r>
              <a:rPr lang="en-US" sz="2400" dirty="0"/>
              <a:t> </a:t>
            </a:r>
            <a:r>
              <a:rPr lang="ru-RU" sz="2400" dirty="0"/>
              <a:t>похитят ключи и сертификаты оригинального сайта 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Полное шифрование. Включая пароли, данные, которые передаются на сервер, и которые получаются с сервера. Даже перехватив их, невозможно их быстро расшифровать.</a:t>
            </a:r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882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Веб сервер – что это и каковы задачи?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C44-F6A2-4301-85AB-31D0E192304F}"/>
              </a:ext>
            </a:extLst>
          </p:cNvPr>
          <p:cNvSpPr txBox="1"/>
          <p:nvPr/>
        </p:nvSpPr>
        <p:spPr>
          <a:xfrm>
            <a:off x="1815307" y="2075699"/>
            <a:ext cx="85613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Первые веб-серверы умели получить запрос и просто отдать по запросу содержимое файла. Обычно такие файлы имели расширение </a:t>
            </a:r>
            <a:r>
              <a:rPr lang="en-US" sz="2400" dirty="0"/>
              <a:t>html</a:t>
            </a:r>
            <a:r>
              <a:rPr lang="ru-RU" sz="2400" dirty="0"/>
              <a:t>. Также они могли отдать медиа-ресурсы (картинки, видео) или файлы в бинарном виде для скачивания.</a:t>
            </a:r>
          </a:p>
          <a:p>
            <a:endParaRPr lang="ru-RU" sz="2400" dirty="0"/>
          </a:p>
          <a:p>
            <a:r>
              <a:rPr lang="en-US" sz="2400" dirty="0"/>
              <a:t>CERN httpd</a:t>
            </a:r>
            <a:r>
              <a:rPr lang="ru-RU" sz="2400" dirty="0"/>
              <a:t> – первый в истории веб-сервер. Версия 1.0 была выпущена в 1991 году. Работы начались годом ранее. Написан на языке </a:t>
            </a:r>
            <a:r>
              <a:rPr lang="en-US" sz="2400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2581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D39C57-3457-4F17-AD98-F77AD657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07" y="1410938"/>
            <a:ext cx="6776586" cy="4794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</a:t>
            </a:r>
            <a:r>
              <a:rPr lang="en-US" dirty="0"/>
              <a:t>WWW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46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Веб сервер – что это и каковы задачи?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C44-F6A2-4301-85AB-31D0E192304F}"/>
              </a:ext>
            </a:extLst>
          </p:cNvPr>
          <p:cNvSpPr txBox="1"/>
          <p:nvPr/>
        </p:nvSpPr>
        <p:spPr>
          <a:xfrm>
            <a:off x="1100488" y="1599228"/>
            <a:ext cx="99910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Первые веб-серверы умели получить запрос и просто отдать по запросу содержимое файла. Обычно такие файлы имели расширение </a:t>
            </a:r>
            <a:r>
              <a:rPr lang="en-US" sz="2400" dirty="0"/>
              <a:t>html</a:t>
            </a:r>
            <a:r>
              <a:rPr lang="ru-RU" sz="2400" dirty="0"/>
              <a:t>. Также они могли отдать медиа-ресурсы (картинки, видео) или файлы в бинарном виде для скачивания.</a:t>
            </a:r>
          </a:p>
          <a:p>
            <a:endParaRPr lang="ru-RU" sz="2400" dirty="0"/>
          </a:p>
          <a:p>
            <a:r>
              <a:rPr lang="en-US" sz="2400" b="1" dirty="0"/>
              <a:t>CERN httpd</a:t>
            </a:r>
            <a:r>
              <a:rPr lang="ru-RU" sz="2400" b="1" dirty="0"/>
              <a:t> </a:t>
            </a:r>
            <a:r>
              <a:rPr lang="ru-RU" sz="2400" dirty="0"/>
              <a:t>– первый в истории веб-сервер. Версия 1.0 была выпущена в 1991 году. Работы начались годом ранее. Написан на языке </a:t>
            </a:r>
            <a:r>
              <a:rPr lang="en-US" sz="2400" dirty="0"/>
              <a:t>C.</a:t>
            </a:r>
          </a:p>
          <a:p>
            <a:endParaRPr lang="en-US" sz="2400" dirty="0"/>
          </a:p>
          <a:p>
            <a:r>
              <a:rPr lang="en-US" sz="2400" b="1" dirty="0"/>
              <a:t>Apache HTTP Server </a:t>
            </a:r>
            <a:r>
              <a:rPr lang="en-US" sz="2400" dirty="0"/>
              <a:t>– </a:t>
            </a:r>
            <a:r>
              <a:rPr lang="ru-RU" sz="2400" dirty="0"/>
              <a:t>самый популярный веб-сервер в истории. Появился в 1995 году, развивается до сих пор.</a:t>
            </a:r>
          </a:p>
          <a:p>
            <a:endParaRPr lang="ru-RU" sz="2400" dirty="0"/>
          </a:p>
          <a:p>
            <a:r>
              <a:rPr lang="en-US" sz="2400" b="1" dirty="0"/>
              <a:t>Nginx</a:t>
            </a:r>
            <a:r>
              <a:rPr lang="en-US" sz="2400" dirty="0"/>
              <a:t> – </a:t>
            </a:r>
            <a:r>
              <a:rPr lang="ru-RU" sz="2400" dirty="0"/>
              <a:t>один из самых успешных веб-серверов современности. Разработан Игорем Сысоевым в 2004 году. Успешен до сих пор.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913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Отдать файл – этого мало!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C44-F6A2-4301-85AB-31D0E192304F}"/>
              </a:ext>
            </a:extLst>
          </p:cNvPr>
          <p:cNvSpPr txBox="1"/>
          <p:nvPr/>
        </p:nvSpPr>
        <p:spPr>
          <a:xfrm>
            <a:off x="1100488" y="1599228"/>
            <a:ext cx="9991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Всё дальнейшее движение было связано с формированием </a:t>
            </a:r>
            <a:r>
              <a:rPr lang="ru-RU" sz="2400" dirty="0">
                <a:solidFill>
                  <a:srgbClr val="C00000"/>
                </a:solidFill>
              </a:rPr>
              <a:t>динамического контента</a:t>
            </a:r>
            <a:r>
              <a:rPr lang="ru-RU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Веб-сервер получал запрос и передавал его либо внешней программе, используя технологию </a:t>
            </a:r>
            <a:r>
              <a:rPr lang="en-US" sz="2400" dirty="0"/>
              <a:t>CGI, </a:t>
            </a:r>
            <a:r>
              <a:rPr lang="ru-RU" sz="2400" dirty="0"/>
              <a:t>либо интерпретатор был встроен прямо в веб-сервер в виде модуля. </a:t>
            </a:r>
          </a:p>
          <a:p>
            <a:endParaRPr lang="ru-RU" sz="2400" dirty="0"/>
          </a:p>
          <a:p>
            <a:r>
              <a:rPr lang="ru-RU" sz="2400" dirty="0"/>
              <a:t>1992 – появление </a:t>
            </a:r>
            <a:r>
              <a:rPr lang="ru-RU" sz="2400" b="1" dirty="0"/>
              <a:t>SSI</a:t>
            </a:r>
            <a:r>
              <a:rPr lang="ru-RU" sz="2400" dirty="0"/>
              <a:t> (Server Side </a:t>
            </a:r>
            <a:r>
              <a:rPr lang="ru-RU" sz="2400" dirty="0" err="1"/>
              <a:t>Includes</a:t>
            </a:r>
            <a:r>
              <a:rPr lang="ru-RU" sz="2400" dirty="0"/>
              <a:t> — включения на стороне сервера) — несложный язык для динамической «сборки» веб-страниц на сервере из отдельных составных частей</a:t>
            </a:r>
          </a:p>
          <a:p>
            <a:endParaRPr lang="ru-RU" sz="2400" dirty="0"/>
          </a:p>
          <a:p>
            <a:r>
              <a:rPr lang="ru-RU" sz="2400" dirty="0"/>
              <a:t>1994 год – рождение </a:t>
            </a:r>
            <a:r>
              <a:rPr lang="en-US" sz="2400" b="1" dirty="0"/>
              <a:t>PHP</a:t>
            </a:r>
            <a:r>
              <a:rPr lang="en-US" sz="2400" dirty="0"/>
              <a:t> - Personal Home Page</a:t>
            </a:r>
          </a:p>
        </p:txBody>
      </p:sp>
    </p:spTree>
    <p:extLst>
      <p:ext uri="{BB962C8B-B14F-4D97-AF65-F5344CB8AC3E}">
        <p14:creationId xmlns:p14="http://schemas.microsoft.com/office/powerpoint/2010/main" val="205692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Браузеры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C44-F6A2-4301-85AB-31D0E192304F}"/>
              </a:ext>
            </a:extLst>
          </p:cNvPr>
          <p:cNvSpPr txBox="1"/>
          <p:nvPr/>
        </p:nvSpPr>
        <p:spPr>
          <a:xfrm>
            <a:off x="1042736" y="4553883"/>
            <a:ext cx="4597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Первый веб-браузер был создан в 1990 году сэром Тимом Бернерсом-Ли. Он назывался </a:t>
            </a:r>
            <a:r>
              <a:rPr lang="ru-RU" sz="2000" b="1" dirty="0" err="1"/>
              <a:t>WorldWideWeb</a:t>
            </a:r>
            <a:r>
              <a:rPr lang="ru-RU" sz="2000" dirty="0"/>
              <a:t> и позже был переименован в </a:t>
            </a:r>
            <a:r>
              <a:rPr lang="ru-RU" sz="2000" b="1" dirty="0" err="1"/>
              <a:t>Nexus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1730F-2C23-4208-AADA-0EF3B98A1B23}"/>
              </a:ext>
            </a:extLst>
          </p:cNvPr>
          <p:cNvSpPr txBox="1"/>
          <p:nvPr/>
        </p:nvSpPr>
        <p:spPr>
          <a:xfrm>
            <a:off x="6647846" y="4553883"/>
            <a:ext cx="4597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Первым распространённым браузером с графическим интерфейсом был </a:t>
            </a:r>
            <a:r>
              <a:rPr lang="ru-RU" sz="2000" b="1" dirty="0"/>
              <a:t>NCSA </a:t>
            </a:r>
            <a:r>
              <a:rPr lang="ru-RU" sz="2000" b="1" dirty="0" err="1"/>
              <a:t>Mosaic</a:t>
            </a:r>
            <a:r>
              <a:rPr lang="ru-RU" sz="2000" dirty="0"/>
              <a:t>.</a:t>
            </a:r>
          </a:p>
          <a:p>
            <a:r>
              <a:rPr lang="ru-RU" sz="2000" dirty="0"/>
              <a:t>На его основе потом появился </a:t>
            </a:r>
            <a:r>
              <a:rPr lang="en-US" sz="2000" b="1" dirty="0"/>
              <a:t>Netscape Navigator</a:t>
            </a:r>
            <a:r>
              <a:rPr lang="en-US" sz="2000" dirty="0"/>
              <a:t>, </a:t>
            </a:r>
            <a:r>
              <a:rPr lang="ru-RU" sz="2000" dirty="0"/>
              <a:t>который послужил основой для </a:t>
            </a:r>
            <a:r>
              <a:rPr lang="en-US" sz="2000" b="1" dirty="0"/>
              <a:t>Mozilla Firefox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31FAC-D8D3-4471-8B81-C7B71D8C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73" y="1639838"/>
            <a:ext cx="3615891" cy="27119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07AD07-70C3-4E9B-8778-CC02F85AC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63" y="1629997"/>
            <a:ext cx="3629013" cy="27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4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</a:t>
            </a:r>
            <a:r>
              <a:rPr lang="ru-RU" dirty="0"/>
              <a:t>-страница – нечто неделимое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122F7-1988-4470-828C-182A7661CD93}"/>
              </a:ext>
            </a:extLst>
          </p:cNvPr>
          <p:cNvSpPr txBox="1"/>
          <p:nvPr/>
        </p:nvSpPr>
        <p:spPr>
          <a:xfrm>
            <a:off x="1100488" y="2917889"/>
            <a:ext cx="999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Сначала всё было цельным!</a:t>
            </a:r>
          </a:p>
          <a:p>
            <a:pPr algn="ctr"/>
            <a:r>
              <a:rPr lang="ru-RU" sz="2400" dirty="0"/>
              <a:t>После отправки запроса обратно возвращалась страница целиком, которая полностью отображалась (</a:t>
            </a:r>
            <a:r>
              <a:rPr lang="ru-RU" sz="2400" dirty="0" err="1"/>
              <a:t>рендерилась</a:t>
            </a:r>
            <a:r>
              <a:rPr lang="ru-RU" sz="2400" dirty="0"/>
              <a:t>) в окне браузера.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12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9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1995 – эпохальное событие – появление скриптов на стороне браузера!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122F7-1988-4470-828C-182A7661CD93}"/>
              </a:ext>
            </a:extLst>
          </p:cNvPr>
          <p:cNvSpPr txBox="1"/>
          <p:nvPr/>
        </p:nvSpPr>
        <p:spPr>
          <a:xfrm>
            <a:off x="1100488" y="2565326"/>
            <a:ext cx="9991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Разработан прототип скриптового языка </a:t>
            </a:r>
            <a:r>
              <a:rPr lang="ru-RU" sz="2400" b="1" dirty="0" err="1"/>
              <a:t>Mocha</a:t>
            </a:r>
            <a:r>
              <a:rPr lang="ru-RU" sz="2400" dirty="0"/>
              <a:t>! Он был интегрирован в Netscape </a:t>
            </a:r>
            <a:r>
              <a:rPr lang="ru-RU" sz="2400" dirty="0" err="1"/>
              <a:t>Communicator</a:t>
            </a:r>
            <a:r>
              <a:rPr lang="ru-RU" sz="2400" dirty="0"/>
              <a:t> в мае 1995 года. Почти сразу он был переименован в </a:t>
            </a:r>
            <a:r>
              <a:rPr lang="ru-RU" sz="2400" b="1" dirty="0" err="1"/>
              <a:t>LiveScript</a:t>
            </a:r>
            <a:r>
              <a:rPr lang="ru-RU" sz="2400" dirty="0"/>
              <a:t>. В декабре 1995 года сделка между Netscape Communications и Sun была закрыта: </a:t>
            </a:r>
            <a:r>
              <a:rPr lang="ru-RU" sz="2400" dirty="0" err="1"/>
              <a:t>Mocha</a:t>
            </a:r>
            <a:r>
              <a:rPr lang="ru-RU" sz="2400" dirty="0"/>
              <a:t>/</a:t>
            </a:r>
            <a:r>
              <a:rPr lang="ru-RU" sz="2400" dirty="0" err="1"/>
              <a:t>LiveScript</a:t>
            </a:r>
            <a:r>
              <a:rPr lang="ru-RU" sz="2400" dirty="0"/>
              <a:t> был переименован в </a:t>
            </a:r>
            <a:r>
              <a:rPr lang="ru-RU" sz="2400" b="1" dirty="0">
                <a:solidFill>
                  <a:srgbClr val="C00000"/>
                </a:solidFill>
              </a:rPr>
              <a:t>JavaScript</a:t>
            </a:r>
            <a:r>
              <a:rPr lang="ru-RU" sz="2400" dirty="0"/>
              <a:t> и преподносился в качестве скриптового языка для выполнения небольших клиентских задач в браузере.</a:t>
            </a:r>
          </a:p>
          <a:p>
            <a:pPr algn="ctr"/>
            <a:endParaRPr lang="ru-RU" sz="2400" dirty="0"/>
          </a:p>
          <a:p>
            <a:pPr algn="ctr"/>
            <a:r>
              <a:rPr lang="ru-RU" sz="2400" dirty="0"/>
              <a:t>Первая версия JavaScript заложила все те фундаментальные особенности, которыми все пользуются и в настоящее время.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42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Теперь </a:t>
            </a:r>
            <a:r>
              <a:rPr lang="en-US" dirty="0"/>
              <a:t>HTML</a:t>
            </a:r>
            <a:r>
              <a:rPr lang="ru-RU" dirty="0"/>
              <a:t>-страница может изменяться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122F7-1988-4470-828C-182A7661CD93}"/>
              </a:ext>
            </a:extLst>
          </p:cNvPr>
          <p:cNvSpPr txBox="1"/>
          <p:nvPr/>
        </p:nvSpPr>
        <p:spPr>
          <a:xfrm>
            <a:off x="1100488" y="2228671"/>
            <a:ext cx="9991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Нет ничего вечного!</a:t>
            </a:r>
          </a:p>
          <a:p>
            <a:pPr algn="ctr"/>
            <a:r>
              <a:rPr lang="ru-RU" sz="2400" dirty="0"/>
              <a:t>Теперь данные подгружаются уже после того, как пользователь получил начальную веб-страницу.</a:t>
            </a:r>
          </a:p>
          <a:p>
            <a:pPr algn="ctr"/>
            <a:endParaRPr lang="ru-RU" sz="2400" dirty="0"/>
          </a:p>
          <a:p>
            <a:pPr algn="ctr"/>
            <a:endParaRPr lang="ru-RU" sz="2400" dirty="0"/>
          </a:p>
          <a:p>
            <a:pPr algn="ctr"/>
            <a:r>
              <a:rPr lang="ru-RU" sz="2400" b="1" dirty="0">
                <a:solidFill>
                  <a:srgbClr val="C00000"/>
                </a:solidFill>
              </a:rPr>
              <a:t>Почему это выгодно?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2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треснул мир напополам, дымит разлом…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72AABE-1904-4BED-A68C-E03112CE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82" y="1733249"/>
            <a:ext cx="7151036" cy="42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веб-сервер на </a:t>
            </a:r>
            <a:r>
              <a:rPr lang="en-US"/>
              <a:t>Python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24033E-B642-4061-AB24-D5A7C8D9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012615"/>
            <a:ext cx="6286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22346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DNS</a:t>
            </a:r>
            <a:br>
              <a:rPr lang="ru-RU" dirty="0"/>
            </a:br>
            <a:r>
              <a:rPr lang="ru-RU" dirty="0"/>
              <a:t>или</a:t>
            </a:r>
            <a:br>
              <a:rPr lang="ru-RU" dirty="0"/>
            </a:br>
            <a:r>
              <a:rPr lang="ru-RU" dirty="0"/>
              <a:t>«зови меня по имени»</a:t>
            </a:r>
          </a:p>
        </p:txBody>
      </p:sp>
    </p:spTree>
    <p:extLst>
      <p:ext uri="{BB962C8B-B14F-4D97-AF65-F5344CB8AC3E}">
        <p14:creationId xmlns:p14="http://schemas.microsoft.com/office/powerpoint/2010/main" val="104737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DNS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766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Domain Name System – </a:t>
            </a:r>
            <a:r>
              <a:rPr lang="ru-RU" dirty="0"/>
              <a:t>система доменных имен</a:t>
            </a:r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4208526" y="2610242"/>
            <a:ext cx="3831691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400" dirty="0">
                <a:solidFill>
                  <a:srgbClr val="00B0F0"/>
                </a:solidFill>
              </a:rPr>
              <a:t>www.yandex.ru</a:t>
            </a:r>
            <a:endParaRPr lang="ru-RU" sz="4400" dirty="0">
              <a:solidFill>
                <a:srgbClr val="00B0F0"/>
              </a:solidFill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7824192" y="2610242"/>
            <a:ext cx="360040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.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1974735" y="3645024"/>
            <a:ext cx="2232248" cy="42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-</a:t>
            </a:r>
            <a:r>
              <a:rPr lang="ru-RU" dirty="0"/>
              <a:t>й уровень</a:t>
            </a: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4079776" y="3645024"/>
            <a:ext cx="2232248" cy="42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/>
              <a:t>-</a:t>
            </a:r>
            <a:r>
              <a:rPr lang="ru-RU" dirty="0"/>
              <a:t>й уровень</a:t>
            </a:r>
          </a:p>
        </p:txBody>
      </p:sp>
      <p:sp>
        <p:nvSpPr>
          <p:cNvPr id="9" name="Объект 4"/>
          <p:cNvSpPr txBox="1">
            <a:spLocks/>
          </p:cNvSpPr>
          <p:nvPr/>
        </p:nvSpPr>
        <p:spPr>
          <a:xfrm>
            <a:off x="6096000" y="3638199"/>
            <a:ext cx="2232248" cy="42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/>
              <a:t>-</a:t>
            </a:r>
            <a:r>
              <a:rPr lang="ru-RU" dirty="0"/>
              <a:t>й уровень</a:t>
            </a: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8184232" y="3645024"/>
            <a:ext cx="2232248" cy="42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/>
              <a:t>-</a:t>
            </a:r>
            <a:r>
              <a:rPr lang="ru-RU" dirty="0"/>
              <a:t>й уровень</a:t>
            </a:r>
          </a:p>
        </p:txBody>
      </p:sp>
      <p:cxnSp>
        <p:nvCxnSpPr>
          <p:cNvPr id="11" name="Прямая со стрелкой 10"/>
          <p:cNvCxnSpPr>
            <a:stCxn id="7" idx="0"/>
          </p:cNvCxnSpPr>
          <p:nvPr/>
        </p:nvCxnSpPr>
        <p:spPr>
          <a:xfrm flipV="1">
            <a:off x="3090860" y="3284984"/>
            <a:ext cx="1925021" cy="36004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0"/>
          </p:cNvCxnSpPr>
          <p:nvPr/>
        </p:nvCxnSpPr>
        <p:spPr>
          <a:xfrm flipV="1">
            <a:off x="5195900" y="3284984"/>
            <a:ext cx="1332148" cy="36004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0"/>
          </p:cNvCxnSpPr>
          <p:nvPr/>
        </p:nvCxnSpPr>
        <p:spPr>
          <a:xfrm flipV="1">
            <a:off x="7212124" y="3284985"/>
            <a:ext cx="468052" cy="35321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0"/>
          </p:cNvCxnSpPr>
          <p:nvPr/>
        </p:nvCxnSpPr>
        <p:spPr>
          <a:xfrm flipH="1" flipV="1">
            <a:off x="8040216" y="3140968"/>
            <a:ext cx="1260140" cy="5040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бъект 4"/>
          <p:cNvSpPr txBox="1">
            <a:spLocks/>
          </p:cNvSpPr>
          <p:nvPr/>
        </p:nvSpPr>
        <p:spPr>
          <a:xfrm>
            <a:off x="2568590" y="4683566"/>
            <a:ext cx="7111560" cy="1265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ae14-306.RT.KM.SPB.RU.retn.net</a:t>
            </a:r>
            <a:endParaRPr lang="ru-RU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xe-9-2-0.bar1.Stockholm1.Level3.net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4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1712227" y="1026066"/>
            <a:ext cx="3831691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www.yandex.ru</a:t>
            </a:r>
            <a:endParaRPr lang="ru-RU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5327893" y="1026066"/>
            <a:ext cx="360040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.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752184" y="1844824"/>
            <a:ext cx="2592288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rgbClr val="7030A0"/>
                </a:solidFill>
              </a:rPr>
              <a:t>198.41.0.4 192.203.230.10</a:t>
            </a:r>
          </a:p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ru-RU" sz="2000" dirty="0"/>
              <a:t>Мы знаем о всех доменах в зоне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ru-RU" sz="2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5325548"/>
            <a:ext cx="2016224" cy="13438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8" y="3145810"/>
            <a:ext cx="1363311" cy="1363311"/>
          </a:xfrm>
          <a:prstGeom prst="rect">
            <a:avLst/>
          </a:prstGeom>
        </p:spPr>
      </p:pic>
      <p:sp>
        <p:nvSpPr>
          <p:cNvPr id="20" name="Объект 4"/>
          <p:cNvSpPr txBox="1">
            <a:spLocks/>
          </p:cNvSpPr>
          <p:nvPr/>
        </p:nvSpPr>
        <p:spPr>
          <a:xfrm>
            <a:off x="7752184" y="4489736"/>
            <a:ext cx="2592288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193.232.128.6</a:t>
            </a:r>
            <a:endParaRPr lang="ru-RU" sz="2000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rgbClr val="FF0000"/>
                </a:solidFill>
              </a:rPr>
              <a:t>194.85.252.62</a:t>
            </a:r>
            <a:endParaRPr lang="ru-RU" sz="2000" dirty="0"/>
          </a:p>
        </p:txBody>
      </p:sp>
      <p:cxnSp>
        <p:nvCxnSpPr>
          <p:cNvPr id="18" name="Прямая со стрелкой 17"/>
          <p:cNvCxnSpPr>
            <a:stCxn id="14" idx="0"/>
            <a:endCxn id="15" idx="1"/>
          </p:cNvCxnSpPr>
          <p:nvPr/>
        </p:nvCxnSpPr>
        <p:spPr>
          <a:xfrm flipV="1">
            <a:off x="5015881" y="3827465"/>
            <a:ext cx="3389217" cy="1498082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1712227" y="1026066"/>
            <a:ext cx="3831691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www.yandex.</a:t>
            </a:r>
            <a:r>
              <a:rPr lang="en-US" sz="4400" dirty="0">
                <a:solidFill>
                  <a:srgbClr val="00B0F0"/>
                </a:solidFill>
              </a:rPr>
              <a:t>ru</a:t>
            </a:r>
            <a:endParaRPr lang="ru-RU" sz="4400" dirty="0">
              <a:solidFill>
                <a:srgbClr val="00B0F0"/>
              </a:solidFill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5327893" y="1026066"/>
            <a:ext cx="360040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.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752184" y="1844824"/>
            <a:ext cx="2592288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198.41.0.4 192.203.230.10</a:t>
            </a:r>
          </a:p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Мы знаем о всех доменах в зоне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5325548"/>
            <a:ext cx="2016224" cy="13438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8" y="3145810"/>
            <a:ext cx="1363311" cy="136331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0" name="Объект 4"/>
          <p:cNvSpPr txBox="1">
            <a:spLocks/>
          </p:cNvSpPr>
          <p:nvPr/>
        </p:nvSpPr>
        <p:spPr>
          <a:xfrm>
            <a:off x="7752184" y="4489736"/>
            <a:ext cx="2592288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193.232.128.6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194.85.252.62</a:t>
            </a: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4982298" y="1844824"/>
            <a:ext cx="2409847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rgbClr val="7030A0"/>
                </a:solidFill>
              </a:rPr>
              <a:t>193.232.128.6 194.85.252.62</a:t>
            </a:r>
          </a:p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ru-RU" sz="2000" dirty="0"/>
              <a:t>Мы знаем о всех доменах в зоне </a:t>
            </a:r>
            <a:r>
              <a:rPr lang="en-US" sz="2000" dirty="0">
                <a:solidFill>
                  <a:srgbClr val="FF0000"/>
                </a:solidFill>
              </a:rPr>
              <a:t>RU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3" y="3140969"/>
            <a:ext cx="1363311" cy="1363311"/>
          </a:xfrm>
          <a:prstGeom prst="rect">
            <a:avLst/>
          </a:prstGeom>
        </p:spPr>
      </p:pic>
      <p:sp>
        <p:nvSpPr>
          <p:cNvPr id="12" name="Объект 4"/>
          <p:cNvSpPr txBox="1">
            <a:spLocks/>
          </p:cNvSpPr>
          <p:nvPr/>
        </p:nvSpPr>
        <p:spPr>
          <a:xfrm>
            <a:off x="5054305" y="4489736"/>
            <a:ext cx="2304256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213.180.193.1</a:t>
            </a:r>
            <a:br>
              <a:rPr lang="ru-RU" sz="2000" dirty="0">
                <a:solidFill>
                  <a:srgbClr val="FF0000"/>
                </a:solidFill>
              </a:rPr>
            </a:br>
            <a:r>
              <a:rPr lang="ru-RU" sz="2000" dirty="0">
                <a:solidFill>
                  <a:srgbClr val="FF0000"/>
                </a:solidFill>
              </a:rPr>
              <a:t>93.158.134.1</a:t>
            </a:r>
            <a:endParaRPr lang="ru-RU" sz="2000" dirty="0"/>
          </a:p>
        </p:txBody>
      </p:sp>
      <p:cxnSp>
        <p:nvCxnSpPr>
          <p:cNvPr id="18" name="Прямая со стрелкой 17"/>
          <p:cNvCxnSpPr>
            <a:stCxn id="14" idx="0"/>
            <a:endCxn id="11" idx="1"/>
          </p:cNvCxnSpPr>
          <p:nvPr/>
        </p:nvCxnSpPr>
        <p:spPr>
          <a:xfrm flipV="1">
            <a:off x="5015880" y="3822625"/>
            <a:ext cx="547322" cy="150292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1712227" y="1026066"/>
            <a:ext cx="3831691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www.</a:t>
            </a:r>
            <a:r>
              <a:rPr lang="en-US" sz="4400" dirty="0">
                <a:solidFill>
                  <a:srgbClr val="00B0F0"/>
                </a:solidFill>
              </a:rPr>
              <a:t>yandex.ru</a:t>
            </a:r>
            <a:endParaRPr lang="ru-RU" sz="4400" dirty="0">
              <a:solidFill>
                <a:srgbClr val="00B0F0"/>
              </a:solidFill>
            </a:endParaRPr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5327893" y="1026066"/>
            <a:ext cx="360040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.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7752184" y="1844824"/>
            <a:ext cx="2592288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198.41.0.4 192.203.230.10</a:t>
            </a:r>
          </a:p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Мы знаем о всех доменах в зоне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5325548"/>
            <a:ext cx="2016224" cy="13438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8" y="3145810"/>
            <a:ext cx="1363311" cy="1363311"/>
          </a:xfrm>
          <a:prstGeom prst="rect">
            <a:avLst/>
          </a:prstGeom>
        </p:spPr>
      </p:pic>
      <p:sp>
        <p:nvSpPr>
          <p:cNvPr id="20" name="Объект 4"/>
          <p:cNvSpPr txBox="1">
            <a:spLocks/>
          </p:cNvSpPr>
          <p:nvPr/>
        </p:nvSpPr>
        <p:spPr>
          <a:xfrm>
            <a:off x="7752184" y="4489736"/>
            <a:ext cx="2592288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193.232.128.6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194.85.252.62</a:t>
            </a:r>
          </a:p>
        </p:txBody>
      </p:sp>
      <p:cxnSp>
        <p:nvCxnSpPr>
          <p:cNvPr id="18" name="Прямая со стрелкой 17"/>
          <p:cNvCxnSpPr>
            <a:stCxn id="14" idx="0"/>
            <a:endCxn id="17" idx="3"/>
          </p:cNvCxnSpPr>
          <p:nvPr/>
        </p:nvCxnSpPr>
        <p:spPr>
          <a:xfrm flipH="1" flipV="1">
            <a:off x="4046194" y="3822625"/>
            <a:ext cx="969687" cy="150292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4"/>
          <p:cNvSpPr txBox="1">
            <a:spLocks/>
          </p:cNvSpPr>
          <p:nvPr/>
        </p:nvSpPr>
        <p:spPr>
          <a:xfrm>
            <a:off x="4982298" y="1844824"/>
            <a:ext cx="2409847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193.232.128.6 194.85.252.62</a:t>
            </a:r>
          </a:p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Мы знаем о всех доменах в зоне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RU</a:t>
            </a:r>
            <a:endParaRPr lang="ru-R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3" y="3140969"/>
            <a:ext cx="1363311" cy="1363311"/>
          </a:xfrm>
          <a:prstGeom prst="rect">
            <a:avLst/>
          </a:prstGeom>
        </p:spPr>
      </p:pic>
      <p:sp>
        <p:nvSpPr>
          <p:cNvPr id="12" name="Объект 4"/>
          <p:cNvSpPr txBox="1">
            <a:spLocks/>
          </p:cNvSpPr>
          <p:nvPr/>
        </p:nvSpPr>
        <p:spPr>
          <a:xfrm>
            <a:off x="5054305" y="4489736"/>
            <a:ext cx="2304256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213.180.193.1</a:t>
            </a:r>
            <a:br>
              <a:rPr lang="ru-RU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93.158.134.1</a:t>
            </a:r>
          </a:p>
        </p:txBody>
      </p:sp>
      <p:sp>
        <p:nvSpPr>
          <p:cNvPr id="16" name="Объект 4"/>
          <p:cNvSpPr txBox="1">
            <a:spLocks/>
          </p:cNvSpPr>
          <p:nvPr/>
        </p:nvSpPr>
        <p:spPr>
          <a:xfrm>
            <a:off x="1847528" y="1844824"/>
            <a:ext cx="2808312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2000" dirty="0">
                <a:solidFill>
                  <a:srgbClr val="7030A0"/>
                </a:solidFill>
              </a:rPr>
              <a:t>213.180.193.1</a:t>
            </a:r>
            <a:br>
              <a:rPr lang="ru-RU" sz="2000" dirty="0">
                <a:solidFill>
                  <a:srgbClr val="7030A0"/>
                </a:solidFill>
              </a:rPr>
            </a:br>
            <a:r>
              <a:rPr lang="ru-RU" sz="2000" dirty="0">
                <a:solidFill>
                  <a:srgbClr val="7030A0"/>
                </a:solidFill>
              </a:rPr>
              <a:t>93.158.134.1</a:t>
            </a:r>
          </a:p>
          <a:p>
            <a:pPr marL="0" indent="0" algn="ctr">
              <a:lnSpc>
                <a:spcPts val="2000"/>
              </a:lnSpc>
              <a:spcBef>
                <a:spcPts val="0"/>
              </a:spcBef>
              <a:buNone/>
            </a:pPr>
            <a:r>
              <a:rPr lang="ru-RU" sz="2000" dirty="0"/>
              <a:t>Мы знаем о всех доменах в зоне </a:t>
            </a:r>
            <a:r>
              <a:rPr lang="en-US" sz="2000" dirty="0" err="1">
                <a:solidFill>
                  <a:srgbClr val="FF0000"/>
                </a:solidFill>
              </a:rPr>
              <a:t>yandex</a:t>
            </a:r>
            <a:endParaRPr lang="ru-RU" sz="20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83" y="3140969"/>
            <a:ext cx="1363311" cy="1363311"/>
          </a:xfrm>
          <a:prstGeom prst="rect">
            <a:avLst/>
          </a:prstGeom>
        </p:spPr>
      </p:pic>
      <p:sp>
        <p:nvSpPr>
          <p:cNvPr id="19" name="Объект 4"/>
          <p:cNvSpPr txBox="1">
            <a:spLocks/>
          </p:cNvSpPr>
          <p:nvPr/>
        </p:nvSpPr>
        <p:spPr>
          <a:xfrm>
            <a:off x="2173985" y="4489736"/>
            <a:ext cx="2304256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www = 77.88.55.80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896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30" y="2646661"/>
            <a:ext cx="1363311" cy="13633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4" name="Объект 4"/>
          <p:cNvSpPr txBox="1">
            <a:spLocks/>
          </p:cNvSpPr>
          <p:nvPr/>
        </p:nvSpPr>
        <p:spPr>
          <a:xfrm>
            <a:off x="4151785" y="3258314"/>
            <a:ext cx="3831691" cy="890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4400" dirty="0">
                <a:solidFill>
                  <a:srgbClr val="00B0F0"/>
                </a:solidFill>
              </a:rPr>
              <a:t>www.yandex.ru</a:t>
            </a:r>
            <a:endParaRPr lang="ru-RU" sz="4400" dirty="0">
              <a:solidFill>
                <a:srgbClr val="00B0F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70" y="2646661"/>
            <a:ext cx="2016224" cy="1343813"/>
          </a:xfrm>
          <a:prstGeom prst="rect">
            <a:avLst/>
          </a:prstGeom>
        </p:spPr>
      </p:pic>
      <p:cxnSp>
        <p:nvCxnSpPr>
          <p:cNvPr id="18" name="Прямая со стрелкой 17"/>
          <p:cNvCxnSpPr>
            <a:stCxn id="14" idx="3"/>
            <a:endCxn id="17" idx="1"/>
          </p:cNvCxnSpPr>
          <p:nvPr/>
        </p:nvCxnSpPr>
        <p:spPr>
          <a:xfrm>
            <a:off x="4325995" y="3318568"/>
            <a:ext cx="3735535" cy="974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4"/>
          <p:cNvSpPr txBox="1">
            <a:spLocks/>
          </p:cNvSpPr>
          <p:nvPr/>
        </p:nvSpPr>
        <p:spPr>
          <a:xfrm>
            <a:off x="4660282" y="2564904"/>
            <a:ext cx="3019895" cy="667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FF0000"/>
                </a:solidFill>
              </a:rPr>
              <a:t>77.88.55.80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0642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C84A5E-877F-4E07-9832-83DFB368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42" y="1646512"/>
            <a:ext cx="4897915" cy="3210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99725-3FE4-4D13-80E1-3DCAC3B9CDEB}"/>
              </a:ext>
            </a:extLst>
          </p:cNvPr>
          <p:cNvSpPr txBox="1"/>
          <p:nvPr/>
        </p:nvSpPr>
        <p:spPr>
          <a:xfrm>
            <a:off x="3069048" y="5211488"/>
            <a:ext cx="6053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H</a:t>
            </a:r>
            <a:r>
              <a:rPr lang="en-US" sz="4000" dirty="0"/>
              <a:t>yper </a:t>
            </a:r>
            <a:r>
              <a:rPr lang="en-US" sz="4000" dirty="0">
                <a:solidFill>
                  <a:srgbClr val="C00000"/>
                </a:solidFill>
              </a:rPr>
              <a:t>T</a:t>
            </a:r>
            <a:r>
              <a:rPr lang="en-US" sz="4000" dirty="0"/>
              <a:t>ext </a:t>
            </a:r>
            <a:r>
              <a:rPr lang="en-US" sz="4000" dirty="0">
                <a:solidFill>
                  <a:srgbClr val="C00000"/>
                </a:solidFill>
              </a:rPr>
              <a:t>T</a:t>
            </a:r>
            <a:r>
              <a:rPr lang="en-US" sz="4000" dirty="0"/>
              <a:t>ransfer </a:t>
            </a:r>
            <a:r>
              <a:rPr lang="en-US" sz="4000" dirty="0">
                <a:solidFill>
                  <a:srgbClr val="C00000"/>
                </a:solidFill>
              </a:rPr>
              <a:t>P</a:t>
            </a:r>
            <a:r>
              <a:rPr lang="en-US" sz="4000" dirty="0"/>
              <a:t>rotocol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79637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1215</Words>
  <Application>Microsoft Office PowerPoint</Application>
  <PresentationFormat>Широкоэкранный</PresentationFormat>
  <Paragraphs>170</Paragraphs>
  <Slides>27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Как работает WWW</vt:lpstr>
      <vt:lpstr>DNS или «зови меня по имени»</vt:lpstr>
      <vt:lpstr>DNS</vt:lpstr>
      <vt:lpstr>DNS</vt:lpstr>
      <vt:lpstr>DNS</vt:lpstr>
      <vt:lpstr>DNS</vt:lpstr>
      <vt:lpstr>DNS</vt:lpstr>
      <vt:lpstr>HTTP</vt:lpstr>
      <vt:lpstr>HTTP-взаимодействие</vt:lpstr>
      <vt:lpstr>HTTP - запросы</vt:lpstr>
      <vt:lpstr>URI</vt:lpstr>
      <vt:lpstr>Примеры URI</vt:lpstr>
      <vt:lpstr>HTTP запросы и ответы</vt:lpstr>
      <vt:lpstr>HTTP запросы и ответы</vt:lpstr>
      <vt:lpstr>HTTPS. S - Secure</vt:lpstr>
      <vt:lpstr>HTTPS. S - Secure</vt:lpstr>
      <vt:lpstr>Основные преимущества HTTPS</vt:lpstr>
      <vt:lpstr>Веб сервер – что это и каковы задачи?</vt:lpstr>
      <vt:lpstr>Веб сервер – что это и каковы задачи?</vt:lpstr>
      <vt:lpstr>Отдать файл – этого мало!</vt:lpstr>
      <vt:lpstr>Браузеры</vt:lpstr>
      <vt:lpstr>HTML-страница – нечто неделимое</vt:lpstr>
      <vt:lpstr>1995 – эпохальное событие – появление скриптов на стороне браузера!</vt:lpstr>
      <vt:lpstr>Теперь HTML-страница может изменяться</vt:lpstr>
      <vt:lpstr>И треснул мир напополам, дымит разлом…</vt:lpstr>
      <vt:lpstr>Как работает веб-сервер на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6</cp:revision>
  <dcterms:created xsi:type="dcterms:W3CDTF">2021-12-11T12:21:40Z</dcterms:created>
  <dcterms:modified xsi:type="dcterms:W3CDTF">2021-12-12T18:47:59Z</dcterms:modified>
</cp:coreProperties>
</file>