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Опции, влияющие на скорость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876218"/>
            <a:ext cx="1051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skip-name-resolve 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/>
              <a:t>SQL</a:t>
            </a:r>
            <a:r>
              <a:rPr lang="ru-RU" sz="3200" dirty="0"/>
              <a:t>-сервер не будет пытаться находить имя хоста, который к нему подключается. Будет ограничиваться лишь </a:t>
            </a:r>
            <a:r>
              <a:rPr lang="en-US" sz="3200" dirty="0"/>
              <a:t>IP</a:t>
            </a:r>
            <a:r>
              <a:rPr lang="ru-RU" sz="3200" dirty="0"/>
              <a:t>-адресом</a:t>
            </a:r>
          </a:p>
          <a:p>
            <a:endParaRPr lang="ru-RU" sz="3200" dirty="0"/>
          </a:p>
          <a:p>
            <a:r>
              <a:rPr lang="en-US" sz="3200" dirty="0" err="1">
                <a:solidFill>
                  <a:schemeClr val="accent1"/>
                </a:solidFill>
              </a:rPr>
              <a:t>max_connections</a:t>
            </a:r>
            <a:r>
              <a:rPr lang="en-US" sz="3200" dirty="0">
                <a:solidFill>
                  <a:schemeClr val="accent1"/>
                </a:solidFill>
              </a:rPr>
              <a:t> = 1</a:t>
            </a:r>
            <a:r>
              <a:rPr lang="ru-RU" sz="3200" dirty="0">
                <a:solidFill>
                  <a:schemeClr val="accent1"/>
                </a:solidFill>
              </a:rPr>
              <a:t>28</a:t>
            </a:r>
          </a:p>
          <a:p>
            <a:r>
              <a:rPr lang="ru-RU" sz="3200" dirty="0"/>
              <a:t>Максимальное количество подключений к </a:t>
            </a:r>
            <a:r>
              <a:rPr lang="en-US" sz="3200" dirty="0"/>
              <a:t>SQL</a:t>
            </a:r>
            <a:r>
              <a:rPr lang="ru-RU" sz="3200" dirty="0"/>
              <a:t>-серверу. Если подключений больше – «</a:t>
            </a:r>
            <a:r>
              <a:rPr lang="en-US" sz="3200" dirty="0"/>
              <a:t>Too many connections</a:t>
            </a:r>
            <a:r>
              <a:rPr lang="ru-RU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16738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7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Опции, влияющие на скорость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918587" y="1014884"/>
            <a:ext cx="10515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accent1"/>
                </a:solidFill>
              </a:rPr>
              <a:t>query_cache_type</a:t>
            </a:r>
            <a:r>
              <a:rPr lang="ru-RU" sz="3200" dirty="0">
                <a:solidFill>
                  <a:schemeClr val="accent1"/>
                </a:solidFill>
              </a:rPr>
              <a:t> </a:t>
            </a:r>
            <a:r>
              <a:rPr lang="ru-RU" sz="3200" dirty="0"/>
              <a:t>—параметр, активирующий или деактивирующий службу управления </a:t>
            </a:r>
            <a:r>
              <a:rPr lang="ru-RU" sz="3200" dirty="0" err="1"/>
              <a:t>кешем</a:t>
            </a:r>
            <a:r>
              <a:rPr lang="ru-RU" sz="3200" dirty="0"/>
              <a:t> в MySQL. Если в проекте вставляется много данных, то его рекомендуется отключить, установив </a:t>
            </a:r>
            <a:r>
              <a:rPr lang="ru-RU" sz="3200" dirty="0" err="1"/>
              <a:t>query_cache_type</a:t>
            </a:r>
            <a:r>
              <a:rPr lang="ru-RU" sz="3200" dirty="0"/>
              <a:t> в 0, т. е. </a:t>
            </a:r>
            <a:r>
              <a:rPr lang="ru-RU" sz="3200" dirty="0" err="1"/>
              <a:t>query_cache_type</a:t>
            </a:r>
            <a:r>
              <a:rPr lang="ru-RU" sz="3200" dirty="0"/>
              <a:t> = 0.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Кеширование в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MySQL –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сохранение результата выборки в оперативную память, чтобы потом быстрее её достать при повторном запросе.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 err="1">
                <a:solidFill>
                  <a:schemeClr val="accent1"/>
                </a:solidFill>
              </a:rPr>
              <a:t>query_cache_size</a:t>
            </a:r>
            <a:r>
              <a:rPr lang="ru-RU" sz="3200" dirty="0"/>
              <a:t> — объем ОЗУ, выделяемого под </a:t>
            </a:r>
            <a:r>
              <a:rPr lang="ru-RU" sz="3200" dirty="0" err="1"/>
              <a:t>кеш</a:t>
            </a:r>
            <a:r>
              <a:rPr lang="ru-RU" sz="3200" dirty="0"/>
              <a:t> SQL-запросов. Его рекомендуется отключить для проектов с большим количеством записей, т. е. </a:t>
            </a:r>
            <a:r>
              <a:rPr lang="ru-RU" sz="3200" dirty="0" err="1"/>
              <a:t>query_cache_size</a:t>
            </a:r>
            <a:r>
              <a:rPr lang="ru-RU" sz="3200" dirty="0"/>
              <a:t>=0.</a:t>
            </a:r>
          </a:p>
        </p:txBody>
      </p:sp>
    </p:spTree>
    <p:extLst>
      <p:ext uri="{BB962C8B-B14F-4D97-AF65-F5344CB8AC3E}">
        <p14:creationId xmlns:p14="http://schemas.microsoft.com/office/powerpoint/2010/main" val="38680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27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Отлавливаем медленные запросы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902723"/>
            <a:ext cx="1051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log-slow-queries=/var/log/</a:t>
            </a:r>
            <a:r>
              <a:rPr lang="en-US" sz="3200" dirty="0" err="1">
                <a:solidFill>
                  <a:schemeClr val="accent1"/>
                </a:solidFill>
              </a:rPr>
              <a:t>mariadb</a:t>
            </a:r>
            <a:r>
              <a:rPr lang="en-US" sz="3200" dirty="0">
                <a:solidFill>
                  <a:schemeClr val="accent1"/>
                </a:solidFill>
              </a:rPr>
              <a:t>/slow_queries.log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/>
              <a:t>Указываем файл, куда будет записывать медленные запросы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err="1">
                <a:solidFill>
                  <a:schemeClr val="accent1"/>
                </a:solidFill>
              </a:rPr>
              <a:t>long_query_time</a:t>
            </a:r>
            <a:r>
              <a:rPr lang="en-US" sz="3200" dirty="0">
                <a:solidFill>
                  <a:schemeClr val="accent1"/>
                </a:solidFill>
              </a:rPr>
              <a:t>=5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/>
              <a:t>Этот параметр определяет, что именно считать медленным запросом. В данном случае, будет считать медленными все запросы, которые выполняются более 5 сек</a:t>
            </a:r>
          </a:p>
        </p:txBody>
      </p:sp>
    </p:spTree>
    <p:extLst>
      <p:ext uri="{BB962C8B-B14F-4D97-AF65-F5344CB8AC3E}">
        <p14:creationId xmlns:p14="http://schemas.microsoft.com/office/powerpoint/2010/main" val="235486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изменений в файле на лету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487557" y="2151727"/>
            <a:ext cx="93792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tail -</a:t>
            </a:r>
            <a:r>
              <a:rPr lang="ru-RU" sz="3200" dirty="0">
                <a:solidFill>
                  <a:schemeClr val="accent1"/>
                </a:solidFill>
              </a:rPr>
              <a:t>10</a:t>
            </a:r>
            <a:r>
              <a:rPr lang="en-US" sz="3200" dirty="0">
                <a:solidFill>
                  <a:schemeClr val="accent1"/>
                </a:solidFill>
              </a:rPr>
              <a:t> /var/log/</a:t>
            </a:r>
            <a:r>
              <a:rPr lang="en-US" sz="3200" dirty="0" err="1">
                <a:solidFill>
                  <a:schemeClr val="accent1"/>
                </a:solidFill>
              </a:rPr>
              <a:t>mariadb</a:t>
            </a:r>
            <a:r>
              <a:rPr lang="en-US" sz="3200" dirty="0">
                <a:solidFill>
                  <a:schemeClr val="accent1"/>
                </a:solidFill>
              </a:rPr>
              <a:t>/slow-queries.log</a:t>
            </a:r>
            <a:endParaRPr lang="ru-RU" sz="3200" dirty="0"/>
          </a:p>
          <a:p>
            <a:r>
              <a:rPr lang="ru-RU" sz="3200" dirty="0"/>
              <a:t>Вывести последние 10 строчек из файла</a:t>
            </a:r>
          </a:p>
          <a:p>
            <a:endParaRPr lang="ru-RU" sz="3200" dirty="0">
              <a:solidFill>
                <a:schemeClr val="accent1"/>
              </a:solidFill>
            </a:endParaRPr>
          </a:p>
          <a:p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tail -f /var/log/</a:t>
            </a:r>
            <a:r>
              <a:rPr lang="en-US" sz="3200" dirty="0" err="1">
                <a:solidFill>
                  <a:schemeClr val="accent1"/>
                </a:solidFill>
              </a:rPr>
              <a:t>mariadb</a:t>
            </a:r>
            <a:r>
              <a:rPr lang="en-US" sz="3200" dirty="0">
                <a:solidFill>
                  <a:schemeClr val="accent1"/>
                </a:solidFill>
              </a:rPr>
              <a:t>/slow-queries.log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/>
              <a:t>Отслеживает последние изменения в файле и их выводит</a:t>
            </a:r>
          </a:p>
        </p:txBody>
      </p:sp>
    </p:spTree>
    <p:extLst>
      <p:ext uri="{BB962C8B-B14F-4D97-AF65-F5344CB8AC3E}">
        <p14:creationId xmlns:p14="http://schemas.microsoft.com/office/powerpoint/2010/main" val="124457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Оптимизируем запросы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0418" y="1690688"/>
            <a:ext cx="103333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Посмотреть план запроса</a:t>
            </a:r>
          </a:p>
          <a:p>
            <a:r>
              <a:rPr lang="en-US" sz="3200" dirty="0">
                <a:solidFill>
                  <a:srgbClr val="C00000"/>
                </a:solidFill>
              </a:rPr>
              <a:t>EXPLAIN</a:t>
            </a:r>
            <a:r>
              <a:rPr lang="ru-RU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[SQL_NO_CACHE] </a:t>
            </a:r>
            <a:r>
              <a:rPr lang="en-US" sz="3200" dirty="0">
                <a:solidFill>
                  <a:schemeClr val="accent1"/>
                </a:solidFill>
              </a:rPr>
              <a:t>SQL-</a:t>
            </a:r>
            <a:r>
              <a:rPr lang="ru-RU" sz="3200" dirty="0">
                <a:solidFill>
                  <a:schemeClr val="accent1"/>
                </a:solidFill>
              </a:rPr>
              <a:t>запрос</a:t>
            </a:r>
          </a:p>
          <a:p>
            <a:endParaRPr lang="ru-RU" sz="3200" dirty="0">
              <a:solidFill>
                <a:srgbClr val="C00000"/>
              </a:solidFill>
            </a:endParaRPr>
          </a:p>
          <a:p>
            <a:r>
              <a:rPr lang="ru-RU" sz="3200" dirty="0"/>
              <a:t>Примеры: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EXPLAIN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SELECT * FROM student WHERE name LIKE '%</a:t>
            </a:r>
            <a:r>
              <a:rPr lang="en-US" sz="3200" dirty="0" err="1">
                <a:solidFill>
                  <a:schemeClr val="accent1"/>
                </a:solidFill>
              </a:rPr>
              <a:t>алер%й</a:t>
            </a:r>
            <a:r>
              <a:rPr lang="en-US" sz="3200" dirty="0">
                <a:solidFill>
                  <a:schemeClr val="accent1"/>
                </a:solidFill>
              </a:rPr>
              <a:t>'</a:t>
            </a:r>
            <a:r>
              <a:rPr lang="en-US" sz="3200" dirty="0"/>
              <a:t>;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>
                <a:solidFill>
                  <a:srgbClr val="C00000"/>
                </a:solidFill>
              </a:rPr>
              <a:t>EXPLAIN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SELECT </a:t>
            </a:r>
            <a:r>
              <a:rPr lang="en-US" sz="3200" dirty="0">
                <a:solidFill>
                  <a:schemeClr val="accent6"/>
                </a:solidFill>
              </a:rPr>
              <a:t>SQL_NO_CACHE </a:t>
            </a:r>
            <a:r>
              <a:rPr lang="en-US" sz="3200" dirty="0">
                <a:solidFill>
                  <a:schemeClr val="accent1"/>
                </a:solidFill>
              </a:rPr>
              <a:t>* FROM student WHERE name LIKE '%</a:t>
            </a:r>
            <a:r>
              <a:rPr lang="en-US" sz="3200" dirty="0" err="1">
                <a:solidFill>
                  <a:schemeClr val="accent1"/>
                </a:solidFill>
              </a:rPr>
              <a:t>алер%й</a:t>
            </a:r>
            <a:r>
              <a:rPr lang="en-US" sz="3200" dirty="0">
                <a:solidFill>
                  <a:schemeClr val="accent1"/>
                </a:solidFill>
              </a:rPr>
              <a:t>'</a:t>
            </a:r>
            <a:r>
              <a:rPr lang="en-US" sz="3200" dirty="0">
                <a:solidFill>
                  <a:srgbClr val="7030A0"/>
                </a:solidFill>
              </a:rPr>
              <a:t>\G</a:t>
            </a:r>
            <a:r>
              <a:rPr lang="en-US" sz="3200" dirty="0">
                <a:solidFill>
                  <a:schemeClr val="accent1"/>
                </a:solidFill>
              </a:rPr>
              <a:t>;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1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5C08C9-20BB-4C51-B83D-32827ABC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30" y="421101"/>
            <a:ext cx="9456739" cy="60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Подключаемся по </a:t>
            </a:r>
            <a:r>
              <a:rPr lang="en-US" dirty="0"/>
              <a:t>CLI </a:t>
            </a:r>
            <a:r>
              <a:rPr lang="ru-RU" dirty="0"/>
              <a:t>к другому серверу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0418" y="1620350"/>
            <a:ext cx="1033338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Для подключения к локальному серверу: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&gt; </a:t>
            </a:r>
            <a:r>
              <a:rPr lang="en-US" sz="3200" dirty="0" err="1">
                <a:solidFill>
                  <a:schemeClr val="accent1"/>
                </a:solidFill>
              </a:rPr>
              <a:t>mysql</a:t>
            </a:r>
            <a:r>
              <a:rPr lang="en-US" sz="3200" dirty="0">
                <a:solidFill>
                  <a:schemeClr val="accent1"/>
                </a:solidFill>
              </a:rPr>
              <a:t> -u </a:t>
            </a:r>
            <a:r>
              <a:rPr lang="en-US" sz="3200" dirty="0">
                <a:solidFill>
                  <a:srgbClr val="7030A0"/>
                </a:solidFill>
              </a:rPr>
              <a:t>user</a:t>
            </a:r>
            <a:r>
              <a:rPr lang="en-US" sz="3200" dirty="0">
                <a:solidFill>
                  <a:schemeClr val="accent1"/>
                </a:solidFill>
              </a:rPr>
              <a:t> -p </a:t>
            </a:r>
            <a:endParaRPr lang="ru-RU" sz="3200" dirty="0">
              <a:solidFill>
                <a:schemeClr val="accent1"/>
              </a:solidFill>
            </a:endParaRPr>
          </a:p>
          <a:p>
            <a:endParaRPr lang="ru-RU" sz="3200" dirty="0">
              <a:solidFill>
                <a:srgbClr val="C00000"/>
              </a:solidFill>
            </a:endParaRPr>
          </a:p>
          <a:p>
            <a:r>
              <a:rPr lang="ru-RU" sz="3200" dirty="0"/>
              <a:t>Для подключения к другому хосту: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&gt; </a:t>
            </a:r>
            <a:r>
              <a:rPr lang="en-US" sz="3200" dirty="0" err="1">
                <a:solidFill>
                  <a:schemeClr val="accent1"/>
                </a:solidFill>
              </a:rPr>
              <a:t>mysql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ru-RU" sz="3200" dirty="0">
                <a:solidFill>
                  <a:schemeClr val="accent1"/>
                </a:solidFill>
              </a:rPr>
              <a:t>-</a:t>
            </a:r>
            <a:r>
              <a:rPr lang="en-US" sz="3200" dirty="0">
                <a:solidFill>
                  <a:schemeClr val="accent1"/>
                </a:solidFill>
              </a:rPr>
              <a:t>h </a:t>
            </a:r>
            <a:r>
              <a:rPr lang="en-US" sz="3200" dirty="0">
                <a:solidFill>
                  <a:srgbClr val="C00000"/>
                </a:solidFill>
              </a:rPr>
              <a:t>hostname</a:t>
            </a:r>
            <a:r>
              <a:rPr lang="en-US" sz="3200" dirty="0">
                <a:solidFill>
                  <a:schemeClr val="accent1"/>
                </a:solidFill>
              </a:rPr>
              <a:t> -u </a:t>
            </a:r>
            <a:r>
              <a:rPr lang="en-US" sz="3200" dirty="0">
                <a:solidFill>
                  <a:srgbClr val="7030A0"/>
                </a:solidFill>
              </a:rPr>
              <a:t>user</a:t>
            </a:r>
            <a:r>
              <a:rPr lang="en-US" sz="3200" dirty="0">
                <a:solidFill>
                  <a:schemeClr val="accent1"/>
                </a:solidFill>
              </a:rPr>
              <a:t> -p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&gt; </a:t>
            </a:r>
            <a:r>
              <a:rPr lang="en-US" sz="3200" dirty="0" err="1">
                <a:solidFill>
                  <a:schemeClr val="accent1"/>
                </a:solidFill>
              </a:rPr>
              <a:t>mysql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ru-RU" sz="3200" dirty="0">
                <a:solidFill>
                  <a:schemeClr val="accent1"/>
                </a:solidFill>
              </a:rPr>
              <a:t>-</a:t>
            </a:r>
            <a:r>
              <a:rPr lang="en-US" sz="3200" dirty="0">
                <a:solidFill>
                  <a:schemeClr val="accent1"/>
                </a:solidFill>
              </a:rPr>
              <a:t>-host=</a:t>
            </a:r>
            <a:r>
              <a:rPr lang="en-US" sz="3200" dirty="0">
                <a:solidFill>
                  <a:srgbClr val="C00000"/>
                </a:solidFill>
              </a:rPr>
              <a:t>hostname</a:t>
            </a:r>
            <a:r>
              <a:rPr lang="en-US" sz="3200" dirty="0">
                <a:solidFill>
                  <a:schemeClr val="accent1"/>
                </a:solidFill>
              </a:rPr>
              <a:t> -u </a:t>
            </a:r>
            <a:r>
              <a:rPr lang="en-US" sz="3200" dirty="0">
                <a:solidFill>
                  <a:srgbClr val="7030A0"/>
                </a:solidFill>
              </a:rPr>
              <a:t>user</a:t>
            </a:r>
            <a:r>
              <a:rPr lang="en-US" sz="3200" dirty="0">
                <a:solidFill>
                  <a:schemeClr val="accent1"/>
                </a:solidFill>
              </a:rPr>
              <a:t> -p </a:t>
            </a:r>
            <a:endParaRPr lang="ru-RU" sz="3200" dirty="0"/>
          </a:p>
          <a:p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Позволяет подключиться к БД не на своей локальной машине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Подключение из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Azure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в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dblearning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1"/>
                </a:solidFill>
              </a:rPr>
              <a:t>mysql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ru-RU" sz="2000" dirty="0">
                <a:solidFill>
                  <a:schemeClr val="accent1"/>
                </a:solidFill>
              </a:rPr>
              <a:t>-</a:t>
            </a:r>
            <a:r>
              <a:rPr lang="en-US" sz="2000" dirty="0">
                <a:solidFill>
                  <a:schemeClr val="accent1"/>
                </a:solidFill>
              </a:rPr>
              <a:t>-host=</a:t>
            </a:r>
            <a:r>
              <a:rPr lang="en-US" sz="2000" dirty="0">
                <a:solidFill>
                  <a:srgbClr val="7030A0"/>
                </a:solidFill>
              </a:rPr>
              <a:t>185.12.94.106</a:t>
            </a:r>
            <a:r>
              <a:rPr lang="en-US" sz="2000" dirty="0">
                <a:solidFill>
                  <a:schemeClr val="accent1"/>
                </a:solidFill>
              </a:rPr>
              <a:t> -u </a:t>
            </a:r>
            <a:r>
              <a:rPr lang="en-US" sz="2000" dirty="0">
                <a:solidFill>
                  <a:srgbClr val="7030A0"/>
                </a:solidFill>
              </a:rPr>
              <a:t>2p1s10</a:t>
            </a:r>
            <a:r>
              <a:rPr lang="en-US" sz="2000" dirty="0">
                <a:solidFill>
                  <a:schemeClr val="accent1"/>
                </a:solidFill>
              </a:rPr>
              <a:t> -p </a:t>
            </a:r>
            <a:endParaRPr lang="ru-RU" sz="2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Подключение из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dblearning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Azure) –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не сработает. Нужно настроить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firewall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chemeClr val="accent1"/>
                </a:solidFill>
              </a:rPr>
              <a:t>-host=</a:t>
            </a:r>
            <a:r>
              <a:rPr lang="en-US" dirty="0">
                <a:solidFill>
                  <a:srgbClr val="7030A0"/>
                </a:solidFill>
              </a:rPr>
              <a:t>52.236.89.151</a:t>
            </a:r>
            <a:r>
              <a:rPr lang="en-US" dirty="0">
                <a:solidFill>
                  <a:schemeClr val="accent1"/>
                </a:solidFill>
              </a:rPr>
              <a:t> -u </a:t>
            </a:r>
            <a:r>
              <a:rPr lang="en-US" dirty="0" err="1">
                <a:solidFill>
                  <a:srgbClr val="7030A0"/>
                </a:solidFill>
              </a:rPr>
              <a:t>globalUser</a:t>
            </a:r>
            <a:r>
              <a:rPr lang="en-US" dirty="0">
                <a:solidFill>
                  <a:schemeClr val="accent1"/>
                </a:solidFill>
              </a:rPr>
              <a:t> -p </a:t>
            </a:r>
            <a:endParaRPr lang="ru-RU" dirty="0">
              <a:solidFill>
                <a:schemeClr val="accent1"/>
              </a:solidFill>
            </a:endParaRPr>
          </a:p>
          <a:p>
            <a:r>
              <a:rPr lang="en-US" dirty="0" err="1"/>
              <a:t>globalUser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Конфигурация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Запуск, остановка и перезапуск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550504" y="1885074"/>
            <a:ext cx="9395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Запуск </a:t>
            </a:r>
            <a:r>
              <a:rPr lang="en-US" sz="2400" b="1" dirty="0"/>
              <a:t>MySQL, </a:t>
            </a:r>
            <a:r>
              <a:rPr lang="ru-RU" sz="2400" b="1" dirty="0"/>
              <a:t>если он еще не запущен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</a:t>
            </a:r>
            <a:r>
              <a:rPr lang="en-US" sz="2400" dirty="0" err="1"/>
              <a:t>mariadb</a:t>
            </a:r>
            <a:r>
              <a:rPr lang="en-US" sz="2400" dirty="0"/>
              <a:t> - </a:t>
            </a:r>
            <a:r>
              <a:rPr lang="ru-RU" sz="2400" dirty="0"/>
              <a:t>именно для сервера </a:t>
            </a:r>
            <a:r>
              <a:rPr lang="en-US" sz="2400" dirty="0"/>
              <a:t>Azure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Остановка </a:t>
            </a:r>
            <a:r>
              <a:rPr lang="en-US" sz="2400" b="1" dirty="0"/>
              <a:t>MySQL, </a:t>
            </a:r>
            <a:r>
              <a:rPr lang="ru-RU" sz="2400" b="1" dirty="0"/>
              <a:t>если ранее был запущен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stop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stop</a:t>
            </a:r>
            <a:r>
              <a:rPr lang="en-US" sz="2400" dirty="0"/>
              <a:t> </a:t>
            </a:r>
            <a:r>
              <a:rPr lang="en-US" sz="2400" dirty="0" err="1"/>
              <a:t>mariadb</a:t>
            </a:r>
            <a:r>
              <a:rPr lang="en-US" sz="2400" dirty="0"/>
              <a:t> - </a:t>
            </a:r>
            <a:r>
              <a:rPr lang="ru-RU" sz="2400" dirty="0"/>
              <a:t>именно для сервера </a:t>
            </a:r>
            <a:r>
              <a:rPr lang="en-US" sz="2400" dirty="0"/>
              <a:t>Azure</a:t>
            </a:r>
          </a:p>
          <a:p>
            <a:endParaRPr lang="en-US" sz="2400" dirty="0"/>
          </a:p>
          <a:p>
            <a:r>
              <a:rPr lang="ru-RU" sz="2400" b="1" dirty="0"/>
              <a:t>Перезапуск </a:t>
            </a:r>
            <a:r>
              <a:rPr lang="en-US" sz="2400" b="1" dirty="0"/>
              <a:t>MySQL. </a:t>
            </a:r>
            <a:r>
              <a:rPr lang="ru-RU" sz="2400" b="1" dirty="0"/>
              <a:t>Например, при изменении файла конфигурации</a:t>
            </a:r>
            <a:endParaRPr lang="en-US" sz="2400" b="1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restart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restart</a:t>
            </a:r>
            <a:r>
              <a:rPr lang="en-US" sz="2400" dirty="0"/>
              <a:t> </a:t>
            </a:r>
            <a:r>
              <a:rPr lang="en-US" sz="2400" dirty="0" err="1"/>
              <a:t>mariadb</a:t>
            </a:r>
            <a:r>
              <a:rPr lang="en-US" sz="2400" dirty="0"/>
              <a:t> - </a:t>
            </a:r>
            <a:r>
              <a:rPr lang="ru-RU" sz="2400" dirty="0"/>
              <a:t>именно для сервера </a:t>
            </a:r>
            <a:r>
              <a:rPr lang="en-US" sz="2400" dirty="0"/>
              <a:t>Azure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всех опций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56521" y="1690688"/>
            <a:ext cx="9395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--verbose </a:t>
            </a:r>
            <a:r>
              <a:rPr lang="ru-RU" sz="3600" dirty="0">
                <a:solidFill>
                  <a:srgbClr val="7030A0"/>
                </a:solidFill>
                <a:latin typeface="Consolas" panose="020B0609020204030204" pitchFamily="49" charset="0"/>
              </a:rPr>
              <a:t>--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help</a:t>
            </a:r>
            <a:endParaRPr lang="ru-RU" sz="3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Выводит все опции</a:t>
            </a:r>
            <a:r>
              <a:rPr lang="en-US" sz="2400" dirty="0"/>
              <a:t> </a:t>
            </a:r>
            <a:r>
              <a:rPr lang="ru-RU" sz="2400"/>
              <a:t>их описаниями. </a:t>
            </a:r>
            <a:r>
              <a:rPr lang="ru-RU" sz="2400" dirty="0"/>
              <a:t>Если опция не была задана, то ей присваивается значение по умолчанию.</a:t>
            </a:r>
          </a:p>
          <a:p>
            <a:endParaRPr lang="ru-RU" sz="2400" dirty="0"/>
          </a:p>
          <a:p>
            <a:r>
              <a:rPr lang="ru-RU" sz="2400" b="1" dirty="0"/>
              <a:t>Вывод конкретной/конкретных опций</a:t>
            </a:r>
          </a:p>
          <a:p>
            <a:r>
              <a:rPr lang="en-US" sz="3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--verbose </a:t>
            </a:r>
            <a:r>
              <a:rPr lang="ru-RU" sz="3600" dirty="0">
                <a:solidFill>
                  <a:srgbClr val="7030A0"/>
                </a:solidFill>
                <a:latin typeface="Consolas" panose="020B0609020204030204" pitchFamily="49" charset="0"/>
              </a:rPr>
              <a:t>--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help</a:t>
            </a:r>
            <a:r>
              <a:rPr lang="ru-RU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| grep "</a:t>
            </a:r>
            <a:r>
              <a:rPr lang="en-US" sz="3600" dirty="0" err="1">
                <a:latin typeface="Consolas" panose="020B0609020204030204" pitchFamily="49" charset="0"/>
              </a:rPr>
              <a:t>dir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  <a:endParaRPr lang="ru-RU" sz="3600" dirty="0">
              <a:latin typeface="Consolas" panose="020B0609020204030204" pitchFamily="49" charset="0"/>
            </a:endParaRPr>
          </a:p>
          <a:p>
            <a:r>
              <a:rPr lang="ru-RU" sz="2400" dirty="0"/>
              <a:t>Команда </a:t>
            </a:r>
            <a:r>
              <a:rPr lang="en-US" sz="2400" dirty="0"/>
              <a:t>grep </a:t>
            </a:r>
            <a:r>
              <a:rPr lang="ru-RU" sz="2400" dirty="0"/>
              <a:t>в </a:t>
            </a:r>
            <a:r>
              <a:rPr lang="en-US" sz="2400" dirty="0"/>
              <a:t>Linux </a:t>
            </a:r>
            <a:r>
              <a:rPr lang="ru-RU" sz="2400" dirty="0"/>
              <a:t>позволяет отфильтровать поток данных</a:t>
            </a:r>
          </a:p>
          <a:p>
            <a:r>
              <a:rPr lang="ru-RU" sz="2400" dirty="0"/>
              <a:t>В данном случае команда стандартный вывод команды </a:t>
            </a:r>
            <a:r>
              <a:rPr lang="en-US" sz="2400" dirty="0" err="1"/>
              <a:t>mysql</a:t>
            </a:r>
            <a:r>
              <a:rPr lang="en-US" sz="2400" dirty="0"/>
              <a:t> </a:t>
            </a:r>
            <a:r>
              <a:rPr lang="ru-RU" sz="2400" dirty="0"/>
              <a:t>подается на стандартный вход команды </a:t>
            </a:r>
            <a:r>
              <a:rPr lang="en-US" sz="2400" dirty="0"/>
              <a:t>grep </a:t>
            </a:r>
            <a:r>
              <a:rPr lang="ru-RU" sz="2400" dirty="0"/>
              <a:t>и в нем ищется сочетание букв </a:t>
            </a:r>
            <a:r>
              <a:rPr lang="en-US" sz="2400" b="1" dirty="0" err="1"/>
              <a:t>dir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6076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параметров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56521" y="1690688"/>
            <a:ext cx="93957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datadir</a:t>
            </a:r>
            <a:r>
              <a:rPr lang="en-US" sz="2400" b="1" dirty="0"/>
              <a:t>                                                      /var/lib/</a:t>
            </a:r>
            <a:r>
              <a:rPr lang="en-US" sz="2400" b="1" dirty="0" err="1"/>
              <a:t>mysql</a:t>
            </a:r>
            <a:r>
              <a:rPr lang="en-US" sz="2400" b="1" dirty="0"/>
              <a:t>/</a:t>
            </a:r>
          </a:p>
          <a:p>
            <a:r>
              <a:rPr lang="en-US" sz="2400" b="1" dirty="0" err="1"/>
              <a:t>tmpdir</a:t>
            </a:r>
            <a:r>
              <a:rPr lang="en-US" sz="2400" b="1" dirty="0"/>
              <a:t>                                                       /</a:t>
            </a:r>
            <a:r>
              <a:rPr lang="en-US" sz="2400" b="1" dirty="0" err="1"/>
              <a:t>tmp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ssl</a:t>
            </a:r>
            <a:r>
              <a:rPr lang="en-US" sz="2400" b="1" dirty="0"/>
              <a:t>                                                          	FALSE</a:t>
            </a:r>
          </a:p>
          <a:p>
            <a:endParaRPr lang="en-US" sz="2400" b="1" dirty="0"/>
          </a:p>
          <a:p>
            <a:r>
              <a:rPr lang="en-US" sz="2400" b="1" dirty="0" err="1"/>
              <a:t>pid</a:t>
            </a:r>
            <a:r>
              <a:rPr lang="en-US" sz="2400" b="1" dirty="0"/>
              <a:t>-file                                                     /var/lib/</a:t>
            </a:r>
            <a:r>
              <a:rPr lang="en-US" sz="2400" b="1" dirty="0" err="1"/>
              <a:t>mysql</a:t>
            </a:r>
            <a:r>
              <a:rPr lang="en-US" sz="2400" b="1" dirty="0"/>
              <a:t>/</a:t>
            </a:r>
            <a:r>
              <a:rPr lang="en-US" sz="2400" b="1" dirty="0" err="1"/>
              <a:t>db-learning.pid</a:t>
            </a:r>
            <a:endParaRPr lang="en-US" sz="2400" b="1" dirty="0"/>
          </a:p>
          <a:p>
            <a:r>
              <a:rPr lang="en-US" sz="2400" b="1" dirty="0"/>
              <a:t>port                                                          3306</a:t>
            </a:r>
          </a:p>
          <a:p>
            <a:endParaRPr lang="en-US" sz="2400" b="1" dirty="0"/>
          </a:p>
          <a:p>
            <a:r>
              <a:rPr lang="en-US" sz="2400" b="1" dirty="0"/>
              <a:t>general-log                                              FALSE</a:t>
            </a:r>
          </a:p>
          <a:p>
            <a:r>
              <a:rPr lang="en-US" sz="2400" b="1" dirty="0"/>
              <a:t>general-log-file                                       db-learning.log</a:t>
            </a:r>
          </a:p>
          <a:p>
            <a:r>
              <a:rPr lang="en-US" sz="2400" b="1" dirty="0"/>
              <a:t>slow-query-log                                       FALSE</a:t>
            </a:r>
          </a:p>
          <a:p>
            <a:r>
              <a:rPr lang="en-US" sz="2400" b="1" dirty="0"/>
              <a:t>slow-query-log-file                                db-learning-slow.log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636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всех параметров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56521" y="1690688"/>
            <a:ext cx="939579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mysql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SHOW VARIABLES;</a:t>
            </a:r>
            <a:endParaRPr lang="ru-RU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mysqladmin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variables</a:t>
            </a:r>
            <a:endParaRPr lang="ru-RU" sz="3200" dirty="0">
              <a:latin typeface="Consolas" panose="020B0609020204030204" pitchFamily="49" charset="0"/>
            </a:endParaRPr>
          </a:p>
          <a:p>
            <a:r>
              <a:rPr lang="ru-RU" sz="2400" dirty="0"/>
              <a:t>Выводит текущие значения всех параметров, которые фактически используются сервером в данный момент.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mysql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SHOW STATUS;</a:t>
            </a:r>
            <a:endParaRPr lang="ru-RU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mysqladmin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extended-status</a:t>
            </a:r>
            <a:endParaRPr lang="ru-RU" sz="3200" dirty="0">
              <a:latin typeface="Consolas" panose="020B0609020204030204" pitchFamily="49" charset="0"/>
            </a:endParaRPr>
          </a:p>
          <a:p>
            <a:r>
              <a:rPr lang="ru-RU" sz="2400" dirty="0"/>
              <a:t>Выводит статус и статистику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14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Файл конфигурации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515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Месторасположение основного файла конфигурация в </a:t>
            </a:r>
            <a:r>
              <a:rPr lang="en-US" sz="2800" dirty="0"/>
              <a:t>Linux: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etc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my.cnf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/>
          </a:p>
          <a:p>
            <a:r>
              <a:rPr lang="ru-RU" sz="2400" dirty="0"/>
              <a:t>Рекомендуется разделить файл конфигурации на файлы для серверной части и для клиентской. Они расположены в директории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etc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my.cnf.d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ru-RU" sz="3600" dirty="0">
                <a:solidFill>
                  <a:schemeClr val="accent1"/>
                </a:solidFill>
              </a:rPr>
              <a:t> - для </a:t>
            </a:r>
            <a:r>
              <a:rPr lang="en-US" sz="3600" dirty="0">
                <a:solidFill>
                  <a:schemeClr val="accent1"/>
                </a:solidFill>
              </a:rPr>
              <a:t>CentOS (Fedora)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etc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mysql</a:t>
            </a:r>
            <a:r>
              <a:rPr lang="en-US" sz="3600" dirty="0">
                <a:solidFill>
                  <a:schemeClr val="accent1"/>
                </a:solidFill>
              </a:rPr>
              <a:t>/ - </a:t>
            </a:r>
            <a:r>
              <a:rPr lang="ru-RU" sz="3600" dirty="0">
                <a:solidFill>
                  <a:schemeClr val="accent1"/>
                </a:solidFill>
              </a:rPr>
              <a:t>для </a:t>
            </a:r>
            <a:r>
              <a:rPr lang="en-US" sz="3600" dirty="0">
                <a:solidFill>
                  <a:schemeClr val="accent1"/>
                </a:solidFill>
              </a:rPr>
              <a:t>Ubuntu (Debian)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файла конфигурации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5156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mysqld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--validate-config</a:t>
            </a:r>
            <a:endParaRPr lang="ru-RU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Проверить файл конфигурации</a:t>
            </a:r>
          </a:p>
          <a:p>
            <a:endParaRPr lang="ru-RU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mysqld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--defaults-file=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./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my.cnf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-test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--validate-config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Проверить не основной файл конфигурации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Делать проверку следует каждый раз, когда вы изменили конфигурацию, чтобы не остановить сервис после перезапуска в случае, если в конфигурации присутствует ошибка</a:t>
            </a:r>
          </a:p>
        </p:txBody>
      </p:sp>
    </p:spTree>
    <p:extLst>
      <p:ext uri="{BB962C8B-B14F-4D97-AF65-F5344CB8AC3E}">
        <p14:creationId xmlns:p14="http://schemas.microsoft.com/office/powerpoint/2010/main" val="34242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port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= 3306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Порт для подключения к </a:t>
            </a:r>
            <a:r>
              <a:rPr lang="en-US" sz="2400" dirty="0"/>
              <a:t>SQL</a:t>
            </a:r>
            <a:r>
              <a:rPr lang="ru-RU" sz="2400" dirty="0"/>
              <a:t>-серверу</a:t>
            </a:r>
          </a:p>
          <a:p>
            <a:endParaRPr lang="ru-RU" sz="2400" dirty="0"/>
          </a:p>
          <a:p>
            <a:r>
              <a:rPr lang="en-US" sz="2400" dirty="0" err="1">
                <a:solidFill>
                  <a:schemeClr val="accent1"/>
                </a:solidFill>
              </a:rPr>
              <a:t>datadir</a:t>
            </a:r>
            <a:r>
              <a:rPr lang="en-US" sz="2400" dirty="0">
                <a:solidFill>
                  <a:schemeClr val="accent1"/>
                </a:solidFill>
              </a:rPr>
              <a:t> = /var/lib/</a:t>
            </a:r>
            <a:r>
              <a:rPr lang="en-US" sz="2400" dirty="0" err="1">
                <a:solidFill>
                  <a:schemeClr val="accent1"/>
                </a:solidFill>
              </a:rPr>
              <a:t>mysql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Директория с файлами базы данных. Часто файлы БД размещают на </a:t>
            </a:r>
            <a:r>
              <a:rPr lang="ru-RU" sz="2400" dirty="0" err="1"/>
              <a:t>скорострых</a:t>
            </a:r>
            <a:r>
              <a:rPr lang="ru-RU" sz="2400" dirty="0"/>
              <a:t> дисках или </a:t>
            </a:r>
            <a:r>
              <a:rPr lang="en-US" sz="2400" dirty="0"/>
              <a:t>RAID</a:t>
            </a:r>
            <a:r>
              <a:rPr lang="ru-RU" sz="2400" dirty="0"/>
              <a:t>. Вместо этой опции можно использовать символические ссылки</a:t>
            </a:r>
            <a:r>
              <a:rPr lang="en-US" sz="2400" dirty="0"/>
              <a:t>. </a:t>
            </a:r>
            <a:r>
              <a:rPr lang="ru-RU" sz="2400" dirty="0"/>
              <a:t>То есть можно </a:t>
            </a:r>
            <a:r>
              <a:rPr lang="ru-RU" sz="2400" dirty="0" err="1"/>
              <a:t>примонтировать</a:t>
            </a:r>
            <a:r>
              <a:rPr lang="ru-RU" sz="2400" dirty="0"/>
              <a:t> нужную директорию в директорию </a:t>
            </a:r>
            <a:r>
              <a:rPr lang="en-US" sz="2400" dirty="0"/>
              <a:t>MySQL </a:t>
            </a:r>
            <a:r>
              <a:rPr lang="ru-RU" sz="2400" dirty="0"/>
              <a:t>по умолчанию.</a:t>
            </a:r>
          </a:p>
          <a:p>
            <a:endParaRPr lang="ru-RU" sz="2400" dirty="0"/>
          </a:p>
          <a:p>
            <a:r>
              <a:rPr lang="en-US" sz="2400" dirty="0" err="1">
                <a:solidFill>
                  <a:schemeClr val="accent1"/>
                </a:solidFill>
              </a:rPr>
              <a:t>tmpdir</a:t>
            </a:r>
            <a:r>
              <a:rPr lang="en-US" sz="2400" dirty="0">
                <a:solidFill>
                  <a:schemeClr val="accent1"/>
                </a:solidFill>
              </a:rPr>
              <a:t> = /</a:t>
            </a:r>
            <a:r>
              <a:rPr lang="en-US" sz="2400" dirty="0" err="1">
                <a:solidFill>
                  <a:schemeClr val="accent1"/>
                </a:solidFill>
              </a:rPr>
              <a:t>tmp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Директория, где будут размещаться временные файлы. Например, при сортировке или выполнении </a:t>
            </a:r>
            <a:r>
              <a:rPr lang="en-US" sz="2400" dirty="0"/>
              <a:t>join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13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818</Words>
  <Application>Microsoft Office PowerPoint</Application>
  <PresentationFormat>Широкоэкранный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Администрирование MySQL</vt:lpstr>
      <vt:lpstr>Конфигурация MySQL</vt:lpstr>
      <vt:lpstr>Запуск, остановка и перезапуск MySQL</vt:lpstr>
      <vt:lpstr>Просмотр всех опций MySQL</vt:lpstr>
      <vt:lpstr>Примеры параметров MySQL</vt:lpstr>
      <vt:lpstr>Просмотр всех параметров MySQL</vt:lpstr>
      <vt:lpstr>Файл конфигурации</vt:lpstr>
      <vt:lpstr>Проверка файла конфигурации</vt:lpstr>
      <vt:lpstr>Опции</vt:lpstr>
      <vt:lpstr>Опции, влияющие на скорость</vt:lpstr>
      <vt:lpstr>Опции, влияющие на скорость</vt:lpstr>
      <vt:lpstr>Отлавливаем медленные запросы</vt:lpstr>
      <vt:lpstr>Просмотр изменений в файле на лету</vt:lpstr>
      <vt:lpstr>Оптимизируем запросы</vt:lpstr>
      <vt:lpstr>Презентация PowerPoint</vt:lpstr>
      <vt:lpstr>Подключаемся по CLI к другому серверу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Spaceship24</cp:lastModifiedBy>
  <cp:revision>110</cp:revision>
  <dcterms:created xsi:type="dcterms:W3CDTF">2021-09-25T09:32:47Z</dcterms:created>
  <dcterms:modified xsi:type="dcterms:W3CDTF">2022-03-14T15:53:55Z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