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5" r:id="rId3"/>
    <p:sldId id="299" r:id="rId4"/>
    <p:sldId id="294" r:id="rId5"/>
    <p:sldId id="258" r:id="rId6"/>
    <p:sldId id="295" r:id="rId7"/>
    <p:sldId id="263" r:id="rId8"/>
    <p:sldId id="297" r:id="rId9"/>
    <p:sldId id="298" r:id="rId10"/>
    <p:sldId id="306" r:id="rId11"/>
    <p:sldId id="265" r:id="rId12"/>
    <p:sldId id="296" r:id="rId13"/>
    <p:sldId id="301" r:id="rId14"/>
    <p:sldId id="302" r:id="rId15"/>
    <p:sldId id="303" r:id="rId16"/>
    <p:sldId id="300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Средний стиль 4 — акцент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428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08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3C208B-A789-4EE5-ADA5-D820DCBE0E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41E8CC6-6772-4ACD-BD79-7CFACCED3D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9ACF8AA-2CFC-4843-A34A-385FC7F80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EA2BA-2399-4208-9B55-9DABA0FBBB66}" type="datetimeFigureOut">
              <a:rPr lang="ru-RU" smtClean="0"/>
              <a:t>04.09.2022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BE4969D-48D4-4172-B678-7F90500A2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3C2E2D2-E13F-4983-8AF2-8D11CA955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1E6A1-6F5A-49B7-9441-5915593CEE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2923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E43697-5F26-4AB6-85DA-295556574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A652B77-F9CA-4924-8D28-9A07134916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7B7B9D3-BAA1-49F9-9741-56AB81F07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EA2BA-2399-4208-9B55-9DABA0FBBB66}" type="datetimeFigureOut">
              <a:rPr lang="ru-RU" smtClean="0"/>
              <a:t>04.09.2022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05B120C-55A0-4F81-B1C3-E1E6B2A9E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BEBA8FA-D42F-4D17-8704-B7BC9FCB1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1E6A1-6F5A-49B7-9441-5915593CEE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5916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0B96E3CE-DBDC-413F-887C-16F8BACB7E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273F0F1-11D3-4E30-893B-746AFDC794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14878F1-27CC-4039-AF58-F564281A4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EA2BA-2399-4208-9B55-9DABA0FBBB66}" type="datetimeFigureOut">
              <a:rPr lang="ru-RU" smtClean="0"/>
              <a:t>04.09.2022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AD0033E-22C9-41F7-B43C-53EC6EF52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5725420-6D4E-4963-AE21-6229EF87B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1E6A1-6F5A-49B7-9441-5915593CEE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1167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E752DB-2949-40CF-A085-194F933A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FDA790F-E004-4EE7-9FAF-873FC640A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932FA05-6F4F-44BE-8C23-67A9F44D1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EA2BA-2399-4208-9B55-9DABA0FBBB66}" type="datetimeFigureOut">
              <a:rPr lang="ru-RU" smtClean="0"/>
              <a:t>04.09.2022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F31A562-0E8A-4D82-A19E-DC3F25E78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F9A9534-A08F-400A-8123-150D8B8E7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1E6A1-6F5A-49B7-9441-5915593CEE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2342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112857-368F-44E1-95DC-9BE7DB7DB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5FA2774-0CCD-4C24-86F5-BF7C9098E1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F1487CC-46D4-49E8-8ADD-FA8947639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EA2BA-2399-4208-9B55-9DABA0FBBB66}" type="datetimeFigureOut">
              <a:rPr lang="ru-RU" smtClean="0"/>
              <a:t>04.09.2022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D729BFB-59BF-4180-B133-D9F63C1F7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CE4BC6A-99BC-45F9-9B11-4B8799F53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1E6A1-6F5A-49B7-9441-5915593CEE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5158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837310-ED65-4907-AB68-23E42E39A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FCD7709-5972-4BD5-A05C-35F3AAE6D5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FDEDC17-19AA-4FEA-B0A7-6DC40DC8D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7C53F1A-26A5-4059-9177-F95171AB1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EA2BA-2399-4208-9B55-9DABA0FBBB66}" type="datetimeFigureOut">
              <a:rPr lang="ru-RU" smtClean="0"/>
              <a:t>04.09.2022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F11329B-6F50-4484-A407-7AE8385B5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8355261-F859-4E15-BEF9-438680910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1E6A1-6F5A-49B7-9441-5915593CEE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4614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6E04DF-4A96-4EAA-978E-58B858DAA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E5EDACA-9B30-4E45-B166-6E7EC057F6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D119803-95F9-4363-B657-BCEFEC0CC3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596323E-7521-4B68-A7FC-6C7571BDF9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D48A720-CA7A-48DA-BDDC-F51FF59C1F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6824D3E1-12C3-4F01-B8EB-84B05F170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EA2BA-2399-4208-9B55-9DABA0FBBB66}" type="datetimeFigureOut">
              <a:rPr lang="ru-RU" smtClean="0"/>
              <a:t>04.09.2022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B7FA15C-533D-45F3-B0F2-13FC917FC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86C3329-15A8-4307-87EA-B86AB5F5C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1E6A1-6F5A-49B7-9441-5915593CEE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5346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E31FDD-BB50-421B-940B-246D6EEC1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3A39700-BE9C-4ABF-A7CC-C84102AD1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EA2BA-2399-4208-9B55-9DABA0FBBB66}" type="datetimeFigureOut">
              <a:rPr lang="ru-RU" smtClean="0"/>
              <a:t>04.09.2022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2CFAC35-F2E2-4DEB-94BB-C411C95AE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555F2E4-FA8E-47EB-9648-A19F8F8FF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1E6A1-6F5A-49B7-9441-5915593CEE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4537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7A3E8456-A21F-4AD8-9E85-E4BF16AAF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EA2BA-2399-4208-9B55-9DABA0FBBB66}" type="datetimeFigureOut">
              <a:rPr lang="ru-RU" smtClean="0"/>
              <a:t>04.09.2022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2857FA0-4C0D-4636-BEB8-15BB5C239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1157AFF-98CB-4059-A797-BCDAE00F0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1E6A1-6F5A-49B7-9441-5915593CEE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6863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3C4CBD-A77B-4A83-9231-6A73EBA03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41DB2AC-492E-441A-8578-C32D976C44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0AD3957-D34B-488F-A7B2-C63A7B733A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A4D73D3-B21C-46A4-8E6F-B19F54F98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EA2BA-2399-4208-9B55-9DABA0FBBB66}" type="datetimeFigureOut">
              <a:rPr lang="ru-RU" smtClean="0"/>
              <a:t>04.09.2022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C4A7C77-89F9-4BAE-9F1E-0256294A4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FE013B6-CC5D-41AF-AC80-189885A90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1E6A1-6F5A-49B7-9441-5915593CEE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5293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3FF744-7AF5-4916-B3B7-7A1556208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E3E4192A-04F7-41B2-9F33-774A3F6457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517D716-AE3E-4064-8589-7B6696943C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2C5783B-24E4-4129-BAD6-9F55DD25E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EA2BA-2399-4208-9B55-9DABA0FBBB66}" type="datetimeFigureOut">
              <a:rPr lang="ru-RU" smtClean="0"/>
              <a:t>04.09.2022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CF2FEAE-49A4-46D9-963C-561E8CCED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0D81FEE-7251-4CE8-A796-B9418819C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1E6A1-6F5A-49B7-9441-5915593CEE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1767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BDD559-2260-476A-85DD-FE042E850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3657787-3E73-45CE-9E4D-FBA90CC369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91B60A0-6EA2-420A-B559-BDEF7B7078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8EA2BA-2399-4208-9B55-9DABA0FBBB66}" type="datetimeFigureOut">
              <a:rPr lang="ru-RU" smtClean="0"/>
              <a:t>04.09.2022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5EC43DA-9EA1-400A-A201-CF39840980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3C69306-C5B5-4B15-9BE6-00A1CC495B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1E6A1-6F5A-49B7-9441-5915593CEE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3988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7D73DE-02B0-4BC6-90F4-6C2A2BC676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Методы</a:t>
            </a:r>
            <a:r>
              <a:rPr lang="en-US" dirty="0"/>
              <a:t> </a:t>
            </a:r>
            <a:r>
              <a:rPr lang="ru-RU" dirty="0"/>
              <a:t>сбора</a:t>
            </a:r>
            <a:r>
              <a:rPr lang="en-US" dirty="0"/>
              <a:t> </a:t>
            </a:r>
            <a:r>
              <a:rPr lang="ru-RU" dirty="0"/>
              <a:t>и</a:t>
            </a:r>
            <a:r>
              <a:rPr lang="en-US" dirty="0"/>
              <a:t> </a:t>
            </a:r>
            <a:r>
              <a:rPr lang="ru-RU" dirty="0"/>
              <a:t>обработки</a:t>
            </a:r>
            <a:r>
              <a:rPr lang="en-US" dirty="0"/>
              <a:t> </a:t>
            </a:r>
            <a:r>
              <a:rPr lang="ru-RU" dirty="0"/>
              <a:t>информации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C90358E-2452-47D0-9FF2-C7B2B20B13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3200" b="1" dirty="0" err="1">
                <a:solidFill>
                  <a:srgbClr val="C00000"/>
                </a:solidFill>
              </a:rPr>
              <a:t>IThub</a:t>
            </a:r>
            <a:endParaRPr lang="en-US" sz="3200" b="1" dirty="0">
              <a:solidFill>
                <a:srgbClr val="C00000"/>
              </a:solidFill>
            </a:endParaRPr>
          </a:p>
          <a:p>
            <a:r>
              <a:rPr lang="en-US" dirty="0"/>
              <a:t>2022-2023</a:t>
            </a:r>
          </a:p>
        </p:txBody>
      </p:sp>
    </p:spTree>
    <p:extLst>
      <p:ext uri="{BB962C8B-B14F-4D97-AF65-F5344CB8AC3E}">
        <p14:creationId xmlns:p14="http://schemas.microsoft.com/office/powerpoint/2010/main" val="8771691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6A78B80B-4C69-451E-AA94-ECD5162CE428}"/>
              </a:ext>
            </a:extLst>
          </p:cNvPr>
          <p:cNvSpPr/>
          <p:nvPr/>
        </p:nvSpPr>
        <p:spPr>
          <a:xfrm>
            <a:off x="1370037" y="2382473"/>
            <a:ext cx="2256639" cy="956345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12BE4628-63B7-4F0E-90B6-CEFF761AFB37}"/>
              </a:ext>
            </a:extLst>
          </p:cNvPr>
          <p:cNvSpPr/>
          <p:nvPr/>
        </p:nvSpPr>
        <p:spPr>
          <a:xfrm>
            <a:off x="1383097" y="3602856"/>
            <a:ext cx="2256639" cy="956345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6D5D6776-18A9-43C4-87B4-F496F8CAE852}"/>
              </a:ext>
            </a:extLst>
          </p:cNvPr>
          <p:cNvSpPr/>
          <p:nvPr/>
        </p:nvSpPr>
        <p:spPr>
          <a:xfrm>
            <a:off x="1370036" y="4823239"/>
            <a:ext cx="2256639" cy="956345"/>
          </a:xfrm>
          <a:prstGeom prst="rect">
            <a:avLst/>
          </a:prstGeom>
          <a:solidFill>
            <a:schemeClr val="accent6">
              <a:lumMod val="20000"/>
              <a:lumOff val="80000"/>
              <a:alpha val="7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A402F8-83FE-405B-BAE0-F8100841D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Откуда берутся данные?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9E3485-BA31-41B5-A0DB-78DBB9FD46B0}"/>
              </a:ext>
            </a:extLst>
          </p:cNvPr>
          <p:cNvSpPr txBox="1"/>
          <p:nvPr/>
        </p:nvSpPr>
        <p:spPr>
          <a:xfrm>
            <a:off x="1621590" y="2689050"/>
            <a:ext cx="1779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 err="1"/>
              <a:t>Парсинг</a:t>
            </a:r>
            <a:r>
              <a:rPr lang="ru-RU" dirty="0"/>
              <a:t> данных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F55BE12-0FA6-41C5-879C-88128DFA0586}"/>
              </a:ext>
            </a:extLst>
          </p:cNvPr>
          <p:cNvSpPr txBox="1"/>
          <p:nvPr/>
        </p:nvSpPr>
        <p:spPr>
          <a:xfrm>
            <a:off x="1487483" y="3757863"/>
            <a:ext cx="20478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/>
              <a:t>Получение данных</a:t>
            </a:r>
            <a:br>
              <a:rPr lang="en-US" dirty="0"/>
            </a:br>
            <a:r>
              <a:rPr lang="ru-RU" dirty="0"/>
              <a:t>по </a:t>
            </a:r>
            <a:r>
              <a:rPr lang="en-US" dirty="0"/>
              <a:t>API</a:t>
            </a:r>
            <a:endParaRPr lang="ru-RU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7AE9F5D-EBE4-4D16-B7FC-5B0543FFBBC9}"/>
              </a:ext>
            </a:extLst>
          </p:cNvPr>
          <p:cNvSpPr txBox="1"/>
          <p:nvPr/>
        </p:nvSpPr>
        <p:spPr>
          <a:xfrm>
            <a:off x="1487483" y="4978245"/>
            <a:ext cx="20478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/>
              <a:t>Получение данных</a:t>
            </a:r>
            <a:br>
              <a:rPr lang="en-US" dirty="0"/>
            </a:br>
            <a:r>
              <a:rPr lang="ru-RU" dirty="0"/>
              <a:t>с </a:t>
            </a:r>
            <a:r>
              <a:rPr lang="en-US" dirty="0"/>
              <a:t>IoT </a:t>
            </a:r>
            <a:r>
              <a:rPr lang="ru-RU" dirty="0"/>
              <a:t>устройств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341D1AB9-AC84-46DB-999C-7F4EDF160851}"/>
              </a:ext>
            </a:extLst>
          </p:cNvPr>
          <p:cNvSpPr/>
          <p:nvPr/>
        </p:nvSpPr>
        <p:spPr>
          <a:xfrm>
            <a:off x="4835267" y="2816453"/>
            <a:ext cx="2256639" cy="25291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Предварительная обработка</a:t>
            </a:r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2ED54DFA-E910-4324-A39B-C07D39854447}"/>
              </a:ext>
            </a:extLst>
          </p:cNvPr>
          <p:cNvSpPr/>
          <p:nvPr/>
        </p:nvSpPr>
        <p:spPr>
          <a:xfrm>
            <a:off x="8345650" y="2382473"/>
            <a:ext cx="2256639" cy="956345"/>
          </a:xfrm>
          <a:prstGeom prst="rect">
            <a:avLst/>
          </a:prstGeom>
          <a:solidFill>
            <a:srgbClr val="7030A0">
              <a:alpha val="30000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B24F1624-862F-4868-84C2-CF305A8553D9}"/>
              </a:ext>
            </a:extLst>
          </p:cNvPr>
          <p:cNvSpPr/>
          <p:nvPr/>
        </p:nvSpPr>
        <p:spPr>
          <a:xfrm>
            <a:off x="8358710" y="3602856"/>
            <a:ext cx="2256639" cy="956345"/>
          </a:xfrm>
          <a:prstGeom prst="rect">
            <a:avLst/>
          </a:prstGeom>
          <a:solidFill>
            <a:srgbClr val="C00000">
              <a:alpha val="3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6C7553CF-63D3-40E0-A1EE-872A12B87067}"/>
              </a:ext>
            </a:extLst>
          </p:cNvPr>
          <p:cNvSpPr/>
          <p:nvPr/>
        </p:nvSpPr>
        <p:spPr>
          <a:xfrm>
            <a:off x="8345649" y="4823239"/>
            <a:ext cx="2256639" cy="956345"/>
          </a:xfrm>
          <a:prstGeom prst="rect">
            <a:avLst/>
          </a:prstGeom>
          <a:solidFill>
            <a:srgbClr val="00B0F0">
              <a:alpha val="30000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9061226-2B0B-4306-A065-4EE000FFB9AD}"/>
              </a:ext>
            </a:extLst>
          </p:cNvPr>
          <p:cNvSpPr txBox="1"/>
          <p:nvPr/>
        </p:nvSpPr>
        <p:spPr>
          <a:xfrm>
            <a:off x="8755902" y="2689050"/>
            <a:ext cx="1462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/>
              <a:t>Базы данных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023C924-C558-4A98-856B-76572D82EBC4}"/>
              </a:ext>
            </a:extLst>
          </p:cNvPr>
          <p:cNvSpPr txBox="1"/>
          <p:nvPr/>
        </p:nvSpPr>
        <p:spPr>
          <a:xfrm>
            <a:off x="9061273" y="3896362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/>
              <a:t>Файлы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191A42E-4935-44A6-9F48-389F1070A224}"/>
              </a:ext>
            </a:extLst>
          </p:cNvPr>
          <p:cNvSpPr txBox="1"/>
          <p:nvPr/>
        </p:nvSpPr>
        <p:spPr>
          <a:xfrm>
            <a:off x="8841661" y="4978245"/>
            <a:ext cx="12907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/>
              <a:t>Облачные</a:t>
            </a:r>
            <a:br>
              <a:rPr lang="ru-RU" dirty="0"/>
            </a:br>
            <a:r>
              <a:rPr lang="ru-RU" dirty="0"/>
              <a:t>хранилища</a:t>
            </a:r>
          </a:p>
        </p:txBody>
      </p: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26DE9F06-7DBE-4B48-BDCB-C9E9F51374B4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3626676" y="2860646"/>
            <a:ext cx="1208591" cy="1220382"/>
          </a:xfrm>
          <a:prstGeom prst="straightConnector1">
            <a:avLst/>
          </a:prstGeom>
          <a:ln w="1905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4E7CFF22-0722-487E-8716-5BA95C058926}"/>
              </a:ext>
            </a:extLst>
          </p:cNvPr>
          <p:cNvCxnSpPr>
            <a:stCxn id="16" idx="3"/>
            <a:endCxn id="7" idx="1"/>
          </p:cNvCxnSpPr>
          <p:nvPr/>
        </p:nvCxnSpPr>
        <p:spPr>
          <a:xfrm flipV="1">
            <a:off x="3639736" y="4081028"/>
            <a:ext cx="1195531" cy="1"/>
          </a:xfrm>
          <a:prstGeom prst="straightConnector1">
            <a:avLst/>
          </a:prstGeom>
          <a:ln w="1905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09DDC92D-AC98-4B59-853B-44F0B7001770}"/>
              </a:ext>
            </a:extLst>
          </p:cNvPr>
          <p:cNvCxnSpPr>
            <a:stCxn id="17" idx="3"/>
            <a:endCxn id="7" idx="1"/>
          </p:cNvCxnSpPr>
          <p:nvPr/>
        </p:nvCxnSpPr>
        <p:spPr>
          <a:xfrm flipV="1">
            <a:off x="3626675" y="4081028"/>
            <a:ext cx="1208592" cy="1220384"/>
          </a:xfrm>
          <a:prstGeom prst="straightConnector1">
            <a:avLst/>
          </a:prstGeom>
          <a:ln w="1905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>
            <a:extLst>
              <a:ext uri="{FF2B5EF4-FFF2-40B4-BE49-F238E27FC236}">
                <a16:creationId xmlns:a16="http://schemas.microsoft.com/office/drawing/2014/main" id="{D3FCC716-495D-4CB0-B832-91CB478BF37D}"/>
              </a:ext>
            </a:extLst>
          </p:cNvPr>
          <p:cNvCxnSpPr>
            <a:stCxn id="7" idx="3"/>
            <a:endCxn id="18" idx="1"/>
          </p:cNvCxnSpPr>
          <p:nvPr/>
        </p:nvCxnSpPr>
        <p:spPr>
          <a:xfrm flipV="1">
            <a:off x="7091906" y="2860646"/>
            <a:ext cx="1253744" cy="1220382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>
            <a:extLst>
              <a:ext uri="{FF2B5EF4-FFF2-40B4-BE49-F238E27FC236}">
                <a16:creationId xmlns:a16="http://schemas.microsoft.com/office/drawing/2014/main" id="{CB17755D-B6BA-4F50-B652-B20C74FA6972}"/>
              </a:ext>
            </a:extLst>
          </p:cNvPr>
          <p:cNvCxnSpPr>
            <a:stCxn id="7" idx="3"/>
            <a:endCxn id="19" idx="1"/>
          </p:cNvCxnSpPr>
          <p:nvPr/>
        </p:nvCxnSpPr>
        <p:spPr>
          <a:xfrm>
            <a:off x="7091906" y="4081028"/>
            <a:ext cx="1266804" cy="1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>
            <a:extLst>
              <a:ext uri="{FF2B5EF4-FFF2-40B4-BE49-F238E27FC236}">
                <a16:creationId xmlns:a16="http://schemas.microsoft.com/office/drawing/2014/main" id="{D2A2D730-A031-4A63-8E5E-55698B72C308}"/>
              </a:ext>
            </a:extLst>
          </p:cNvPr>
          <p:cNvCxnSpPr>
            <a:stCxn id="7" idx="3"/>
            <a:endCxn id="20" idx="1"/>
          </p:cNvCxnSpPr>
          <p:nvPr/>
        </p:nvCxnSpPr>
        <p:spPr>
          <a:xfrm>
            <a:off x="7091906" y="4081028"/>
            <a:ext cx="1253743" cy="1220384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77250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3574E0-A634-4F94-99CC-AE2E540D4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65563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Назовите методы сбора данных</a:t>
            </a:r>
          </a:p>
        </p:txBody>
      </p:sp>
    </p:spTree>
    <p:extLst>
      <p:ext uri="{BB962C8B-B14F-4D97-AF65-F5344CB8AC3E}">
        <p14:creationId xmlns:p14="http://schemas.microsoft.com/office/powerpoint/2010/main" val="4574183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3574E0-A634-4F94-99CC-AE2E540D4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Методы сбора данных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4EFD3C7-C7B6-33A2-5CA7-59104FEF74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0558" y="2250632"/>
            <a:ext cx="3782729" cy="252181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BC4C0A9-DDD5-D202-2151-94A109608A86}"/>
              </a:ext>
            </a:extLst>
          </p:cNvPr>
          <p:cNvSpPr txBox="1"/>
          <p:nvPr/>
        </p:nvSpPr>
        <p:spPr>
          <a:xfrm>
            <a:off x="2701273" y="5127351"/>
            <a:ext cx="17013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/>
              <a:t>Вручную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C420C00-C9D4-14C2-4CB8-F20A43AE2C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1597" y="2075700"/>
            <a:ext cx="3649845" cy="30131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CB0E08E-B789-8FA3-6439-B150964237BC}"/>
              </a:ext>
            </a:extLst>
          </p:cNvPr>
          <p:cNvSpPr txBox="1"/>
          <p:nvPr/>
        </p:nvSpPr>
        <p:spPr>
          <a:xfrm>
            <a:off x="6199005" y="5127350"/>
            <a:ext cx="50150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/>
              <a:t>Средствами автоматизации</a:t>
            </a:r>
          </a:p>
        </p:txBody>
      </p:sp>
    </p:spTree>
    <p:extLst>
      <p:ext uri="{BB962C8B-B14F-4D97-AF65-F5344CB8AC3E}">
        <p14:creationId xmlns:p14="http://schemas.microsoft.com/office/powerpoint/2010/main" val="5548017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3574E0-A634-4F94-99CC-AE2E540D4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Как можно размечать данные?</a:t>
            </a:r>
          </a:p>
        </p:txBody>
      </p:sp>
    </p:spTree>
    <p:extLst>
      <p:ext uri="{BB962C8B-B14F-4D97-AF65-F5344CB8AC3E}">
        <p14:creationId xmlns:p14="http://schemas.microsoft.com/office/powerpoint/2010/main" val="27478210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3574E0-A634-4F94-99CC-AE2E540D4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Примеры разметки данных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424670C-CA4A-A2DE-B1D6-AE8BFAE97A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38425"/>
            <a:ext cx="5676384" cy="423511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ADFE3C1-93B3-9229-2768-B6C0E9E429D1}"/>
              </a:ext>
            </a:extLst>
          </p:cNvPr>
          <p:cNvSpPr txBox="1"/>
          <p:nvPr/>
        </p:nvSpPr>
        <p:spPr>
          <a:xfrm>
            <a:off x="6853187" y="3429000"/>
            <a:ext cx="477124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/>
              <a:t>Разметка для </a:t>
            </a:r>
            <a:r>
              <a:rPr lang="en-US" sz="2800" dirty="0"/>
              <a:t>Object Detection</a:t>
            </a:r>
          </a:p>
          <a:p>
            <a:r>
              <a:rPr lang="ru-RU" sz="2800" dirty="0"/>
              <a:t>В частности, для модели </a:t>
            </a:r>
            <a:r>
              <a:rPr lang="en-US" sz="2800" dirty="0"/>
              <a:t>Yolo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7209117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3574E0-A634-4F94-99CC-AE2E540D4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Примеры разметки данных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DFE3C1-93B3-9229-2768-B6C0E9E429D1}"/>
              </a:ext>
            </a:extLst>
          </p:cNvPr>
          <p:cNvSpPr txBox="1"/>
          <p:nvPr/>
        </p:nvSpPr>
        <p:spPr>
          <a:xfrm>
            <a:off x="6843562" y="3005488"/>
            <a:ext cx="462975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Разметка для сегментации изображений моделями</a:t>
            </a:r>
            <a:br>
              <a:rPr lang="en-US" sz="2800" dirty="0"/>
            </a:br>
            <a:r>
              <a:rPr lang="en-US" sz="2800" dirty="0"/>
              <a:t>U-Net, </a:t>
            </a:r>
            <a:r>
              <a:rPr lang="en-US" sz="2800" dirty="0" err="1"/>
              <a:t>SegNet</a:t>
            </a:r>
            <a:r>
              <a:rPr lang="en-US" sz="2800" dirty="0"/>
              <a:t>, </a:t>
            </a:r>
            <a:r>
              <a:rPr lang="en-US" sz="2800" dirty="0" err="1"/>
              <a:t>Linken</a:t>
            </a:r>
            <a:r>
              <a:rPr lang="en-US" sz="2800" dirty="0"/>
              <a:t>, </a:t>
            </a:r>
            <a:r>
              <a:rPr lang="en-US" sz="2800" dirty="0" err="1"/>
              <a:t>PSPNet</a:t>
            </a:r>
            <a:r>
              <a:rPr lang="en-US" sz="2800" dirty="0"/>
              <a:t> </a:t>
            </a:r>
            <a:r>
              <a:rPr lang="ru-RU" sz="2800" dirty="0"/>
              <a:t>и т.д.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A7FDDBC-C421-E806-7A1F-0D2D304EB5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5597697" cy="4383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9064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3574E0-A634-4F94-99CC-AE2E540D4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Что мы изучим в этом курсе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C4C0A9-DDD5-D202-2151-94A109608A86}"/>
              </a:ext>
            </a:extLst>
          </p:cNvPr>
          <p:cNvSpPr txBox="1"/>
          <p:nvPr/>
        </p:nvSpPr>
        <p:spPr>
          <a:xfrm>
            <a:off x="2099857" y="2114199"/>
            <a:ext cx="799228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/>
              <a:t>Освоим </a:t>
            </a:r>
            <a:r>
              <a:rPr lang="ru-RU" sz="3200" dirty="0" err="1"/>
              <a:t>парсинг</a:t>
            </a:r>
            <a:r>
              <a:rPr lang="ru-RU" sz="3200" dirty="0"/>
              <a:t> графических и текстовых данных и формирование </a:t>
            </a:r>
            <a:r>
              <a:rPr lang="ru-RU" sz="3200" dirty="0" err="1"/>
              <a:t>датасетов</a:t>
            </a:r>
            <a:endParaRPr lang="ru-RU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/>
              <a:t>Изучим </a:t>
            </a:r>
            <a:r>
              <a:rPr lang="en-US" sz="3200" dirty="0"/>
              <a:t>Pandas</a:t>
            </a:r>
            <a:endParaRPr lang="ru-RU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/>
              <a:t>Освоим разметку данных: графических, текстовых, аудио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/>
              <a:t>Освоим проверку и валидацию </a:t>
            </a:r>
            <a:r>
              <a:rPr lang="ru-RU" sz="3200" dirty="0" err="1"/>
              <a:t>датасетов</a:t>
            </a:r>
            <a:endParaRPr lang="ru-RU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/>
              <a:t>Освоим преобразование </a:t>
            </a:r>
            <a:r>
              <a:rPr lang="ru-RU" sz="3200" dirty="0" err="1"/>
              <a:t>датасетов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70074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7D73DE-02B0-4BC6-90F4-6C2A2BC676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Романов Аркадий Борисович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C90358E-2452-47D0-9FF2-C7B2B20B13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  <a:p>
            <a:r>
              <a:rPr lang="en-US" dirty="0">
                <a:solidFill>
                  <a:srgbClr val="C00000"/>
                </a:solidFill>
              </a:rPr>
              <a:t>RomanovAB@ithub.ru</a:t>
            </a:r>
            <a:endParaRPr lang="ru-RU" dirty="0">
              <a:solidFill>
                <a:srgbClr val="C00000"/>
              </a:solidFill>
            </a:endParaRPr>
          </a:p>
          <a:p>
            <a:r>
              <a:rPr lang="ru-RU" dirty="0">
                <a:solidFill>
                  <a:srgbClr val="C00000"/>
                </a:solidFill>
              </a:rPr>
              <a:t>+7 926 340 97 69</a:t>
            </a:r>
          </a:p>
        </p:txBody>
      </p:sp>
    </p:spTree>
    <p:extLst>
      <p:ext uri="{BB962C8B-B14F-4D97-AF65-F5344CB8AC3E}">
        <p14:creationId xmlns:p14="http://schemas.microsoft.com/office/powerpoint/2010/main" val="1823131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38C42C-D650-499F-90F4-9A9E6CA08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Введение в курс</a:t>
            </a:r>
          </a:p>
        </p:txBody>
      </p:sp>
    </p:spTree>
    <p:extLst>
      <p:ext uri="{BB962C8B-B14F-4D97-AF65-F5344CB8AC3E}">
        <p14:creationId xmlns:p14="http://schemas.microsoft.com/office/powerpoint/2010/main" val="22886314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3574E0-A634-4F94-99CC-AE2E540D4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Когда данные ценны, а когда нет?</a:t>
            </a: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438B6461-24B8-4D0C-9BFE-66338BE2FE2C}"/>
              </a:ext>
            </a:extLst>
          </p:cNvPr>
          <p:cNvSpPr txBox="1">
            <a:spLocks/>
          </p:cNvSpPr>
          <p:nvPr/>
        </p:nvSpPr>
        <p:spPr>
          <a:xfrm>
            <a:off x="7806262" y="2037979"/>
            <a:ext cx="3778543" cy="37336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dirty="0"/>
              <a:t>Хаотичные, неструктурированные, неразмеченные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ru-RU" dirty="0"/>
          </a:p>
          <a:p>
            <a:pPr marL="0" indent="0">
              <a:buFont typeface="Arial" panose="020B0604020202020204" pitchFamily="34" charset="0"/>
              <a:buNone/>
            </a:pPr>
            <a:endParaRPr lang="ru-RU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ru-RU" dirty="0"/>
              <a:t>Структурированные, размеченные, упорядоченные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8DB1A37-F051-4256-B06A-1E7E23C9B8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8" y="1895367"/>
            <a:ext cx="5709784" cy="4123733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5BDB796-ABC7-32C5-4AA0-C7CB5CED6E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00949" y="4432009"/>
            <a:ext cx="609600" cy="60960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E7CADB41-C642-C854-9A32-04166208589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974700" y="2124457"/>
            <a:ext cx="670180" cy="670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0697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3574E0-A634-4F94-99CC-AE2E540D4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Ценность данных в их структурированности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B61AA8C-A606-812A-A7E9-1FBE5CD976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425" y="1349725"/>
            <a:ext cx="5143150" cy="514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5015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3574E0-A634-4F94-99CC-AE2E540D4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07812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Предложите методы структурирования</a:t>
            </a:r>
          </a:p>
        </p:txBody>
      </p:sp>
    </p:spTree>
    <p:extLst>
      <p:ext uri="{BB962C8B-B14F-4D97-AF65-F5344CB8AC3E}">
        <p14:creationId xmlns:p14="http://schemas.microsoft.com/office/powerpoint/2010/main" val="6188429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3574E0-A634-4F94-99CC-AE2E540D4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Методы структурирования данных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663639C-7743-3CFB-8A82-344F25E378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7970" y="2207564"/>
            <a:ext cx="2234268" cy="1200919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5E0D95E-EA24-4F54-5A28-1E9DF7C60E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474" y="2344730"/>
            <a:ext cx="1111202" cy="111120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6EDA809-B378-6BB9-93B9-B091AD5813CE}"/>
              </a:ext>
            </a:extLst>
          </p:cNvPr>
          <p:cNvSpPr txBox="1"/>
          <p:nvPr/>
        </p:nvSpPr>
        <p:spPr>
          <a:xfrm>
            <a:off x="952958" y="1648170"/>
            <a:ext cx="38539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/>
              <a:t>Хранение по файлам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A47CA5-DA10-C727-AB8D-BAB0D60B0368}"/>
              </a:ext>
            </a:extLst>
          </p:cNvPr>
          <p:cNvSpPr txBox="1"/>
          <p:nvPr/>
        </p:nvSpPr>
        <p:spPr>
          <a:xfrm>
            <a:off x="6455413" y="1639056"/>
            <a:ext cx="37784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/>
              <a:t>Табличное хранение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B456A95-6616-8D3F-03FC-49F1AA47CF5E}"/>
              </a:ext>
            </a:extLst>
          </p:cNvPr>
          <p:cNvSpPr txBox="1"/>
          <p:nvPr/>
        </p:nvSpPr>
        <p:spPr>
          <a:xfrm>
            <a:off x="4099299" y="4679194"/>
            <a:ext cx="39934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/>
              <a:t>Смешанное хранение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C8131A8-8FFD-9167-3C51-4728C5C69CD0}"/>
              </a:ext>
            </a:extLst>
          </p:cNvPr>
          <p:cNvSpPr txBox="1"/>
          <p:nvPr/>
        </p:nvSpPr>
        <p:spPr>
          <a:xfrm>
            <a:off x="8502238" y="2492991"/>
            <a:ext cx="27878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В базе данных с выборкой</a:t>
            </a:r>
            <a:br>
              <a:rPr lang="ru-RU" dirty="0"/>
            </a:br>
            <a:r>
              <a:rPr lang="ru-RU" dirty="0"/>
              <a:t>с помощью </a:t>
            </a:r>
            <a:r>
              <a:rPr lang="en-US" dirty="0"/>
              <a:t>SQL</a:t>
            </a:r>
            <a:endParaRPr lang="ru-RU" dirty="0"/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BF7342B3-9725-12EF-BDDD-F051E1D898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4224" y="3576723"/>
            <a:ext cx="1717476" cy="62132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A76BF5A-1CA5-5ACE-5C38-6B2B04B7CFA4}"/>
              </a:ext>
            </a:extLst>
          </p:cNvPr>
          <p:cNvSpPr txBox="1"/>
          <p:nvPr/>
        </p:nvSpPr>
        <p:spPr>
          <a:xfrm>
            <a:off x="2533417" y="2445148"/>
            <a:ext cx="26432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Структурирование с помощью разбиения по папкам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A2D915B-31EA-34BC-D39C-8DE44F24EB1C}"/>
              </a:ext>
            </a:extLst>
          </p:cNvPr>
          <p:cNvSpPr txBox="1"/>
          <p:nvPr/>
        </p:nvSpPr>
        <p:spPr>
          <a:xfrm>
            <a:off x="8502238" y="3483854"/>
            <a:ext cx="28794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 файле </a:t>
            </a:r>
            <a:r>
              <a:rPr lang="en-US" dirty="0"/>
              <a:t>Excel (</a:t>
            </a:r>
            <a:r>
              <a:rPr lang="en-US" dirty="0" err="1"/>
              <a:t>xls</a:t>
            </a:r>
            <a:r>
              <a:rPr lang="en-US" dirty="0"/>
              <a:t>, xlsx, csv) </a:t>
            </a:r>
            <a:r>
              <a:rPr lang="ru-RU" dirty="0"/>
              <a:t>с</a:t>
            </a:r>
            <a:r>
              <a:rPr lang="en-US" dirty="0"/>
              <a:t> </a:t>
            </a:r>
            <a:r>
              <a:rPr lang="ru-RU" dirty="0"/>
              <a:t>выборкой</a:t>
            </a:r>
            <a:r>
              <a:rPr lang="en-US" dirty="0"/>
              <a:t> </a:t>
            </a:r>
            <a:r>
              <a:rPr lang="ru-RU" dirty="0"/>
              <a:t>с помощью </a:t>
            </a:r>
            <a:r>
              <a:rPr lang="en-US" dirty="0"/>
              <a:t>Pandas</a:t>
            </a:r>
            <a:endParaRPr lang="ru-RU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4FED236-0CD8-81CE-DE65-01267C5A0869}"/>
              </a:ext>
            </a:extLst>
          </p:cNvPr>
          <p:cNvSpPr txBox="1"/>
          <p:nvPr/>
        </p:nvSpPr>
        <p:spPr>
          <a:xfrm>
            <a:off x="2533417" y="3562907"/>
            <a:ext cx="26432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Структурирование с помощью кодирования в названиях файлов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A14C2AD-E99A-97A1-E5DF-0A63F77000F7}"/>
              </a:ext>
            </a:extLst>
          </p:cNvPr>
          <p:cNvSpPr txBox="1"/>
          <p:nvPr/>
        </p:nvSpPr>
        <p:spPr>
          <a:xfrm>
            <a:off x="1065821" y="3830281"/>
            <a:ext cx="1111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01_32</a:t>
            </a:r>
            <a:r>
              <a:rPr lang="en-US" dirty="0">
                <a:solidFill>
                  <a:schemeClr val="accent1"/>
                </a:solidFill>
              </a:rPr>
              <a:t>.jpg</a:t>
            </a:r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70B10AD2-1FDC-5E11-5144-E424349EA717}"/>
              </a:ext>
            </a:extLst>
          </p:cNvPr>
          <p:cNvSpPr/>
          <p:nvPr/>
        </p:nvSpPr>
        <p:spPr>
          <a:xfrm>
            <a:off x="1065821" y="3512428"/>
            <a:ext cx="1111202" cy="1021934"/>
          </a:xfrm>
          <a:prstGeom prst="rect">
            <a:avLst/>
          </a:prstGeom>
          <a:noFill/>
          <a:ln cap="rnd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B46CBEB-9241-FD22-1856-B01263DC8D0E}"/>
              </a:ext>
            </a:extLst>
          </p:cNvPr>
          <p:cNvSpPr txBox="1"/>
          <p:nvPr/>
        </p:nvSpPr>
        <p:spPr>
          <a:xfrm>
            <a:off x="2074676" y="5386670"/>
            <a:ext cx="18181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file_name1</a:t>
            </a:r>
            <a:r>
              <a:rPr lang="en-US" dirty="0">
                <a:solidFill>
                  <a:schemeClr val="accent1"/>
                </a:solidFill>
              </a:rPr>
              <a:t>.jpg</a:t>
            </a:r>
          </a:p>
          <a:p>
            <a:r>
              <a:rPr lang="en-US" dirty="0">
                <a:solidFill>
                  <a:srgbClr val="7030A0"/>
                </a:solidFill>
              </a:rPr>
              <a:t>file_name33</a:t>
            </a:r>
            <a:r>
              <a:rPr lang="en-US" dirty="0">
                <a:solidFill>
                  <a:schemeClr val="accent1"/>
                </a:solidFill>
              </a:rPr>
              <a:t>.jpg</a:t>
            </a:r>
          </a:p>
          <a:p>
            <a:r>
              <a:rPr lang="en-US" dirty="0">
                <a:solidFill>
                  <a:srgbClr val="7030A0"/>
                </a:solidFill>
              </a:rPr>
              <a:t>file_name094</a:t>
            </a:r>
            <a:r>
              <a:rPr lang="en-US" dirty="0">
                <a:solidFill>
                  <a:schemeClr val="accent1"/>
                </a:solidFill>
              </a:rPr>
              <a:t>.jpg</a:t>
            </a:r>
          </a:p>
        </p:txBody>
      </p:sp>
      <p:graphicFrame>
        <p:nvGraphicFramePr>
          <p:cNvPr id="25" name="Таблица 25">
            <a:extLst>
              <a:ext uri="{FF2B5EF4-FFF2-40B4-BE49-F238E27FC236}">
                <a16:creationId xmlns:a16="http://schemas.microsoft.com/office/drawing/2014/main" id="{F94BD89C-5558-54E0-ADD4-1B21EF4B21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5585446"/>
              </p:ext>
            </p:extLst>
          </p:nvPr>
        </p:nvGraphicFramePr>
        <p:xfrm>
          <a:off x="4861996" y="5393518"/>
          <a:ext cx="6060699" cy="922377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848086">
                  <a:extLst>
                    <a:ext uri="{9D8B030D-6E8A-4147-A177-3AD203B41FA5}">
                      <a16:colId xmlns:a16="http://schemas.microsoft.com/office/drawing/2014/main" val="734227645"/>
                    </a:ext>
                  </a:extLst>
                </a:gridCol>
                <a:gridCol w="3192380">
                  <a:extLst>
                    <a:ext uri="{9D8B030D-6E8A-4147-A177-3AD203B41FA5}">
                      <a16:colId xmlns:a16="http://schemas.microsoft.com/office/drawing/2014/main" val="2777815899"/>
                    </a:ext>
                  </a:extLst>
                </a:gridCol>
                <a:gridCol w="2020233">
                  <a:extLst>
                    <a:ext uri="{9D8B030D-6E8A-4147-A177-3AD203B41FA5}">
                      <a16:colId xmlns:a16="http://schemas.microsoft.com/office/drawing/2014/main" val="121464975"/>
                    </a:ext>
                  </a:extLst>
                </a:gridCol>
              </a:tblGrid>
              <a:tr h="307459">
                <a:tc>
                  <a:txBody>
                    <a:bodyPr/>
                    <a:lstStyle/>
                    <a:p>
                      <a:r>
                        <a:rPr lang="en-US" sz="1400" b="0" dirty="0"/>
                        <a:t>01</a:t>
                      </a:r>
                      <a:endParaRPr lang="ru-RU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file_name1.jpg</a:t>
                      </a:r>
                      <a:endParaRPr lang="ru-RU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dirty="0"/>
                        <a:t>подсолнух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3152325"/>
                  </a:ext>
                </a:extLst>
              </a:tr>
              <a:tr h="307459">
                <a:tc>
                  <a:txBody>
                    <a:bodyPr/>
                    <a:lstStyle/>
                    <a:p>
                      <a:r>
                        <a:rPr lang="ru-RU" sz="1400" b="0" dirty="0"/>
                        <a:t>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/>
                        <a:t>file_name33.jpg</a:t>
                      </a:r>
                      <a:endParaRPr lang="ru-RU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dirty="0"/>
                        <a:t>тюльпан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5042521"/>
                  </a:ext>
                </a:extLst>
              </a:tr>
              <a:tr h="307459">
                <a:tc>
                  <a:txBody>
                    <a:bodyPr/>
                    <a:lstStyle/>
                    <a:p>
                      <a:r>
                        <a:rPr lang="ru-RU" sz="1400" b="0" dirty="0"/>
                        <a:t>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/>
                        <a:t>file_name</a:t>
                      </a:r>
                      <a:r>
                        <a:rPr lang="ru-RU" sz="1400" b="0" dirty="0"/>
                        <a:t>094</a:t>
                      </a:r>
                      <a:r>
                        <a:rPr lang="en-US" sz="1400" b="0" dirty="0"/>
                        <a:t>.jpg</a:t>
                      </a:r>
                      <a:endParaRPr lang="ru-RU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dirty="0"/>
                        <a:t>подсолнух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8802800"/>
                  </a:ext>
                </a:extLst>
              </a:tr>
            </a:tbl>
          </a:graphicData>
        </a:graphic>
      </p:graphicFrame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85D18937-F548-E0B7-0164-9B9EBFC0FC82}"/>
              </a:ext>
            </a:extLst>
          </p:cNvPr>
          <p:cNvSpPr/>
          <p:nvPr/>
        </p:nvSpPr>
        <p:spPr>
          <a:xfrm>
            <a:off x="2074675" y="5393518"/>
            <a:ext cx="1818125" cy="916482"/>
          </a:xfrm>
          <a:prstGeom prst="rect">
            <a:avLst/>
          </a:prstGeom>
          <a:noFill/>
          <a:ln cap="rnd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50761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3574E0-A634-4F94-99CC-AE2E540D4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82683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Какие источники данных вы знаете?</a:t>
            </a:r>
          </a:p>
        </p:txBody>
      </p:sp>
    </p:spTree>
    <p:extLst>
      <p:ext uri="{BB962C8B-B14F-4D97-AF65-F5344CB8AC3E}">
        <p14:creationId xmlns:p14="http://schemas.microsoft.com/office/powerpoint/2010/main" val="39255340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3574E0-A634-4F94-99CC-AE2E540D4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Источники данных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1C8662-3610-07BC-E88E-741FE0C36919}"/>
              </a:ext>
            </a:extLst>
          </p:cNvPr>
          <p:cNvSpPr txBox="1"/>
          <p:nvPr/>
        </p:nvSpPr>
        <p:spPr>
          <a:xfrm>
            <a:off x="1910559" y="2242688"/>
            <a:ext cx="8370881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Готовые </a:t>
            </a:r>
            <a:r>
              <a:rPr lang="ru-RU" sz="2800" dirty="0" err="1"/>
              <a:t>датасеты</a:t>
            </a:r>
            <a:r>
              <a:rPr lang="ru-RU" sz="2800" dirty="0"/>
              <a:t> в интернете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Организации, предоставляющие доступ к своим БД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Датчики с передачей данных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Опросы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Формы для ввода данных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Чужие данные в открытом доступе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rgbClr val="C00000"/>
                </a:solidFill>
              </a:rPr>
              <a:t>Что-то еще?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91740372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8444</TotalTime>
  <Words>281</Words>
  <Application>Microsoft Office PowerPoint</Application>
  <PresentationFormat>Широкоэкранный</PresentationFormat>
  <Paragraphs>69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Тема Office</vt:lpstr>
      <vt:lpstr>Методы сбора и обработки информации</vt:lpstr>
      <vt:lpstr>Романов Аркадий Борисович</vt:lpstr>
      <vt:lpstr>Введение в курс</vt:lpstr>
      <vt:lpstr>Когда данные ценны, а когда нет?</vt:lpstr>
      <vt:lpstr>Ценность данных в их структурированности</vt:lpstr>
      <vt:lpstr>Предложите методы структурирования</vt:lpstr>
      <vt:lpstr>Методы структурирования данных</vt:lpstr>
      <vt:lpstr>Какие источники данных вы знаете?</vt:lpstr>
      <vt:lpstr>Источники данных</vt:lpstr>
      <vt:lpstr>Откуда берутся данные?</vt:lpstr>
      <vt:lpstr>Назовите методы сбора данных</vt:lpstr>
      <vt:lpstr>Методы сбора данных</vt:lpstr>
      <vt:lpstr>Как можно размечать данные?</vt:lpstr>
      <vt:lpstr>Примеры разметки данных</vt:lpstr>
      <vt:lpstr>Примеры разметки данных</vt:lpstr>
      <vt:lpstr>Что мы изучим в этом курсе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(ML)</dc:title>
  <dc:creator>Arkady Romanov</dc:creator>
  <cp:lastModifiedBy>Романов Аркадий Борисович</cp:lastModifiedBy>
  <cp:revision>57</cp:revision>
  <dcterms:created xsi:type="dcterms:W3CDTF">2021-08-30T18:18:52Z</dcterms:created>
  <dcterms:modified xsi:type="dcterms:W3CDTF">2022-09-05T15:09:28Z</dcterms:modified>
</cp:coreProperties>
</file>