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94" r:id="rId4"/>
    <p:sldId id="308" r:id="rId5"/>
    <p:sldId id="309" r:id="rId6"/>
    <p:sldId id="307" r:id="rId7"/>
    <p:sldId id="263" r:id="rId8"/>
    <p:sldId id="311" r:id="rId9"/>
    <p:sldId id="312" r:id="rId10"/>
    <p:sldId id="326" r:id="rId11"/>
    <p:sldId id="276" r:id="rId12"/>
    <p:sldId id="278" r:id="rId13"/>
    <p:sldId id="283" r:id="rId14"/>
    <p:sldId id="277" r:id="rId15"/>
    <p:sldId id="313" r:id="rId16"/>
    <p:sldId id="314" r:id="rId17"/>
    <p:sldId id="315" r:id="rId18"/>
    <p:sldId id="316" r:id="rId19"/>
    <p:sldId id="318" r:id="rId20"/>
    <p:sldId id="319" r:id="rId21"/>
    <p:sldId id="320" r:id="rId22"/>
    <p:sldId id="322" r:id="rId23"/>
    <p:sldId id="321" r:id="rId24"/>
    <p:sldId id="323" r:id="rId25"/>
    <p:sldId id="317" r:id="rId26"/>
    <p:sldId id="325" r:id="rId27"/>
    <p:sldId id="327" r:id="rId28"/>
    <p:sldId id="328" r:id="rId29"/>
    <p:sldId id="329" r:id="rId30"/>
    <p:sldId id="330" r:id="rId31"/>
    <p:sldId id="332" r:id="rId32"/>
    <p:sldId id="331" r:id="rId33"/>
    <p:sldId id="334" r:id="rId34"/>
    <p:sldId id="333" r:id="rId35"/>
    <p:sldId id="310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C208B-A789-4EE5-ADA5-D820DCBE0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1E8CC6-6772-4ACD-BD79-7CFACCED3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ACF8AA-2CFC-4843-A34A-385FC7F8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E4969D-48D4-4172-B678-7F90500A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2E2D2-E13F-4983-8AF2-8D11CA95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92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43697-5F26-4AB6-85DA-29555657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652B77-F9CA-4924-8D28-9A0713491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7B9D3-BAA1-49F9-9741-56AB81F0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5B120C-55A0-4F81-B1C3-E1E6B2A9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EBA8FA-D42F-4D17-8704-B7BC9FCB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91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96E3CE-DBDC-413F-887C-16F8BACB7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73F0F1-11D3-4E30-893B-746AFDC79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878F1-27CC-4039-AF58-F564281A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D0033E-22C9-41F7-B43C-53EC6EF5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725420-6D4E-4963-AE21-6229EF87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16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752DB-2949-40CF-A085-194F933A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A790F-E004-4EE7-9FAF-873FC640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32FA05-6F4F-44BE-8C23-67A9F44D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1A562-0E8A-4D82-A19E-DC3F25E7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9A9534-A08F-400A-8123-150D8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34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2857-368F-44E1-95DC-9BE7DB7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FA2774-0CCD-4C24-86F5-BF7C9098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1487CC-46D4-49E8-8ADD-FA894763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729BFB-59BF-4180-B133-D9F63C1F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E4BC6A-99BC-45F9-9B11-4B8799F5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15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37310-ED65-4907-AB68-23E42E39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D7709-5972-4BD5-A05C-35F3AAE6D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EDC17-19AA-4FEA-B0A7-6DC40DC8D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3F1A-26A5-4059-9177-F95171AB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11329B-6F50-4484-A407-7AE8385B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355261-F859-4E15-BEF9-43868091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61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E04DF-4A96-4EAA-978E-58B858DA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5EDACA-9B30-4E45-B166-6E7EC057F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119803-95F9-4363-B657-BCEFEC0CC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96323E-7521-4B68-A7FC-6C7571BDF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48A720-CA7A-48DA-BDDC-F51FF59C1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824D3E1-12C3-4F01-B8EB-84B05F17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7FA15C-533D-45F3-B0F2-13FC917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6C3329-15A8-4307-87EA-B86AB5F5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34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31FDD-BB50-421B-940B-246D6EEC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A39700-BE9C-4ABF-A7CC-C84102AD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CFAC35-F2E2-4DEB-94BB-C411C95A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55F2E4-FA8E-47EB-9648-A19F8F8F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53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3E8456-A21F-4AD8-9E85-E4BF16AA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857FA0-4C0D-4636-BEB8-15BB5C23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157AFF-98CB-4059-A797-BCDAE00F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86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C4CBD-A77B-4A83-9231-6A73EBA0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DB2AC-492E-441A-8578-C32D976C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AD3957-D34B-488F-A7B2-C63A7B733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4D73D3-B21C-46A4-8E6F-B19F54F9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4A7C77-89F9-4BAE-9F1E-0256294A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E013B6-CC5D-41AF-AC80-189885A9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29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FF744-7AF5-4916-B3B7-7A155620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E4192A-04F7-41B2-9F33-774A3F645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17D716-AE3E-4064-8589-7B6696943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C5783B-24E4-4129-BAD6-9F55DD25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F2FEAE-49A4-46D9-963C-561E8CCE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D81FEE-7251-4CE8-A796-B9418819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76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DD559-2260-476A-85DD-FE042E85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657787-3E73-45CE-9E4D-FBA90CC3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1B60A0-6EA2-420A-B559-BDEF7B707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A2BA-2399-4208-9B55-9DABA0FBBB66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EC43DA-9EA1-400A-A201-CF3984098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C69306-C5B5-4B15-9BE6-00A1CC495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98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73DE-02B0-4BC6-90F4-6C2A2BC6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</a:t>
            </a:r>
            <a:r>
              <a:rPr lang="en-US" dirty="0"/>
              <a:t> </a:t>
            </a:r>
            <a:r>
              <a:rPr lang="ru-RU" dirty="0"/>
              <a:t>сбора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обработки</a:t>
            </a:r>
            <a:r>
              <a:rPr lang="en-US" dirty="0"/>
              <a:t> </a:t>
            </a:r>
            <a:r>
              <a:rPr lang="ru-RU" dirty="0"/>
              <a:t>информации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0358E-2452-47D0-9FF2-C7B2B20B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87716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939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 чем отличия </a:t>
            </a:r>
            <a:r>
              <a:rPr lang="ru-RU" dirty="0" err="1"/>
              <a:t>парсинга</a:t>
            </a:r>
            <a:r>
              <a:rPr lang="ru-RU" dirty="0"/>
              <a:t> от </a:t>
            </a:r>
            <a:r>
              <a:rPr lang="en-US" dirty="0"/>
              <a:t>API</a:t>
            </a:r>
            <a:r>
              <a:rPr lang="ru-RU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96DFA-ADAA-E63F-CB32-06E3920B0911}"/>
              </a:ext>
            </a:extLst>
          </p:cNvPr>
          <p:cNvSpPr txBox="1"/>
          <p:nvPr/>
        </p:nvSpPr>
        <p:spPr>
          <a:xfrm>
            <a:off x="3403174" y="3917659"/>
            <a:ext cx="538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Есть ли разница для нас с точки зрения используемого стека технологий?</a:t>
            </a:r>
          </a:p>
        </p:txBody>
      </p:sp>
    </p:spTree>
    <p:extLst>
      <p:ext uri="{BB962C8B-B14F-4D97-AF65-F5344CB8AC3E}">
        <p14:creationId xmlns:p14="http://schemas.microsoft.com/office/powerpoint/2010/main" val="15527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Клиент-серверная архитектура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C92C2C-AFF6-CD81-92FF-BE8D7DCC7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82" y="1833147"/>
            <a:ext cx="2659311" cy="2659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260E6D-6A1A-D0CE-455C-97B0990BB163}"/>
              </a:ext>
            </a:extLst>
          </p:cNvPr>
          <p:cNvSpPr txBox="1"/>
          <p:nvPr/>
        </p:nvSpPr>
        <p:spPr>
          <a:xfrm>
            <a:off x="6853806" y="4655890"/>
            <a:ext cx="34562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C00000"/>
                </a:solidFill>
              </a:rPr>
              <a:t>Сервер</a:t>
            </a:r>
          </a:p>
          <a:p>
            <a:pPr algn="ctr"/>
            <a:r>
              <a:rPr lang="ru-RU" dirty="0"/>
              <a:t>получает запросы и данные от </a:t>
            </a:r>
            <a:r>
              <a:rPr lang="ru-RU" dirty="0">
                <a:solidFill>
                  <a:schemeClr val="accent1"/>
                </a:solidFill>
              </a:rPr>
              <a:t>клиента</a:t>
            </a:r>
            <a:r>
              <a:rPr lang="ru-RU" dirty="0"/>
              <a:t>, обрабатывает их, и возвращает ответ </a:t>
            </a:r>
            <a:r>
              <a:rPr lang="ru-RU" dirty="0">
                <a:solidFill>
                  <a:schemeClr val="accent1"/>
                </a:solidFill>
              </a:rPr>
              <a:t>клиенту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4BA61-2259-54AB-EBE3-724A08730073}"/>
              </a:ext>
            </a:extLst>
          </p:cNvPr>
          <p:cNvSpPr txBox="1"/>
          <p:nvPr/>
        </p:nvSpPr>
        <p:spPr>
          <a:xfrm>
            <a:off x="1190534" y="4656044"/>
            <a:ext cx="43643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1"/>
                </a:solidFill>
              </a:rPr>
              <a:t>Клиент</a:t>
            </a:r>
          </a:p>
          <a:p>
            <a:pPr algn="ctr"/>
            <a:r>
              <a:rPr lang="ru-RU" dirty="0"/>
              <a:t>Позволяет пользователю вводить данные и отправлять их на </a:t>
            </a:r>
            <a:r>
              <a:rPr lang="ru-RU" dirty="0">
                <a:solidFill>
                  <a:srgbClr val="C00000"/>
                </a:solidFill>
              </a:rPr>
              <a:t>сервер</a:t>
            </a:r>
            <a:r>
              <a:rPr lang="ru-RU" dirty="0"/>
              <a:t>. Получает данные от </a:t>
            </a:r>
            <a:r>
              <a:rPr lang="ru-RU" dirty="0">
                <a:solidFill>
                  <a:srgbClr val="C00000"/>
                </a:solidFill>
              </a:rPr>
              <a:t>сервера</a:t>
            </a:r>
            <a:r>
              <a:rPr lang="ru-RU" dirty="0"/>
              <a:t> и отображает их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E85947-E0E3-F376-E1B6-E7866441A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22" y="2458126"/>
            <a:ext cx="1844763" cy="1485034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AB0A94C-B85F-53E6-2A97-A05CCFFC66A4}"/>
              </a:ext>
            </a:extLst>
          </p:cNvPr>
          <p:cNvCxnSpPr/>
          <p:nvPr/>
        </p:nvCxnSpPr>
        <p:spPr>
          <a:xfrm>
            <a:off x="4773336" y="2650921"/>
            <a:ext cx="2478946" cy="0"/>
          </a:xfrm>
          <a:prstGeom prst="straightConnector1">
            <a:avLst/>
          </a:prstGeom>
          <a:ln w="539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DE2ABAD-49D7-51EA-C983-4284E5A486C9}"/>
              </a:ext>
            </a:extLst>
          </p:cNvPr>
          <p:cNvCxnSpPr/>
          <p:nvPr/>
        </p:nvCxnSpPr>
        <p:spPr>
          <a:xfrm flipH="1">
            <a:off x="4712885" y="3429000"/>
            <a:ext cx="2512502" cy="0"/>
          </a:xfrm>
          <a:prstGeom prst="straightConnector1">
            <a:avLst/>
          </a:prstGeom>
          <a:ln w="539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1D41DB-7DAD-BDBB-36D1-75AB69F8E1C4}"/>
              </a:ext>
            </a:extLst>
          </p:cNvPr>
          <p:cNvSpPr txBox="1"/>
          <p:nvPr/>
        </p:nvSpPr>
        <p:spPr>
          <a:xfrm>
            <a:off x="5536164" y="224212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48B61C-27E1-54C9-B691-89FD28036E3D}"/>
              </a:ext>
            </a:extLst>
          </p:cNvPr>
          <p:cNvSpPr txBox="1"/>
          <p:nvPr/>
        </p:nvSpPr>
        <p:spPr>
          <a:xfrm>
            <a:off x="5598328" y="3433482"/>
            <a:ext cx="74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Ответ</a:t>
            </a:r>
          </a:p>
        </p:txBody>
      </p:sp>
    </p:spTree>
    <p:extLst>
      <p:ext uri="{BB962C8B-B14F-4D97-AF65-F5344CB8AC3E}">
        <p14:creationId xmlns:p14="http://schemas.microsoft.com/office/powerpoint/2010/main" val="194276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pPr algn="ctr"/>
            <a:r>
              <a:rPr lang="ru-RU" dirty="0"/>
              <a:t>Виды клиентов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DD8EDF-7A76-8CEF-820D-FC6B8A3D3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709" y="1357148"/>
            <a:ext cx="7366582" cy="4143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BF95C9-BDB7-D418-F30B-BB7ED3280E89}"/>
              </a:ext>
            </a:extLst>
          </p:cNvPr>
          <p:cNvSpPr txBox="1"/>
          <p:nvPr/>
        </p:nvSpPr>
        <p:spPr>
          <a:xfrm>
            <a:off x="3330429" y="5750651"/>
            <a:ext cx="16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Тонкий</a:t>
            </a:r>
            <a:r>
              <a:rPr lang="ru-RU" dirty="0"/>
              <a:t> клиент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D5DC9-2A0F-2F1C-EB66-2A1C8B0D8067}"/>
              </a:ext>
            </a:extLst>
          </p:cNvPr>
          <p:cNvSpPr txBox="1"/>
          <p:nvPr/>
        </p:nvSpPr>
        <p:spPr>
          <a:xfrm>
            <a:off x="7115262" y="5750651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Толстый</a:t>
            </a:r>
            <a:r>
              <a:rPr lang="ru-RU" dirty="0"/>
              <a:t> клиент</a:t>
            </a:r>
          </a:p>
        </p:txBody>
      </p:sp>
    </p:spTree>
    <p:extLst>
      <p:ext uri="{BB962C8B-B14F-4D97-AF65-F5344CB8AC3E}">
        <p14:creationId xmlns:p14="http://schemas.microsoft.com/office/powerpoint/2010/main" val="35385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4374"/>
            <a:ext cx="10515600" cy="742222"/>
          </a:xfrm>
        </p:spPr>
        <p:txBody>
          <a:bodyPr/>
          <a:lstStyle/>
          <a:p>
            <a:pPr algn="ctr"/>
            <a:r>
              <a:rPr lang="ru-RU" dirty="0"/>
              <a:t>Виды клиентов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F95C9-BDB7-D418-F30B-BB7ED3280E89}"/>
              </a:ext>
            </a:extLst>
          </p:cNvPr>
          <p:cNvSpPr txBox="1"/>
          <p:nvPr/>
        </p:nvSpPr>
        <p:spPr>
          <a:xfrm>
            <a:off x="1304405" y="2868290"/>
            <a:ext cx="427164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Тонкий</a:t>
            </a:r>
            <a:r>
              <a:rPr lang="ru-RU" sz="3200" dirty="0"/>
              <a:t> клиент</a:t>
            </a:r>
            <a:endParaRPr lang="en-US" sz="32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Очень простой, поэтому дешевый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Малопроизводительный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обрабатывает данные от сервера – только отображает их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D5DC9-2A0F-2F1C-EB66-2A1C8B0D8067}"/>
              </a:ext>
            </a:extLst>
          </p:cNvPr>
          <p:cNvSpPr txBox="1"/>
          <p:nvPr/>
        </p:nvSpPr>
        <p:spPr>
          <a:xfrm>
            <a:off x="6948683" y="2868290"/>
            <a:ext cx="44051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Толстый</a:t>
            </a:r>
            <a:r>
              <a:rPr lang="ru-RU" sz="3200" dirty="0"/>
              <a:t> клиент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Обладает достаточно большой мощностью и производительностью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Умеет обрабатывать данные от сервера, а не только отображать их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2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Клиент-серверная архитектура в </a:t>
            </a:r>
            <a:r>
              <a:rPr lang="en-US" dirty="0"/>
              <a:t>Web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B4691-1204-97E5-6E52-0B450BD992B8}"/>
              </a:ext>
            </a:extLst>
          </p:cNvPr>
          <p:cNvSpPr txBox="1"/>
          <p:nvPr/>
        </p:nvSpPr>
        <p:spPr>
          <a:xfrm>
            <a:off x="2489782" y="5604320"/>
            <a:ext cx="72124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Инициирует контакт всегда Клиент. Сервер лишь обрабатывает информацию и отвечает клиенту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7B3A3E-7682-CEEB-D7DE-225CCD45B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9" y="2014635"/>
            <a:ext cx="4675094" cy="35063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2AC444-5C25-FED5-6A8D-86C040F0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070" y="3592056"/>
            <a:ext cx="1111541" cy="11115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2A4750-34DC-820A-26B6-F3E6939F3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95" y="3592056"/>
            <a:ext cx="1111542" cy="11115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50F0B-ED25-6FF6-328D-49A5F6B3FDC2}"/>
              </a:ext>
            </a:extLst>
          </p:cNvPr>
          <p:cNvSpPr txBox="1"/>
          <p:nvPr/>
        </p:nvSpPr>
        <p:spPr>
          <a:xfrm>
            <a:off x="1344705" y="1775138"/>
            <a:ext cx="3334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1"/>
                </a:solidFill>
              </a:rPr>
              <a:t>Клиент</a:t>
            </a:r>
            <a:r>
              <a:rPr lang="en-US" sz="2400" dirty="0">
                <a:solidFill>
                  <a:schemeClr val="accent1"/>
                </a:solidFill>
              </a:rPr>
              <a:t> :</a:t>
            </a:r>
            <a:r>
              <a:rPr lang="ru-RU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web-</a:t>
            </a:r>
            <a:r>
              <a:rPr lang="ru-RU" sz="2400" dirty="0">
                <a:solidFill>
                  <a:srgbClr val="C00000"/>
                </a:solidFill>
              </a:rPr>
              <a:t>браузер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755B7-B239-BBE4-3840-7827B6589DF1}"/>
              </a:ext>
            </a:extLst>
          </p:cNvPr>
          <p:cNvSpPr txBox="1"/>
          <p:nvPr/>
        </p:nvSpPr>
        <p:spPr>
          <a:xfrm>
            <a:off x="7197717" y="1757605"/>
            <a:ext cx="31107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1"/>
                </a:solidFill>
              </a:rPr>
              <a:t>Сервер</a:t>
            </a:r>
            <a:r>
              <a:rPr lang="en-US" sz="2400" dirty="0">
                <a:solidFill>
                  <a:schemeClr val="accent1"/>
                </a:solidFill>
              </a:rPr>
              <a:t> : </a:t>
            </a:r>
            <a:r>
              <a:rPr lang="en-US" sz="2400" dirty="0">
                <a:solidFill>
                  <a:srgbClr val="C00000"/>
                </a:solidFill>
              </a:rPr>
              <a:t>web-</a:t>
            </a:r>
            <a:r>
              <a:rPr lang="ru-RU" sz="2400" dirty="0">
                <a:solidFill>
                  <a:srgbClr val="C00000"/>
                </a:solidFill>
              </a:rPr>
              <a:t>сервер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ED2D6D5-97AC-209A-52AB-34895E0AC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637" y="2335417"/>
            <a:ext cx="1621035" cy="286236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AE1178-AF7F-E511-6715-325B5FE5E1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094" y="2482172"/>
            <a:ext cx="1111542" cy="111154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BD8141A-8DD1-FA3A-84DB-8326D73A84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371" y="2482172"/>
            <a:ext cx="865495" cy="1111542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C4EC1BF-831D-4B98-6141-9BA8A8943375}"/>
              </a:ext>
            </a:extLst>
          </p:cNvPr>
          <p:cNvSpPr/>
          <p:nvPr/>
        </p:nvSpPr>
        <p:spPr>
          <a:xfrm>
            <a:off x="8534402" y="2335417"/>
            <a:ext cx="2707340" cy="1393901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94014F6-BAFE-F217-8398-72F3840A60D6}"/>
              </a:ext>
            </a:extLst>
          </p:cNvPr>
          <p:cNvSpPr/>
          <p:nvPr/>
        </p:nvSpPr>
        <p:spPr>
          <a:xfrm>
            <a:off x="6576400" y="2236802"/>
            <a:ext cx="1621035" cy="30254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5A37C9D-5A50-6412-130F-5F3E129BFB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978" y="3494619"/>
            <a:ext cx="1222212" cy="543964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3F4CADD-23C5-C6C4-5E2E-AD244E157E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757" y="3917887"/>
            <a:ext cx="489719" cy="45745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343825F-78E9-4BAF-F584-D46E3B5D30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475" y="3902825"/>
            <a:ext cx="407062" cy="49044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BFD5F854-1307-E818-EB91-CBDC3268F3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216" y="3907353"/>
            <a:ext cx="1084727" cy="448764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70ABD52-8B7F-D23D-D498-EA0D46F486F2}"/>
              </a:ext>
            </a:extLst>
          </p:cNvPr>
          <p:cNvSpPr/>
          <p:nvPr/>
        </p:nvSpPr>
        <p:spPr>
          <a:xfrm>
            <a:off x="8534402" y="3806979"/>
            <a:ext cx="2707340" cy="645601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B280191-6614-F6F9-74D8-4756BA046C98}"/>
              </a:ext>
            </a:extLst>
          </p:cNvPr>
          <p:cNvSpPr/>
          <p:nvPr/>
        </p:nvSpPr>
        <p:spPr>
          <a:xfrm>
            <a:off x="8534402" y="4530241"/>
            <a:ext cx="2707340" cy="645601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2AC45F-DDB5-BA12-CA09-8E835714F8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486" y="4632594"/>
            <a:ext cx="1604682" cy="431716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FD34010-E4A2-6A66-B7AE-EC7A27591616}"/>
              </a:ext>
            </a:extLst>
          </p:cNvPr>
          <p:cNvCxnSpPr>
            <a:cxnSpLocks/>
          </p:cNvCxnSpPr>
          <p:nvPr/>
        </p:nvCxnSpPr>
        <p:spPr>
          <a:xfrm>
            <a:off x="5205996" y="3429000"/>
            <a:ext cx="1284451" cy="0"/>
          </a:xfrm>
          <a:prstGeom prst="straightConnector1">
            <a:avLst/>
          </a:prstGeom>
          <a:ln w="539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C069EED4-EF50-D8D6-67AE-3251A7759EBE}"/>
              </a:ext>
            </a:extLst>
          </p:cNvPr>
          <p:cNvCxnSpPr>
            <a:cxnSpLocks/>
          </p:cNvCxnSpPr>
          <p:nvPr/>
        </p:nvCxnSpPr>
        <p:spPr>
          <a:xfrm flipH="1">
            <a:off x="5226225" y="4207079"/>
            <a:ext cx="1264222" cy="0"/>
          </a:xfrm>
          <a:prstGeom prst="straightConnector1">
            <a:avLst/>
          </a:prstGeom>
          <a:ln w="539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FFF647-00EC-4EAF-209E-72B8672D65BC}"/>
              </a:ext>
            </a:extLst>
          </p:cNvPr>
          <p:cNvSpPr txBox="1"/>
          <p:nvPr/>
        </p:nvSpPr>
        <p:spPr>
          <a:xfrm>
            <a:off x="5387727" y="3037275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A2E814-2E61-A616-3B0E-34CD5AAB6961}"/>
              </a:ext>
            </a:extLst>
          </p:cNvPr>
          <p:cNvSpPr txBox="1"/>
          <p:nvPr/>
        </p:nvSpPr>
        <p:spPr>
          <a:xfrm>
            <a:off x="5526294" y="4211409"/>
            <a:ext cx="74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Ответ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B69BEF-B1FC-D8FC-B7AD-E489C0B4E9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44" y="3529542"/>
            <a:ext cx="947855" cy="121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0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– </a:t>
            </a:r>
            <a:r>
              <a:rPr lang="ru-RU" dirty="0"/>
              <a:t>протокол для </a:t>
            </a:r>
            <a:r>
              <a:rPr lang="en-US" dirty="0"/>
              <a:t>web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2402135" y="1959136"/>
            <a:ext cx="738773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/>
              <a:t>Hypertext</a:t>
            </a:r>
            <a:r>
              <a:rPr lang="ru-RU" sz="2400" b="1" dirty="0"/>
              <a:t> Transfer Protocol (</a:t>
            </a:r>
            <a:r>
              <a:rPr lang="ru-RU" sz="2400" b="1" dirty="0">
                <a:solidFill>
                  <a:srgbClr val="C00000"/>
                </a:solidFill>
              </a:rPr>
              <a:t>HTTP</a:t>
            </a:r>
            <a:r>
              <a:rPr lang="ru-RU" sz="2400" b="1" dirty="0"/>
              <a:t>)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протокол передачи гипертекста. Гипертекст – это текст с ссылками на другие документы,</a:t>
            </a:r>
            <a:r>
              <a:rPr lang="en-US" sz="2400" dirty="0"/>
              <a:t> </a:t>
            </a:r>
            <a:r>
              <a:rPr lang="ru-RU" sz="2400" dirty="0"/>
              <a:t>с </a:t>
            </a:r>
            <a:r>
              <a:rPr lang="en-US" sz="2400" dirty="0"/>
              <a:t>html</a:t>
            </a:r>
            <a:r>
              <a:rPr lang="ru-RU" sz="2400" dirty="0"/>
              <a:t>/</a:t>
            </a:r>
            <a:r>
              <a:rPr lang="en-US" sz="2400" dirty="0" err="1"/>
              <a:t>css</a:t>
            </a:r>
            <a:r>
              <a:rPr lang="en-US" sz="2400" dirty="0"/>
              <a:t>-</a:t>
            </a:r>
            <a:r>
              <a:rPr lang="ru-RU" sz="2400" dirty="0"/>
              <a:t>разметкой, который может быть </a:t>
            </a:r>
            <a:r>
              <a:rPr lang="ru-RU" sz="2400" dirty="0" err="1"/>
              <a:t>отрендерен</a:t>
            </a:r>
            <a:r>
              <a:rPr lang="ru-RU" sz="2400" dirty="0"/>
              <a:t> на экране браузера.</a:t>
            </a:r>
          </a:p>
          <a:p>
            <a:endParaRPr lang="ru-RU" sz="2400" dirty="0"/>
          </a:p>
          <a:p>
            <a:r>
              <a:rPr lang="ru-RU" sz="2400" dirty="0"/>
              <a:t>Именно </a:t>
            </a:r>
            <a:r>
              <a:rPr lang="en-US" sz="2400" dirty="0"/>
              <a:t>HTTP</a:t>
            </a:r>
            <a:r>
              <a:rPr lang="ru-RU" sz="2400" dirty="0"/>
              <a:t>-протокол обеспечивает возможность отправить </a:t>
            </a:r>
            <a:r>
              <a:rPr lang="ru-RU" sz="2400" dirty="0">
                <a:solidFill>
                  <a:srgbClr val="C00000"/>
                </a:solidFill>
              </a:rPr>
              <a:t>запрос</a:t>
            </a:r>
            <a:r>
              <a:rPr lang="ru-RU" sz="2400" dirty="0"/>
              <a:t> на </a:t>
            </a:r>
            <a:r>
              <a:rPr lang="en-US" sz="2400" dirty="0"/>
              <a:t>WEB-</a:t>
            </a:r>
            <a:r>
              <a:rPr lang="ru-RU" sz="2400" dirty="0"/>
              <a:t>сервер и получить от него </a:t>
            </a:r>
            <a:r>
              <a:rPr lang="ru-RU" sz="2400" dirty="0">
                <a:solidFill>
                  <a:schemeClr val="accent1"/>
                </a:solidFill>
              </a:rPr>
              <a:t>ответ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pPr algn="ctr"/>
            <a:r>
              <a:rPr lang="ru-RU" sz="2400" i="1" dirty="0"/>
              <a:t>Какие еще протоколы вы знаете?</a:t>
            </a:r>
          </a:p>
        </p:txBody>
      </p:sp>
    </p:spTree>
    <p:extLst>
      <p:ext uri="{BB962C8B-B14F-4D97-AF65-F5344CB8AC3E}">
        <p14:creationId xmlns:p14="http://schemas.microsoft.com/office/powerpoint/2010/main" val="3893863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отправки запроса и получения ответа по протоколу </a:t>
            </a:r>
            <a:r>
              <a:rPr lang="en-US" dirty="0"/>
              <a:t>HTTP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1429167" y="2358720"/>
            <a:ext cx="9115949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Инициируем соединение с сервером по протоколу </a:t>
            </a:r>
            <a:r>
              <a:rPr lang="en-US" sz="2400" b="1" dirty="0"/>
              <a:t>HTTP:</a:t>
            </a:r>
          </a:p>
          <a:p>
            <a:endParaRPr lang="ru-RU" sz="2400" dirty="0"/>
          </a:p>
          <a:p>
            <a:r>
              <a:rPr lang="en-US" sz="2400" dirty="0">
                <a:latin typeface="Consolas" panose="020B0609020204030204" pitchFamily="49" charset="0"/>
              </a:rPr>
              <a:t>&gt; telnet ithub.role.ru 80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onsolas" panose="020B0609020204030204" pitchFamily="49" charset="0"/>
              </a:rPr>
              <a:t>					</a:t>
            </a:r>
            <a:endParaRPr lang="ru-RU" sz="24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2400" dirty="0">
                <a:latin typeface="Consolas" panose="020B0609020204030204" pitchFamily="49" charset="0"/>
              </a:rPr>
              <a:t>					80? Какой еще может быть?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latin typeface="Consolas" panose="020B0609020204030204" pitchFamily="49" charset="0"/>
              </a:rPr>
              <a:t>					</a:t>
            </a:r>
            <a:r>
              <a:rPr lang="en-US" sz="2400" dirty="0">
                <a:latin typeface="Consolas" panose="020B0609020204030204" pitchFamily="49" charset="0"/>
              </a:rPr>
              <a:t>IP </a:t>
            </a:r>
            <a:r>
              <a:rPr lang="ru-RU" sz="2400" dirty="0">
                <a:latin typeface="Consolas" panose="020B0609020204030204" pitchFamily="49" charset="0"/>
              </a:rPr>
              <a:t>адрес или имя хоста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2400" dirty="0">
                <a:latin typeface="Consolas" panose="020B0609020204030204" pitchFamily="49" charset="0"/>
              </a:rPr>
              <a:t>					клиент-серверная консоль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6BD5A89-FFEA-BBF9-1310-772BEB978164}"/>
              </a:ext>
            </a:extLst>
          </p:cNvPr>
          <p:cNvCxnSpPr/>
          <p:nvPr/>
        </p:nvCxnSpPr>
        <p:spPr>
          <a:xfrm>
            <a:off x="1871529" y="3828516"/>
            <a:ext cx="991312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C764958D-A261-F565-DD35-475C71367112}"/>
              </a:ext>
            </a:extLst>
          </p:cNvPr>
          <p:cNvCxnSpPr/>
          <p:nvPr/>
        </p:nvCxnSpPr>
        <p:spPr>
          <a:xfrm>
            <a:off x="3050847" y="3828516"/>
            <a:ext cx="2119357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1923A41-F788-8385-54D3-F19C657D5959}"/>
              </a:ext>
            </a:extLst>
          </p:cNvPr>
          <p:cNvCxnSpPr/>
          <p:nvPr/>
        </p:nvCxnSpPr>
        <p:spPr>
          <a:xfrm>
            <a:off x="5358212" y="3828516"/>
            <a:ext cx="38456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9E4CC678-A98B-6A6E-F79C-48A97E92EEEA}"/>
              </a:ext>
            </a:extLst>
          </p:cNvPr>
          <p:cNvCxnSpPr>
            <a:cxnSpLocks/>
          </p:cNvCxnSpPr>
          <p:nvPr/>
        </p:nvCxnSpPr>
        <p:spPr>
          <a:xfrm>
            <a:off x="2367185" y="3828516"/>
            <a:ext cx="0" cy="1271194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CACDA355-62C9-E213-8732-34450EA9313E}"/>
              </a:ext>
            </a:extLst>
          </p:cNvPr>
          <p:cNvCxnSpPr/>
          <p:nvPr/>
        </p:nvCxnSpPr>
        <p:spPr>
          <a:xfrm>
            <a:off x="2367185" y="5099710"/>
            <a:ext cx="3619956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C098BE0-D352-9052-A6AB-6D9C32B43840}"/>
              </a:ext>
            </a:extLst>
          </p:cNvPr>
          <p:cNvCxnSpPr/>
          <p:nvPr/>
        </p:nvCxnSpPr>
        <p:spPr>
          <a:xfrm flipV="1">
            <a:off x="1877505" y="3714851"/>
            <a:ext cx="0" cy="119641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2C373E96-5D02-A9CA-C81F-C011E6CBF1F5}"/>
              </a:ext>
            </a:extLst>
          </p:cNvPr>
          <p:cNvCxnSpPr/>
          <p:nvPr/>
        </p:nvCxnSpPr>
        <p:spPr>
          <a:xfrm flipV="1">
            <a:off x="2849464" y="3713426"/>
            <a:ext cx="0" cy="119641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E4F308F-2AA6-81C1-308D-738D923A6CEA}"/>
              </a:ext>
            </a:extLst>
          </p:cNvPr>
          <p:cNvCxnSpPr/>
          <p:nvPr/>
        </p:nvCxnSpPr>
        <p:spPr>
          <a:xfrm flipV="1">
            <a:off x="3051882" y="3714851"/>
            <a:ext cx="0" cy="119641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2C6043F-F49C-3293-9F31-6B3BE0E2492C}"/>
              </a:ext>
            </a:extLst>
          </p:cNvPr>
          <p:cNvCxnSpPr/>
          <p:nvPr/>
        </p:nvCxnSpPr>
        <p:spPr>
          <a:xfrm flipV="1">
            <a:off x="5165337" y="3713426"/>
            <a:ext cx="0" cy="119641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2D7B48C-0352-0470-36FB-4FF188A70C45}"/>
              </a:ext>
            </a:extLst>
          </p:cNvPr>
          <p:cNvCxnSpPr/>
          <p:nvPr/>
        </p:nvCxnSpPr>
        <p:spPr>
          <a:xfrm flipV="1">
            <a:off x="5374438" y="3713956"/>
            <a:ext cx="0" cy="11964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12494A1-E4BD-AAEB-C937-94D1DA6EA1C4}"/>
              </a:ext>
            </a:extLst>
          </p:cNvPr>
          <p:cNvCxnSpPr/>
          <p:nvPr/>
        </p:nvCxnSpPr>
        <p:spPr>
          <a:xfrm flipV="1">
            <a:off x="5736797" y="3712531"/>
            <a:ext cx="0" cy="11964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92C0CDB6-EFFE-2952-9467-78257C982351}"/>
              </a:ext>
            </a:extLst>
          </p:cNvPr>
          <p:cNvCxnSpPr>
            <a:cxnSpLocks/>
          </p:cNvCxnSpPr>
          <p:nvPr/>
        </p:nvCxnSpPr>
        <p:spPr>
          <a:xfrm>
            <a:off x="4110525" y="3826196"/>
            <a:ext cx="0" cy="829162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00BBF96-48F8-90A1-095E-782B4AFE338B}"/>
              </a:ext>
            </a:extLst>
          </p:cNvPr>
          <p:cNvCxnSpPr/>
          <p:nvPr/>
        </p:nvCxnSpPr>
        <p:spPr>
          <a:xfrm>
            <a:off x="4110525" y="4655358"/>
            <a:ext cx="1876616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43FECB24-6082-7E7A-8E00-EDEA1357D6CB}"/>
              </a:ext>
            </a:extLst>
          </p:cNvPr>
          <p:cNvCxnSpPr>
            <a:cxnSpLocks/>
          </p:cNvCxnSpPr>
          <p:nvPr/>
        </p:nvCxnSpPr>
        <p:spPr>
          <a:xfrm>
            <a:off x="5550492" y="3826196"/>
            <a:ext cx="0" cy="37274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DBBA2D61-BAE4-F04E-278C-C95187CA977F}"/>
              </a:ext>
            </a:extLst>
          </p:cNvPr>
          <p:cNvCxnSpPr/>
          <p:nvPr/>
        </p:nvCxnSpPr>
        <p:spPr>
          <a:xfrm>
            <a:off x="5550492" y="4198945"/>
            <a:ext cx="436649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48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en-US" dirty="0"/>
              <a:t>HTTP</a:t>
            </a:r>
            <a:r>
              <a:rPr lang="ru-RU" dirty="0"/>
              <a:t>-запроса и </a:t>
            </a:r>
            <a:r>
              <a:rPr lang="en-US" dirty="0"/>
              <a:t>HTTP</a:t>
            </a:r>
            <a:r>
              <a:rPr lang="ru-RU" dirty="0"/>
              <a:t>-ответа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2402134" y="1962278"/>
            <a:ext cx="7769477" cy="615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latin typeface="Consolas" panose="020B0609020204030204" pitchFamily="49" charset="0"/>
              </a:rPr>
              <a:t>GET / HTTP/1.1</a:t>
            </a:r>
            <a:r>
              <a:rPr lang="ru-RU" sz="1700" dirty="0">
                <a:latin typeface="Consolas" panose="020B0609020204030204" pitchFamily="49" charset="0"/>
              </a:rPr>
              <a:t>		</a:t>
            </a:r>
            <a:r>
              <a:rPr lang="en-US" sz="1700" b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</a:rPr>
              <a:t> -</a:t>
            </a:r>
            <a:r>
              <a:rPr lang="ru-RU" sz="1700" dirty="0">
                <a:solidFill>
                  <a:schemeClr val="bg1">
                    <a:lumMod val="65000"/>
                  </a:schemeClr>
                </a:solidFill>
              </a:rPr>
              <a:t> адрес страницы, </a:t>
            </a:r>
            <a:r>
              <a:rPr lang="en-US" sz="1700" b="1" dirty="0">
                <a:solidFill>
                  <a:schemeClr val="bg1">
                    <a:lumMod val="65000"/>
                  </a:schemeClr>
                </a:solidFill>
              </a:rPr>
              <a:t>HTTP/1.1</a:t>
            </a:r>
            <a:r>
              <a:rPr lang="ru-RU" sz="1700" dirty="0">
                <a:solidFill>
                  <a:schemeClr val="bg1">
                    <a:lumMod val="65000"/>
                  </a:schemeClr>
                </a:solidFill>
              </a:rPr>
              <a:t> – версия (</a:t>
            </a:r>
            <a:r>
              <a:rPr lang="ru-RU" sz="1700" b="1" dirty="0">
                <a:solidFill>
                  <a:schemeClr val="bg1">
                    <a:lumMod val="65000"/>
                  </a:schemeClr>
                </a:solidFill>
              </a:rPr>
              <a:t>можно </a:t>
            </a:r>
            <a:r>
              <a:rPr lang="en-US" sz="1700" b="1" dirty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ru-RU" sz="17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ru-RU" sz="17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700" dirty="0">
                <a:latin typeface="Consolas" panose="020B0609020204030204" pitchFamily="49" charset="0"/>
              </a:rPr>
              <a:t>Host: ithub.role.ru</a:t>
            </a:r>
            <a:r>
              <a:rPr lang="ru-RU" sz="1700" dirty="0">
                <a:latin typeface="Consolas" panose="020B0609020204030204" pitchFamily="49" charset="0"/>
              </a:rPr>
              <a:t>	</a:t>
            </a:r>
            <a:r>
              <a:rPr lang="ru-RU" sz="1700" dirty="0">
                <a:solidFill>
                  <a:schemeClr val="bg1">
                    <a:lumMod val="65000"/>
                  </a:schemeClr>
                </a:solidFill>
              </a:rPr>
              <a:t>указано доменное имя сайта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CEB62-E995-9947-A825-8AD0C523C6B6}"/>
              </a:ext>
            </a:extLst>
          </p:cNvPr>
          <p:cNvSpPr txBox="1"/>
          <p:nvPr/>
        </p:nvSpPr>
        <p:spPr>
          <a:xfrm>
            <a:off x="2402134" y="3206371"/>
            <a:ext cx="7769477" cy="2970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Server: nginx/1.20.2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Date: Fri, 23 Sep 2022 12:56:17 GMT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Content-Type: text/html; charset=UTF-8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Content-Length: 80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Connection: keep-alive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X-Powered-By: PHP/7.4.22</a:t>
            </a:r>
          </a:p>
          <a:p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>
                <a:latin typeface="Consolas" panose="020B0609020204030204" pitchFamily="49" charset="0"/>
              </a:rPr>
              <a:t>&lt;html&gt;&lt;head&gt;&lt;title&gt;</a:t>
            </a:r>
            <a:r>
              <a:rPr lang="en-US" sz="1700" dirty="0" err="1">
                <a:latin typeface="Consolas" panose="020B0609020204030204" pitchFamily="49" charset="0"/>
              </a:rPr>
              <a:t>ithub</a:t>
            </a:r>
            <a:r>
              <a:rPr lang="en-US" sz="1700" dirty="0">
                <a:latin typeface="Consolas" panose="020B0609020204030204" pitchFamily="49" charset="0"/>
              </a:rPr>
              <a:t>&lt;/title&gt;&lt;/head&gt;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&lt;body&gt;&lt;h1&gt;For </a:t>
            </a:r>
            <a:r>
              <a:rPr lang="en-US" sz="1700" dirty="0" err="1">
                <a:latin typeface="Consolas" panose="020B0609020204030204" pitchFamily="49" charset="0"/>
              </a:rPr>
              <a:t>ithub</a:t>
            </a:r>
            <a:r>
              <a:rPr lang="en-US" sz="1700" dirty="0">
                <a:latin typeface="Consolas" panose="020B0609020204030204" pitchFamily="49" charset="0"/>
              </a:rPr>
              <a:t>&lt;/h1&gt;&lt;/body&gt;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&lt;/html&gt;</a:t>
            </a:r>
            <a:endParaRPr lang="ru-RU" sz="17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B9F5F-A419-805E-72FA-C617F948B3E6}"/>
              </a:ext>
            </a:extLst>
          </p:cNvPr>
          <p:cNvSpPr txBox="1"/>
          <p:nvPr/>
        </p:nvSpPr>
        <p:spPr>
          <a:xfrm>
            <a:off x="2402135" y="1592946"/>
            <a:ext cx="1572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HTTP-</a:t>
            </a:r>
            <a:r>
              <a:rPr lang="ru-RU" sz="2000" b="1" dirty="0"/>
              <a:t>запрос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89679-2E97-80D1-12D0-E5FC6180AEC1}"/>
              </a:ext>
            </a:extLst>
          </p:cNvPr>
          <p:cNvSpPr txBox="1"/>
          <p:nvPr/>
        </p:nvSpPr>
        <p:spPr>
          <a:xfrm>
            <a:off x="2402134" y="2799501"/>
            <a:ext cx="1409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HTTP-</a:t>
            </a:r>
            <a:r>
              <a:rPr lang="ru-RU" sz="2000" b="1" dirty="0"/>
              <a:t>ответ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6550B48-AC55-A6E4-FB6D-DF3A4466559A}"/>
              </a:ext>
            </a:extLst>
          </p:cNvPr>
          <p:cNvSpPr/>
          <p:nvPr/>
        </p:nvSpPr>
        <p:spPr>
          <a:xfrm>
            <a:off x="2445679" y="3249916"/>
            <a:ext cx="4791146" cy="18496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545DCC-D665-6587-DD3F-569D52852FF6}"/>
              </a:ext>
            </a:extLst>
          </p:cNvPr>
          <p:cNvSpPr txBox="1"/>
          <p:nvPr/>
        </p:nvSpPr>
        <p:spPr>
          <a:xfrm>
            <a:off x="7376168" y="4013350"/>
            <a:ext cx="1732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Заголовки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89F8FE6-34BB-EEB5-29F3-D7AF14DFE7F6}"/>
              </a:ext>
            </a:extLst>
          </p:cNvPr>
          <p:cNvSpPr/>
          <p:nvPr/>
        </p:nvSpPr>
        <p:spPr>
          <a:xfrm>
            <a:off x="2445679" y="5251269"/>
            <a:ext cx="4791146" cy="8712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6641F-1DC2-21CE-2709-3717D6060FA9}"/>
              </a:ext>
            </a:extLst>
          </p:cNvPr>
          <p:cNvSpPr txBox="1"/>
          <p:nvPr/>
        </p:nvSpPr>
        <p:spPr>
          <a:xfrm>
            <a:off x="7376168" y="5425305"/>
            <a:ext cx="2588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Тело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605884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Консольная утилита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Linux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3761307" y="3038229"/>
            <a:ext cx="39397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wget</a:t>
            </a:r>
            <a:r>
              <a:rPr lang="en-US" sz="2400" dirty="0">
                <a:latin typeface="Consolas" panose="020B0609020204030204" pitchFamily="49" charset="0"/>
              </a:rPr>
              <a:t> [</a:t>
            </a:r>
            <a:r>
              <a:rPr lang="ru-RU" sz="2400" dirty="0">
                <a:latin typeface="Consolas" panose="020B0609020204030204" pitchFamily="49" charset="0"/>
              </a:rPr>
              <a:t>параметры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url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wget</a:t>
            </a:r>
            <a:r>
              <a:rPr lang="en-US" dirty="0"/>
              <a:t>: </a:t>
            </a:r>
            <a:r>
              <a:rPr lang="ru-RU" dirty="0"/>
              <a:t>простое скачивание файла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1451538" y="1690688"/>
            <a:ext cx="39397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wget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http://rbc.ru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932E66-1E8D-7D29-0058-83921B935C7F}"/>
              </a:ext>
            </a:extLst>
          </p:cNvPr>
          <p:cNvSpPr txBox="1"/>
          <p:nvPr/>
        </p:nvSpPr>
        <p:spPr>
          <a:xfrm>
            <a:off x="1451535" y="5384007"/>
            <a:ext cx="8917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результате выполнения будет создан файл </a:t>
            </a:r>
            <a:r>
              <a:rPr lang="en-US" sz="2000" dirty="0"/>
              <a:t>index.html</a:t>
            </a:r>
            <a:br>
              <a:rPr lang="ru-RU" sz="2000" dirty="0"/>
            </a:br>
            <a:r>
              <a:rPr lang="ru-RU" sz="2000" dirty="0"/>
              <a:t>Если он уже существует, будет добавлен номер версии. Например: </a:t>
            </a:r>
            <a:r>
              <a:rPr lang="en-US" sz="2000" dirty="0"/>
              <a:t>index.html.1</a:t>
            </a:r>
          </a:p>
          <a:p>
            <a:r>
              <a:rPr lang="ru-RU" sz="2000" dirty="0"/>
              <a:t>Утилиту часто применяют для загрузки дистрибутивов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2F009-2D64-43D6-FF5B-BF8076936140}"/>
              </a:ext>
            </a:extLst>
          </p:cNvPr>
          <p:cNvSpPr txBox="1"/>
          <p:nvPr/>
        </p:nvSpPr>
        <p:spPr>
          <a:xfrm>
            <a:off x="1451537" y="2152353"/>
            <a:ext cx="9269593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200" dirty="0">
                <a:latin typeface="Consolas" panose="020B0609020204030204" pitchFamily="49" charset="0"/>
              </a:rPr>
              <a:t>--2022-09-25 14:32:19--  http://rbc.ru/</a:t>
            </a:r>
          </a:p>
          <a:p>
            <a:r>
              <a:rPr lang="ru-RU" sz="1200" dirty="0" err="1">
                <a:latin typeface="Consolas" panose="020B0609020204030204" pitchFamily="49" charset="0"/>
              </a:rPr>
              <a:t>Resolving</a:t>
            </a:r>
            <a:r>
              <a:rPr lang="ru-RU" sz="1200" dirty="0">
                <a:latin typeface="Consolas" panose="020B0609020204030204" pitchFamily="49" charset="0"/>
              </a:rPr>
              <a:t> rbc.ru (rbc.ru)... 178.248.234.119</a:t>
            </a:r>
          </a:p>
          <a:p>
            <a:r>
              <a:rPr lang="ru-RU" sz="1200" dirty="0" err="1">
                <a:latin typeface="Consolas" panose="020B0609020204030204" pitchFamily="49" charset="0"/>
              </a:rPr>
              <a:t>Connecting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to</a:t>
            </a:r>
            <a:r>
              <a:rPr lang="ru-RU" sz="1200" dirty="0">
                <a:latin typeface="Consolas" panose="020B0609020204030204" pitchFamily="49" charset="0"/>
              </a:rPr>
              <a:t> rbc.ru (rbc.ru)|178.248.234.119|:80... </a:t>
            </a:r>
            <a:r>
              <a:rPr lang="ru-RU" sz="1200" dirty="0" err="1">
                <a:latin typeface="Consolas" panose="020B0609020204030204" pitchFamily="49" charset="0"/>
              </a:rPr>
              <a:t>connected</a:t>
            </a:r>
            <a:r>
              <a:rPr lang="ru-RU" sz="1200" dirty="0">
                <a:latin typeface="Consolas" panose="020B0609020204030204" pitchFamily="49" charset="0"/>
              </a:rPr>
              <a:t>.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HTTP </a:t>
            </a:r>
            <a:r>
              <a:rPr lang="ru-RU" sz="1200" dirty="0" err="1">
                <a:latin typeface="Consolas" panose="020B0609020204030204" pitchFamily="49" charset="0"/>
              </a:rPr>
              <a:t>request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sent</a:t>
            </a:r>
            <a:r>
              <a:rPr lang="ru-RU" sz="1200" dirty="0">
                <a:latin typeface="Consolas" panose="020B0609020204030204" pitchFamily="49" charset="0"/>
              </a:rPr>
              <a:t>, </a:t>
            </a:r>
            <a:r>
              <a:rPr lang="ru-RU" sz="1200" dirty="0" err="1">
                <a:latin typeface="Consolas" panose="020B0609020204030204" pitchFamily="49" charset="0"/>
              </a:rPr>
              <a:t>awaiting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response</a:t>
            </a:r>
            <a:r>
              <a:rPr lang="ru-RU" sz="1200" dirty="0">
                <a:latin typeface="Consolas" panose="020B0609020204030204" pitchFamily="49" charset="0"/>
              </a:rPr>
              <a:t>... 301 </a:t>
            </a:r>
            <a:r>
              <a:rPr lang="ru-RU" sz="1200" dirty="0" err="1">
                <a:latin typeface="Consolas" panose="020B0609020204030204" pitchFamily="49" charset="0"/>
              </a:rPr>
              <a:t>Moved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Permanently</a:t>
            </a:r>
            <a:endParaRPr lang="ru-RU" sz="1200" dirty="0">
              <a:latin typeface="Consolas" panose="020B0609020204030204" pitchFamily="49" charset="0"/>
            </a:endParaRPr>
          </a:p>
          <a:p>
            <a:r>
              <a:rPr lang="ru-RU" sz="1200" dirty="0" err="1">
                <a:latin typeface="Consolas" panose="020B0609020204030204" pitchFamily="49" charset="0"/>
              </a:rPr>
              <a:t>Location</a:t>
            </a:r>
            <a:r>
              <a:rPr lang="ru-RU" sz="1200" dirty="0">
                <a:latin typeface="Consolas" panose="020B0609020204030204" pitchFamily="49" charset="0"/>
              </a:rPr>
              <a:t>: https://www.rbc.ru:443/ [</a:t>
            </a:r>
            <a:r>
              <a:rPr lang="ru-RU" sz="1200" dirty="0" err="1">
                <a:latin typeface="Consolas" panose="020B0609020204030204" pitchFamily="49" charset="0"/>
              </a:rPr>
              <a:t>following</a:t>
            </a:r>
            <a:r>
              <a:rPr lang="ru-RU" sz="12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--2022-09-25 14:32:19--  https://www.rbc.ru/</a:t>
            </a:r>
          </a:p>
          <a:p>
            <a:r>
              <a:rPr lang="ru-RU" sz="1200" dirty="0" err="1">
                <a:latin typeface="Consolas" panose="020B0609020204030204" pitchFamily="49" charset="0"/>
              </a:rPr>
              <a:t>Resolving</a:t>
            </a:r>
            <a:r>
              <a:rPr lang="ru-RU" sz="1200" dirty="0">
                <a:latin typeface="Consolas" panose="020B0609020204030204" pitchFamily="49" charset="0"/>
              </a:rPr>
              <a:t> www.rbc.ru (www.rbc.ru)... 178.248.234.119</a:t>
            </a:r>
          </a:p>
          <a:p>
            <a:r>
              <a:rPr lang="ru-RU" sz="1200" dirty="0" err="1">
                <a:latin typeface="Consolas" panose="020B0609020204030204" pitchFamily="49" charset="0"/>
              </a:rPr>
              <a:t>Connecting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to</a:t>
            </a:r>
            <a:r>
              <a:rPr lang="ru-RU" sz="1200" dirty="0">
                <a:latin typeface="Consolas" panose="020B0609020204030204" pitchFamily="49" charset="0"/>
              </a:rPr>
              <a:t> www.rbc.ru (www.rbc.ru)|178.248.234.119|:443... </a:t>
            </a:r>
            <a:r>
              <a:rPr lang="ru-RU" sz="1200" dirty="0" err="1">
                <a:latin typeface="Consolas" panose="020B0609020204030204" pitchFamily="49" charset="0"/>
              </a:rPr>
              <a:t>connected</a:t>
            </a:r>
            <a:r>
              <a:rPr lang="ru-RU" sz="1200" dirty="0">
                <a:latin typeface="Consolas" panose="020B0609020204030204" pitchFamily="49" charset="0"/>
              </a:rPr>
              <a:t>.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HTTP </a:t>
            </a:r>
            <a:r>
              <a:rPr lang="ru-RU" sz="1200" dirty="0" err="1">
                <a:latin typeface="Consolas" panose="020B0609020204030204" pitchFamily="49" charset="0"/>
              </a:rPr>
              <a:t>request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sent</a:t>
            </a:r>
            <a:r>
              <a:rPr lang="ru-RU" sz="1200" dirty="0">
                <a:latin typeface="Consolas" panose="020B0609020204030204" pitchFamily="49" charset="0"/>
              </a:rPr>
              <a:t>, </a:t>
            </a:r>
            <a:r>
              <a:rPr lang="ru-RU" sz="1200" dirty="0" err="1">
                <a:latin typeface="Consolas" panose="020B0609020204030204" pitchFamily="49" charset="0"/>
              </a:rPr>
              <a:t>awaiting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response</a:t>
            </a:r>
            <a:r>
              <a:rPr lang="ru-RU" sz="1200" dirty="0">
                <a:latin typeface="Consolas" panose="020B0609020204030204" pitchFamily="49" charset="0"/>
              </a:rPr>
              <a:t>... 200 OK</a:t>
            </a:r>
          </a:p>
          <a:p>
            <a:r>
              <a:rPr lang="ru-RU" sz="1200" dirty="0" err="1">
                <a:latin typeface="Consolas" panose="020B0609020204030204" pitchFamily="49" charset="0"/>
              </a:rPr>
              <a:t>Cookie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coming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from</a:t>
            </a:r>
            <a:r>
              <a:rPr lang="ru-RU" sz="1200" dirty="0">
                <a:latin typeface="Consolas" panose="020B0609020204030204" pitchFamily="49" charset="0"/>
              </a:rPr>
              <a:t> www.rbc.ru </a:t>
            </a:r>
            <a:r>
              <a:rPr lang="ru-RU" sz="1200" dirty="0" err="1">
                <a:latin typeface="Consolas" panose="020B0609020204030204" pitchFamily="49" charset="0"/>
              </a:rPr>
              <a:t>attempted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to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set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domain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to</a:t>
            </a:r>
            <a:r>
              <a:rPr lang="ru-RU" sz="1200" dirty="0">
                <a:latin typeface="Consolas" panose="020B0609020204030204" pitchFamily="49" charset="0"/>
              </a:rPr>
              <a:t> www.rbc.ru</a:t>
            </a:r>
          </a:p>
          <a:p>
            <a:r>
              <a:rPr lang="ru-RU" sz="1200" dirty="0" err="1">
                <a:latin typeface="Consolas" panose="020B0609020204030204" pitchFamily="49" charset="0"/>
              </a:rPr>
              <a:t>Cookie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coming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from</a:t>
            </a:r>
            <a:r>
              <a:rPr lang="ru-RU" sz="1200" dirty="0">
                <a:latin typeface="Consolas" panose="020B0609020204030204" pitchFamily="49" charset="0"/>
              </a:rPr>
              <a:t> www.rbc.ru </a:t>
            </a:r>
            <a:r>
              <a:rPr lang="ru-RU" sz="1200" dirty="0" err="1">
                <a:latin typeface="Consolas" panose="020B0609020204030204" pitchFamily="49" charset="0"/>
              </a:rPr>
              <a:t>attempted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to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set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domain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to</a:t>
            </a:r>
            <a:r>
              <a:rPr lang="ru-RU" sz="1200" dirty="0">
                <a:latin typeface="Consolas" panose="020B0609020204030204" pitchFamily="49" charset="0"/>
              </a:rPr>
              <a:t> www.rbc.ru</a:t>
            </a:r>
          </a:p>
          <a:p>
            <a:r>
              <a:rPr lang="ru-RU" sz="1200" dirty="0" err="1">
                <a:latin typeface="Consolas" panose="020B0609020204030204" pitchFamily="49" charset="0"/>
              </a:rPr>
              <a:t>Length</a:t>
            </a:r>
            <a:r>
              <a:rPr lang="ru-RU" sz="1200" dirty="0">
                <a:latin typeface="Consolas" panose="020B0609020204030204" pitchFamily="49" charset="0"/>
              </a:rPr>
              <a:t>: </a:t>
            </a:r>
            <a:r>
              <a:rPr lang="ru-RU" sz="1200" dirty="0" err="1">
                <a:latin typeface="Consolas" panose="020B0609020204030204" pitchFamily="49" charset="0"/>
              </a:rPr>
              <a:t>unspecified</a:t>
            </a:r>
            <a:r>
              <a:rPr lang="ru-RU" sz="1200" dirty="0">
                <a:latin typeface="Consolas" panose="020B0609020204030204" pitchFamily="49" charset="0"/>
              </a:rPr>
              <a:t> [</a:t>
            </a:r>
            <a:r>
              <a:rPr lang="ru-RU" sz="1200" dirty="0" err="1">
                <a:latin typeface="Consolas" panose="020B0609020204030204" pitchFamily="49" charset="0"/>
              </a:rPr>
              <a:t>text</a:t>
            </a:r>
            <a:r>
              <a:rPr lang="ru-RU" sz="1200" dirty="0">
                <a:latin typeface="Consolas" panose="020B0609020204030204" pitchFamily="49" charset="0"/>
              </a:rPr>
              <a:t>/</a:t>
            </a:r>
            <a:r>
              <a:rPr lang="ru-RU" sz="1200" dirty="0" err="1">
                <a:latin typeface="Consolas" panose="020B0609020204030204" pitchFamily="49" charset="0"/>
              </a:rPr>
              <a:t>html</a:t>
            </a:r>
            <a:r>
              <a:rPr lang="ru-RU" sz="12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200" dirty="0" err="1">
                <a:latin typeface="Consolas" panose="020B0609020204030204" pitchFamily="49" charset="0"/>
              </a:rPr>
              <a:t>Saving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to</a:t>
            </a:r>
            <a:r>
              <a:rPr lang="ru-RU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r>
              <a:rPr lang="ru-RU" sz="1200" dirty="0">
                <a:latin typeface="Consolas" panose="020B0609020204030204" pitchFamily="49" charset="0"/>
              </a:rPr>
              <a:t>index.html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endParaRPr lang="ru-RU" sz="1200" dirty="0">
              <a:latin typeface="Consolas" panose="020B0609020204030204" pitchFamily="49" charset="0"/>
            </a:endParaRPr>
          </a:p>
          <a:p>
            <a:endParaRPr lang="ru-RU" sz="1200" dirty="0">
              <a:latin typeface="Consolas" panose="020B0609020204030204" pitchFamily="49" charset="0"/>
            </a:endParaRPr>
          </a:p>
          <a:p>
            <a:r>
              <a:rPr lang="ru-RU" sz="1200" dirty="0">
                <a:latin typeface="Consolas" panose="020B0609020204030204" pitchFamily="49" charset="0"/>
              </a:rPr>
              <a:t>    [ &lt;=&gt;                                                                 ] 150,847     --.-K/s   </a:t>
            </a:r>
            <a:r>
              <a:rPr lang="ru-RU" sz="1200" dirty="0" err="1">
                <a:latin typeface="Consolas" panose="020B0609020204030204" pitchFamily="49" charset="0"/>
              </a:rPr>
              <a:t>in</a:t>
            </a:r>
            <a:r>
              <a:rPr lang="ru-RU" sz="1200" dirty="0">
                <a:latin typeface="Consolas" panose="020B0609020204030204" pitchFamily="49" charset="0"/>
              </a:rPr>
              <a:t> 0.01s   </a:t>
            </a:r>
          </a:p>
          <a:p>
            <a:endParaRPr lang="ru-RU" sz="1200" dirty="0">
              <a:latin typeface="Consolas" panose="020B0609020204030204" pitchFamily="49" charset="0"/>
            </a:endParaRPr>
          </a:p>
          <a:p>
            <a:r>
              <a:rPr lang="ru-RU" sz="1200" dirty="0">
                <a:latin typeface="Consolas" panose="020B0609020204030204" pitchFamily="49" charset="0"/>
              </a:rPr>
              <a:t>2022-09-25 14:32:19 (15.0 MB/s) – 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r>
              <a:rPr lang="ru-RU" sz="1200" dirty="0">
                <a:latin typeface="Consolas" panose="020B0609020204030204" pitchFamily="49" charset="0"/>
              </a:rPr>
              <a:t>index.html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saved</a:t>
            </a:r>
            <a:r>
              <a:rPr lang="ru-RU" sz="1200" dirty="0">
                <a:latin typeface="Consolas" panose="020B0609020204030204" pitchFamily="49" charset="0"/>
              </a:rPr>
              <a:t> [150847]</a:t>
            </a:r>
          </a:p>
        </p:txBody>
      </p:sp>
    </p:spTree>
    <p:extLst>
      <p:ext uri="{BB962C8B-B14F-4D97-AF65-F5344CB8AC3E}">
        <p14:creationId xmlns:p14="http://schemas.microsoft.com/office/powerpoint/2010/main" val="319405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C42C-D650-499F-90F4-9A9E6CA0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 err="1"/>
              <a:t>Парсинг</a:t>
            </a:r>
            <a:r>
              <a:rPr lang="ru-RU" dirty="0"/>
              <a:t> данных</a:t>
            </a:r>
          </a:p>
        </p:txBody>
      </p:sp>
    </p:spTree>
    <p:extLst>
      <p:ext uri="{BB962C8B-B14F-4D97-AF65-F5344CB8AC3E}">
        <p14:creationId xmlns:p14="http://schemas.microsoft.com/office/powerpoint/2010/main" val="2288631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wget</a:t>
            </a:r>
            <a:r>
              <a:rPr lang="en-US" dirty="0"/>
              <a:t>: </a:t>
            </a:r>
            <a:r>
              <a:rPr lang="ru-RU" dirty="0"/>
              <a:t>загрузка с указанием имени файла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1451538" y="1690688"/>
            <a:ext cx="9210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wget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en-US" sz="2400">
                <a:solidFill>
                  <a:schemeClr val="accent1"/>
                </a:solidFill>
                <a:latin typeface="Consolas" panose="020B0609020204030204" pitchFamily="49" charset="0"/>
              </a:rPr>
              <a:t>O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rbc-2022-09-25.html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https://www.rbc.ru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2F009-2D64-43D6-FF5B-BF8076936140}"/>
              </a:ext>
            </a:extLst>
          </p:cNvPr>
          <p:cNvSpPr txBox="1"/>
          <p:nvPr/>
        </p:nvSpPr>
        <p:spPr>
          <a:xfrm>
            <a:off x="1451535" y="2323754"/>
            <a:ext cx="9269593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--2022-09-25 14:38:38--  https://www.rbc.ru/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Resolving www.rbc.ru (www.rbc.ru)... 178.248.234.119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Connecting to www.rbc.ru (www.rbc.ru)|178.248.234.119|:443... connected.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HTTP request sent, awaiting response... 200 OK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Cookie coming from www.rbc.ru attempted to set domain to www.rbc.ru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Cookie coming from www.rbc.ru attempted to set domain to www.rbc.ru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Length: unspecified [text/html]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Saving to: 'rbc-2020-09-25.html'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[ &lt;=&gt;                                                                 ] 150,868     --.-K/s   in 0.009s  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2022-09-25 14:38:38 (16.0 MB/s) – 'rbc-2020-09-25.html' saved [150868]</a:t>
            </a:r>
            <a:endParaRPr lang="ru-R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44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wget</a:t>
            </a:r>
            <a:r>
              <a:rPr lang="en-US" dirty="0"/>
              <a:t>: </a:t>
            </a:r>
            <a:r>
              <a:rPr lang="ru-RU" dirty="0"/>
              <a:t>примеры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1945067" y="2092343"/>
            <a:ext cx="830186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Ограничение скорости загрузки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wget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––limit-rate=500K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https://www.rbc.ru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i="1" dirty="0"/>
              <a:t>В данном случае загрузка будет идти со скоростью 500 Кбит/с</a:t>
            </a:r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EAA1C-CA69-BCB2-7CEF-A511DE5CBF4D}"/>
              </a:ext>
            </a:extLst>
          </p:cNvPr>
          <p:cNvSpPr txBox="1"/>
          <p:nvPr/>
        </p:nvSpPr>
        <p:spPr>
          <a:xfrm>
            <a:off x="1945065" y="3513868"/>
            <a:ext cx="83018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Загрузка нескольких файлов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wget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–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 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urls.list</a:t>
            </a: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ru-RU" i="1" dirty="0"/>
              <a:t>В файле </a:t>
            </a:r>
            <a:r>
              <a:rPr lang="en-US" i="1" dirty="0" err="1"/>
              <a:t>urls.list</a:t>
            </a:r>
            <a:r>
              <a:rPr lang="en-US" i="1" dirty="0"/>
              <a:t> </a:t>
            </a:r>
            <a:r>
              <a:rPr lang="ru-RU" i="1" dirty="0"/>
              <a:t>на каждой строке должен быть прописан один урл. Например:</a:t>
            </a:r>
          </a:p>
          <a:p>
            <a:r>
              <a:rPr lang="en-US" dirty="0">
                <a:latin typeface="Consolas" panose="020B0609020204030204" pitchFamily="49" charset="0"/>
              </a:rPr>
              <a:t>http://rbc.ru</a:t>
            </a:r>
          </a:p>
          <a:p>
            <a:r>
              <a:rPr lang="en-US" dirty="0">
                <a:latin typeface="Consolas" panose="020B0609020204030204" pitchFamily="49" charset="0"/>
              </a:rPr>
              <a:t>http://cnn.com</a:t>
            </a:r>
          </a:p>
          <a:p>
            <a:r>
              <a:rPr lang="en-US" dirty="0">
                <a:latin typeface="Consolas" panose="020B0609020204030204" pitchFamily="49" charset="0"/>
              </a:rPr>
              <a:t>http://interfax.ru</a:t>
            </a:r>
          </a:p>
        </p:txBody>
      </p:sp>
    </p:spTree>
    <p:extLst>
      <p:ext uri="{BB962C8B-B14F-4D97-AF65-F5344CB8AC3E}">
        <p14:creationId xmlns:p14="http://schemas.microsoft.com/office/powerpoint/2010/main" val="3478431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wget</a:t>
            </a:r>
            <a:r>
              <a:rPr lang="en-US" dirty="0"/>
              <a:t>: </a:t>
            </a:r>
            <a:r>
              <a:rPr lang="ru-RU" dirty="0"/>
              <a:t>примеры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1945067" y="2092343"/>
            <a:ext cx="850644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Загрузка страницы с авторизацией</a:t>
            </a:r>
            <a:br>
              <a:rPr lang="en-US" sz="2400" b="1" dirty="0"/>
            </a:br>
            <a:endParaRPr lang="ru-RU" sz="2400" b="1" dirty="0"/>
          </a:p>
          <a:p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wget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--http-user=USER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--http-password=PASS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\</a:t>
            </a:r>
            <a:b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http://db-learning.ithub.ru</a:t>
            </a: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en-US" i="1" dirty="0"/>
          </a:p>
          <a:p>
            <a:r>
              <a:rPr lang="ru-RU" i="1" dirty="0"/>
              <a:t>Для успешной авторизации следует указать в качестве пользователя </a:t>
            </a:r>
            <a:r>
              <a:rPr lang="en-US" i="1" dirty="0" err="1"/>
              <a:t>ithub</a:t>
            </a:r>
            <a:r>
              <a:rPr lang="en-US" i="1" dirty="0"/>
              <a:t>, </a:t>
            </a:r>
            <a:r>
              <a:rPr lang="ru-RU" i="1" dirty="0"/>
              <a:t>и в качестве пароля также </a:t>
            </a:r>
            <a:r>
              <a:rPr lang="en-US" i="1" dirty="0" err="1"/>
              <a:t>ithub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65354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wget</a:t>
            </a:r>
            <a:r>
              <a:rPr lang="en-US" dirty="0"/>
              <a:t>: </a:t>
            </a:r>
            <a:r>
              <a:rPr lang="ru-RU" dirty="0"/>
              <a:t>загрузка всего сайта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1488129" y="1917680"/>
            <a:ext cx="9215741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Пример загрузки сайта </a:t>
            </a:r>
            <a:r>
              <a:rPr lang="en-US" sz="2400" b="1" dirty="0" err="1"/>
              <a:t>ITHub</a:t>
            </a:r>
            <a:endParaRPr lang="ru-RU" sz="2400" b="1" dirty="0"/>
          </a:p>
          <a:p>
            <a:endParaRPr lang="ru-RU" sz="2400" b="1" dirty="0"/>
          </a:p>
          <a:p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wget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--mirror -p --convert-links -P ./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ithub.ru</a:t>
            </a:r>
            <a:br>
              <a:rPr lang="ru-RU" sz="2400" dirty="0">
                <a:latin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dirty="0"/>
              <a:t>--mirror</a:t>
            </a:r>
            <a:r>
              <a:rPr lang="en-US" i="1" dirty="0"/>
              <a:t> </a:t>
            </a:r>
            <a:r>
              <a:rPr lang="ru-RU" i="1" dirty="0"/>
              <a:t> –  параметр говорит о том, что будем рекурсивно загружать весь сайт</a:t>
            </a:r>
          </a:p>
          <a:p>
            <a:pPr>
              <a:spcBef>
                <a:spcPts val="1200"/>
              </a:spcBef>
            </a:pPr>
            <a:r>
              <a:rPr lang="en-US" b="1" dirty="0"/>
              <a:t>-p</a:t>
            </a:r>
            <a:r>
              <a:rPr lang="en-US" i="1" dirty="0"/>
              <a:t> </a:t>
            </a:r>
            <a:r>
              <a:rPr lang="ru-RU" i="1" dirty="0"/>
              <a:t> –  загружать все файлы, которые понадобятся для корректного отображения сайта</a:t>
            </a:r>
          </a:p>
          <a:p>
            <a:pPr>
              <a:spcBef>
                <a:spcPts val="1200"/>
              </a:spcBef>
            </a:pPr>
            <a:r>
              <a:rPr lang="en-US" b="1" dirty="0"/>
              <a:t>--convert-links</a:t>
            </a:r>
            <a:r>
              <a:rPr lang="en-US" i="1" dirty="0"/>
              <a:t> </a:t>
            </a:r>
            <a:r>
              <a:rPr lang="ru-RU" i="1" dirty="0"/>
              <a:t> –  конвертировать ссылки на файлы для того, чтобы страницы корректно открывались локально</a:t>
            </a:r>
            <a:endParaRPr lang="en-US" i="1" dirty="0"/>
          </a:p>
          <a:p>
            <a:pPr>
              <a:spcBef>
                <a:spcPts val="1200"/>
              </a:spcBef>
            </a:pPr>
            <a:r>
              <a:rPr lang="en-US" b="1" dirty="0"/>
              <a:t>-P</a:t>
            </a:r>
            <a:r>
              <a:rPr lang="en-US" i="1" dirty="0"/>
              <a:t> </a:t>
            </a:r>
            <a:r>
              <a:rPr lang="ru-RU" i="1" dirty="0"/>
              <a:t> –  директория, куда нужно сохранить все файлы. «</a:t>
            </a:r>
            <a:r>
              <a:rPr lang="en-US" i="1" dirty="0"/>
              <a:t>./</a:t>
            </a:r>
            <a:r>
              <a:rPr lang="ru-RU" i="1" dirty="0"/>
              <a:t>» - означает сохранить в текущую директорию</a:t>
            </a:r>
          </a:p>
        </p:txBody>
      </p:sp>
    </p:spTree>
    <p:extLst>
      <p:ext uri="{BB962C8B-B14F-4D97-AF65-F5344CB8AC3E}">
        <p14:creationId xmlns:p14="http://schemas.microsoft.com/office/powerpoint/2010/main" val="3006433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wget</a:t>
            </a:r>
            <a:r>
              <a:rPr lang="en-US" dirty="0"/>
              <a:t>: </a:t>
            </a:r>
            <a:r>
              <a:rPr lang="ru-RU" dirty="0"/>
              <a:t>дополнительные опции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1488129" y="1994593"/>
            <a:ext cx="9215741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Пример загрузки сайта </a:t>
            </a:r>
            <a:r>
              <a:rPr lang="en-US" sz="2400" b="1" dirty="0" err="1"/>
              <a:t>ITHub</a:t>
            </a:r>
            <a:endParaRPr lang="ru-RU" sz="2400" b="1" dirty="0"/>
          </a:p>
          <a:p>
            <a:endParaRPr lang="ru-RU" sz="2400" b="1" dirty="0"/>
          </a:p>
          <a:p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wget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--mirror -p --convert-links -P ./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ithub.ru</a:t>
            </a:r>
            <a:br>
              <a:rPr lang="ru-RU" sz="2400" dirty="0">
                <a:latin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dirty="0"/>
              <a:t>--accept=EXT</a:t>
            </a:r>
            <a:r>
              <a:rPr lang="en-US" i="1" dirty="0"/>
              <a:t> </a:t>
            </a:r>
            <a:r>
              <a:rPr lang="ru-RU" i="1" dirty="0"/>
              <a:t> –  загружать только файлы с указанным расширением</a:t>
            </a:r>
          </a:p>
          <a:p>
            <a:pPr>
              <a:spcBef>
                <a:spcPts val="1200"/>
              </a:spcBef>
            </a:pPr>
            <a:r>
              <a:rPr lang="en-US" b="1" dirty="0"/>
              <a:t>--accept-regex</a:t>
            </a:r>
            <a:r>
              <a:rPr lang="ru-RU" b="1" dirty="0"/>
              <a:t> "регулярное выражение" </a:t>
            </a:r>
            <a:r>
              <a:rPr lang="en-US" i="1" dirty="0"/>
              <a:t> </a:t>
            </a:r>
            <a:r>
              <a:rPr lang="ru-RU" i="1" dirty="0"/>
              <a:t>–  загружать только </a:t>
            </a:r>
            <a:r>
              <a:rPr lang="en-US" i="1" dirty="0"/>
              <a:t>URL, </a:t>
            </a:r>
            <a:r>
              <a:rPr lang="ru-RU" i="1" dirty="0"/>
              <a:t>попадающие под данное регулярное выражение</a:t>
            </a:r>
          </a:p>
          <a:p>
            <a:pPr>
              <a:spcBef>
                <a:spcPts val="1200"/>
              </a:spcBef>
            </a:pPr>
            <a:r>
              <a:rPr lang="en-US" b="1" dirty="0"/>
              <a:t>--reject</a:t>
            </a:r>
            <a:r>
              <a:rPr lang="ru-RU" b="1" dirty="0"/>
              <a:t>=</a:t>
            </a:r>
            <a:r>
              <a:rPr lang="en-US" b="1" dirty="0"/>
              <a:t>EXT</a:t>
            </a:r>
            <a:r>
              <a:rPr lang="en-US" i="1" dirty="0"/>
              <a:t> </a:t>
            </a:r>
            <a:r>
              <a:rPr lang="ru-RU" i="1" dirty="0"/>
              <a:t> –  не загружать файлы с указанным разрешением</a:t>
            </a:r>
          </a:p>
          <a:p>
            <a:pPr>
              <a:spcBef>
                <a:spcPts val="1200"/>
              </a:spcBef>
            </a:pPr>
            <a:r>
              <a:rPr lang="ru-RU" b="1" dirty="0"/>
              <a:t>-</a:t>
            </a:r>
            <a:r>
              <a:rPr lang="en-US" b="1" dirty="0"/>
              <a:t>-reject-regex</a:t>
            </a:r>
            <a:r>
              <a:rPr lang="ru-RU" b="1" dirty="0"/>
              <a:t> "регулярное выражение"</a:t>
            </a:r>
            <a:r>
              <a:rPr lang="en-US" i="1" dirty="0"/>
              <a:t> </a:t>
            </a:r>
            <a:r>
              <a:rPr lang="ru-RU" i="1" dirty="0"/>
              <a:t> –  не загружать </a:t>
            </a:r>
            <a:r>
              <a:rPr lang="en-US" i="1" dirty="0"/>
              <a:t>URL</a:t>
            </a:r>
            <a:r>
              <a:rPr lang="ru-RU" i="1" dirty="0"/>
              <a:t>, подпадающий под данное регулярное выражение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45491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wget</a:t>
            </a:r>
            <a:r>
              <a:rPr lang="en-US" dirty="0"/>
              <a:t>: </a:t>
            </a:r>
            <a:r>
              <a:rPr lang="ru-RU" dirty="0"/>
              <a:t>все возможные параметры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4126106" y="3029683"/>
            <a:ext cx="39397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wget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56704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BASH</a:t>
            </a:r>
            <a:r>
              <a:rPr lang="ru-RU" dirty="0"/>
              <a:t>-скрипты – автоматизация в </a:t>
            </a:r>
            <a:r>
              <a:rPr lang="en-US" dirty="0"/>
              <a:t>Linux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1970095" y="2828835"/>
            <a:ext cx="8251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Вводная статья о написании и исполнении скриптов в </a:t>
            </a:r>
            <a:r>
              <a:rPr lang="en-US" sz="2400" b="1" dirty="0"/>
              <a:t>Linux</a:t>
            </a:r>
          </a:p>
          <a:p>
            <a:pPr algn="ctr"/>
            <a:endParaRPr lang="ru-RU" sz="2400" dirty="0"/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https://habr.com/ru/company/ruvds/blog/325522/</a:t>
            </a:r>
          </a:p>
        </p:txBody>
      </p:sp>
    </p:spTree>
    <p:extLst>
      <p:ext uri="{BB962C8B-B14F-4D97-AF65-F5344CB8AC3E}">
        <p14:creationId xmlns:p14="http://schemas.microsoft.com/office/powerpoint/2010/main" val="1440391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Консольная утилита </a:t>
            </a:r>
            <a:r>
              <a:rPr lang="en-US" dirty="0"/>
              <a:t>curl </a:t>
            </a:r>
            <a:r>
              <a:rPr lang="ru-RU" dirty="0"/>
              <a:t>для </a:t>
            </a:r>
            <a:r>
              <a:rPr lang="en-US" dirty="0"/>
              <a:t>Linux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4126106" y="3105341"/>
            <a:ext cx="39397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&gt; curl [</a:t>
            </a:r>
            <a:r>
              <a:rPr lang="ru-RU" sz="2400" dirty="0">
                <a:latin typeface="Consolas" panose="020B0609020204030204" pitchFamily="49" charset="0"/>
              </a:rPr>
              <a:t>параметры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url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41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wget</a:t>
            </a:r>
            <a:r>
              <a:rPr lang="en-US" dirty="0"/>
              <a:t>: </a:t>
            </a:r>
            <a:r>
              <a:rPr lang="ru-RU" dirty="0"/>
              <a:t>простое скачивание файла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1451538" y="1690688"/>
            <a:ext cx="4924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 curl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google.com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932E66-1E8D-7D29-0058-83921B935C7F}"/>
              </a:ext>
            </a:extLst>
          </p:cNvPr>
          <p:cNvSpPr txBox="1"/>
          <p:nvPr/>
        </p:nvSpPr>
        <p:spPr>
          <a:xfrm>
            <a:off x="1451535" y="4234715"/>
            <a:ext cx="89172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Опция -</a:t>
            </a:r>
            <a:r>
              <a:rPr lang="en-US" sz="2000" b="1" dirty="0"/>
              <a:t>L </a:t>
            </a:r>
            <a:r>
              <a:rPr lang="ru-RU" sz="2000" b="1" dirty="0"/>
              <a:t>– следовать за </a:t>
            </a:r>
            <a:r>
              <a:rPr lang="ru-RU" sz="2000" b="1" dirty="0" err="1"/>
              <a:t>перенаправлениями</a:t>
            </a:r>
            <a:r>
              <a:rPr lang="ru-RU" sz="2000" b="1" dirty="0"/>
              <a:t> (</a:t>
            </a:r>
            <a:r>
              <a:rPr lang="ru-RU" sz="2000" b="1" dirty="0" err="1"/>
              <a:t>редиректами</a:t>
            </a:r>
            <a:r>
              <a:rPr lang="ru-RU" sz="2000" b="1" dirty="0"/>
              <a:t>)</a:t>
            </a:r>
            <a:br>
              <a:rPr lang="ru-RU" sz="2000" b="1" dirty="0"/>
            </a:br>
            <a:r>
              <a:rPr lang="en-US" sz="2000" dirty="0">
                <a:latin typeface="Consolas" panose="020B0609020204030204" pitchFamily="49" charset="0"/>
              </a:rPr>
              <a:t>&gt; curl 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L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google.com</a:t>
            </a:r>
            <a:endParaRPr lang="ru-RU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ru-RU" sz="2000" b="1" dirty="0"/>
              <a:t>Сохранить стандартный вывод в файл</a:t>
            </a:r>
            <a:br>
              <a:rPr lang="ru-RU" sz="2000" b="1" dirty="0"/>
            </a:br>
            <a:r>
              <a:rPr lang="en-US" sz="2000" dirty="0">
                <a:latin typeface="Consolas" panose="020B0609020204030204" pitchFamily="49" charset="0"/>
              </a:rPr>
              <a:t>&gt; curl 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L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google.com</a:t>
            </a:r>
            <a:r>
              <a:rPr lang="ru-RU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&gt; file.html</a:t>
            </a:r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2F009-2D64-43D6-FF5B-BF8076936140}"/>
              </a:ext>
            </a:extLst>
          </p:cNvPr>
          <p:cNvSpPr txBox="1"/>
          <p:nvPr/>
        </p:nvSpPr>
        <p:spPr>
          <a:xfrm>
            <a:off x="1451535" y="2509127"/>
            <a:ext cx="926959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&lt;HTML&gt;&lt;HEAD&gt;&lt;meta http-</a:t>
            </a:r>
            <a:r>
              <a:rPr lang="en-US" sz="1200" dirty="0" err="1">
                <a:latin typeface="Consolas" panose="020B0609020204030204" pitchFamily="49" charset="0"/>
              </a:rPr>
              <a:t>equiv</a:t>
            </a:r>
            <a:r>
              <a:rPr lang="en-US" sz="1200" dirty="0">
                <a:latin typeface="Consolas" panose="020B0609020204030204" pitchFamily="49" charset="0"/>
              </a:rPr>
              <a:t>="content-type" content="text/</a:t>
            </a:r>
            <a:r>
              <a:rPr lang="en-US" sz="1200" dirty="0" err="1">
                <a:latin typeface="Consolas" panose="020B0609020204030204" pitchFamily="49" charset="0"/>
              </a:rPr>
              <a:t>html;charset</a:t>
            </a:r>
            <a:r>
              <a:rPr lang="en-US" sz="1200" dirty="0">
                <a:latin typeface="Consolas" panose="020B0609020204030204" pitchFamily="49" charset="0"/>
              </a:rPr>
              <a:t>=utf-8"&gt;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&lt;TITLE&gt;301 Moved&lt;/TITLE&gt;&lt;/HEAD&gt;&lt;BODY&gt;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&lt;H1&gt;301 Moved&lt;/H1&gt;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The document has moved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&lt;A HREF="http://www.google.com/"&gt;here&lt;/A&gt;.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&lt;/BODY&gt;&lt;/HTML&gt;</a:t>
            </a:r>
            <a:endParaRPr lang="ru-R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35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curl: </a:t>
            </a:r>
            <a:r>
              <a:rPr lang="ru-RU" dirty="0"/>
              <a:t>популярные опции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932E66-1E8D-7D29-0058-83921B935C7F}"/>
              </a:ext>
            </a:extLst>
          </p:cNvPr>
          <p:cNvSpPr txBox="1"/>
          <p:nvPr/>
        </p:nvSpPr>
        <p:spPr>
          <a:xfrm>
            <a:off x="1451535" y="2053575"/>
            <a:ext cx="89172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Опция -</a:t>
            </a:r>
            <a:r>
              <a:rPr lang="en-US" sz="2000" b="1" dirty="0"/>
              <a:t>O </a:t>
            </a:r>
            <a:r>
              <a:rPr lang="ru-RU" sz="2000" b="1" dirty="0"/>
              <a:t>и </a:t>
            </a:r>
            <a:r>
              <a:rPr lang="en-US" sz="2000" b="1" dirty="0"/>
              <a:t>-o</a:t>
            </a:r>
          </a:p>
          <a:p>
            <a:endParaRPr lang="en-US" sz="2000" b="1" dirty="0"/>
          </a:p>
          <a:p>
            <a:r>
              <a:rPr lang="ru-RU" sz="2000" dirty="0"/>
              <a:t>-o </a:t>
            </a:r>
            <a:r>
              <a:rPr lang="en-US" sz="2000" dirty="0"/>
              <a:t>–</a:t>
            </a:r>
            <a:r>
              <a:rPr lang="ru-RU" sz="2000" dirty="0"/>
              <a:t> результат будет сохранён в файле, заданном в командной строке</a:t>
            </a:r>
          </a:p>
          <a:p>
            <a:r>
              <a:rPr lang="ru-RU" sz="2000" dirty="0"/>
              <a:t>-O</a:t>
            </a:r>
            <a:r>
              <a:rPr lang="en-US" sz="2000" dirty="0"/>
              <a:t> – </a:t>
            </a:r>
            <a:r>
              <a:rPr lang="ru-RU" sz="2000" dirty="0"/>
              <a:t>имя файла будет взято из URL и будет использовано для сохранения полученных данных.</a:t>
            </a:r>
          </a:p>
          <a:p>
            <a:endParaRPr lang="en-US" sz="2000" b="1" dirty="0"/>
          </a:p>
          <a:p>
            <a:br>
              <a:rPr lang="ru-RU" sz="2000" b="1" dirty="0"/>
            </a:br>
            <a:r>
              <a:rPr lang="en-US" sz="2000" dirty="0">
                <a:latin typeface="Consolas" panose="020B0609020204030204" pitchFamily="49" charset="0"/>
              </a:rPr>
              <a:t>&gt; curl -L -o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google.html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google.com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1D850-2920-D355-05CF-C4E99CF39C81}"/>
              </a:ext>
            </a:extLst>
          </p:cNvPr>
          <p:cNvSpPr txBox="1"/>
          <p:nvPr/>
        </p:nvSpPr>
        <p:spPr>
          <a:xfrm>
            <a:off x="1451535" y="4740601"/>
            <a:ext cx="926959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 % Total    % Received % </a:t>
            </a:r>
            <a:r>
              <a:rPr lang="en-US" sz="1200" dirty="0" err="1">
                <a:latin typeface="Consolas" panose="020B0609020204030204" pitchFamily="49" charset="0"/>
              </a:rPr>
              <a:t>Xferd</a:t>
            </a:r>
            <a:r>
              <a:rPr lang="en-US" sz="1200" dirty="0">
                <a:latin typeface="Consolas" panose="020B0609020204030204" pitchFamily="49" charset="0"/>
              </a:rPr>
              <a:t>  Average Speed   Time    </a:t>
            </a:r>
            <a:r>
              <a:rPr lang="en-US" sz="1200" dirty="0" err="1">
                <a:latin typeface="Consolas" panose="020B0609020204030204" pitchFamily="49" charset="0"/>
              </a:rPr>
              <a:t>Time</a:t>
            </a:r>
            <a:r>
              <a:rPr lang="en-US" sz="1200" dirty="0">
                <a:latin typeface="Consolas" panose="020B0609020204030204" pitchFamily="49" charset="0"/>
              </a:rPr>
              <a:t>     </a:t>
            </a:r>
            <a:r>
              <a:rPr lang="en-US" sz="1200" dirty="0" err="1">
                <a:latin typeface="Consolas" panose="020B0609020204030204" pitchFamily="49" charset="0"/>
              </a:rPr>
              <a:t>Time</a:t>
            </a:r>
            <a:r>
              <a:rPr lang="en-US" sz="1200" dirty="0">
                <a:latin typeface="Consolas" panose="020B0609020204030204" pitchFamily="49" charset="0"/>
              </a:rPr>
              <a:t>  Current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                 </a:t>
            </a:r>
            <a:r>
              <a:rPr lang="en-US" sz="1200" dirty="0" err="1">
                <a:latin typeface="Consolas" panose="020B0609020204030204" pitchFamily="49" charset="0"/>
              </a:rPr>
              <a:t>Dload</a:t>
            </a:r>
            <a:r>
              <a:rPr lang="en-US" sz="1200" dirty="0">
                <a:latin typeface="Consolas" panose="020B0609020204030204" pitchFamily="49" charset="0"/>
              </a:rPr>
              <a:t>  Upload   Total   Spent    Left  Speed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100   219  100   219    0     0    582      0 --:--:-- --:--:-- --:--:--   584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0     0    0 16792    0     0  19221      0 --:--:-- --:--:-- --:--:--  366k</a:t>
            </a:r>
            <a:endParaRPr lang="ru-R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24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Для чего нужен </a:t>
            </a:r>
            <a:r>
              <a:rPr lang="ru-RU" dirty="0" err="1"/>
              <a:t>парсинг</a:t>
            </a:r>
            <a:r>
              <a:rPr lang="ru-RU" dirty="0"/>
              <a:t> данных?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2366492" y="2465818"/>
            <a:ext cx="7459015" cy="2760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err="1">
                <a:solidFill>
                  <a:srgbClr val="C00000"/>
                </a:solidFill>
              </a:rPr>
              <a:t>Парсинг</a:t>
            </a:r>
            <a:r>
              <a:rPr lang="ru-RU" dirty="0"/>
              <a:t> – это </a:t>
            </a:r>
            <a:r>
              <a:rPr lang="ru-RU" b="1" dirty="0"/>
              <a:t>автоматизированный</a:t>
            </a:r>
            <a:r>
              <a:rPr lang="ru-RU" dirty="0"/>
              <a:t> сбор и систематизация информации из открытых источников с помощью скриптов.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err="1"/>
              <a:t>Парсинг</a:t>
            </a:r>
            <a:r>
              <a:rPr lang="ru-RU" b="1" dirty="0"/>
              <a:t> данных </a:t>
            </a:r>
            <a:r>
              <a:rPr lang="ru-RU" dirty="0"/>
              <a:t>– это использование чужих данных для реализации своего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728069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curl: </a:t>
            </a:r>
            <a:r>
              <a:rPr lang="ru-RU" dirty="0"/>
              <a:t>популярные опции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932E66-1E8D-7D29-0058-83921B935C7F}"/>
              </a:ext>
            </a:extLst>
          </p:cNvPr>
          <p:cNvSpPr txBox="1"/>
          <p:nvPr/>
        </p:nvSpPr>
        <p:spPr>
          <a:xfrm>
            <a:off x="1468313" y="1539686"/>
            <a:ext cx="89172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Опция -</a:t>
            </a:r>
            <a:r>
              <a:rPr lang="en-US" sz="2000" b="1" dirty="0"/>
              <a:t>u – </a:t>
            </a:r>
            <a:r>
              <a:rPr lang="ru-RU" sz="2000" b="1" dirty="0"/>
              <a:t>аутентификация</a:t>
            </a:r>
            <a:endParaRPr lang="en-US" sz="2000" b="1" dirty="0"/>
          </a:p>
          <a:p>
            <a:r>
              <a:rPr lang="en-US" sz="2000" dirty="0">
                <a:latin typeface="Consolas" panose="020B0609020204030204" pitchFamily="49" charset="0"/>
              </a:rPr>
              <a:t>&gt; curl -u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ithub</a:t>
            </a:r>
            <a:r>
              <a:rPr lang="en-US" sz="2000" dirty="0" err="1"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ithub</a:t>
            </a:r>
            <a:r>
              <a:rPr lang="en-US" sz="2000" dirty="0">
                <a:latin typeface="Consolas" panose="020B0609020204030204" pitchFamily="49" charset="0"/>
              </a:rPr>
              <a:t> -o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db.html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db-learning.ithub.ru</a:t>
            </a:r>
            <a:endParaRPr lang="ru-RU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ru-RU" sz="2000" b="1" dirty="0"/>
              <a:t>Опция -</a:t>
            </a:r>
            <a:r>
              <a:rPr lang="en-US" sz="2000" b="1" dirty="0" err="1"/>
              <a:t>i</a:t>
            </a:r>
            <a:r>
              <a:rPr lang="en-US" sz="2000" b="1" dirty="0"/>
              <a:t> – </a:t>
            </a:r>
            <a:r>
              <a:rPr lang="ru-RU" sz="2000" b="1" dirty="0"/>
              <a:t>показывать заголовки;</a:t>
            </a:r>
            <a:r>
              <a:rPr lang="en-US" sz="2000" b="1" dirty="0"/>
              <a:t>  -</a:t>
            </a:r>
            <a:r>
              <a:rPr lang="en-US" sz="2000" b="1" dirty="0">
                <a:latin typeface="Consolas" panose="020B0609020204030204" pitchFamily="49" charset="0"/>
              </a:rPr>
              <a:t>I</a:t>
            </a:r>
            <a:r>
              <a:rPr lang="en-US" sz="2000" b="1" dirty="0"/>
              <a:t> – </a:t>
            </a:r>
            <a:r>
              <a:rPr lang="ru-RU" sz="2000" b="1" dirty="0"/>
              <a:t>показывать только заголовки</a:t>
            </a:r>
            <a:endParaRPr lang="en-US" sz="2000" b="1" dirty="0"/>
          </a:p>
          <a:p>
            <a:r>
              <a:rPr lang="en-US" sz="2000" dirty="0">
                <a:latin typeface="Consolas" panose="020B0609020204030204" pitchFamily="49" charset="0"/>
              </a:rPr>
              <a:t>&gt; curl -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google.com</a:t>
            </a:r>
            <a:endParaRPr lang="ru-RU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C57CC-AD79-A426-F217-B1242CE74E96}"/>
              </a:ext>
            </a:extLst>
          </p:cNvPr>
          <p:cNvSpPr txBox="1"/>
          <p:nvPr/>
        </p:nvSpPr>
        <p:spPr>
          <a:xfrm>
            <a:off x="1468313" y="3261221"/>
            <a:ext cx="9269593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HTTP/1.1 301 Moved Permanently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Location: http://www.google.com/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Content-Type: text/html; charset=UTF-8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Date: Sun, 02 Oct 2022 17:54:29 GMT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Expires: Tue, 01 Nov 2022 17:54:29 GMT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Cache-Control: public, max-age=2592000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Server: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gws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Content-Length: 219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X-XSS-Protection: 0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X-Frame-Options: SAMEORIGIN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&lt;HTML&gt;&lt;HEAD&gt;&lt;meta http-</a:t>
            </a:r>
            <a:r>
              <a:rPr lang="en-US" sz="1200" dirty="0" err="1">
                <a:latin typeface="Consolas" panose="020B0609020204030204" pitchFamily="49" charset="0"/>
              </a:rPr>
              <a:t>equiv</a:t>
            </a:r>
            <a:r>
              <a:rPr lang="en-US" sz="1200" dirty="0">
                <a:latin typeface="Consolas" panose="020B0609020204030204" pitchFamily="49" charset="0"/>
              </a:rPr>
              <a:t>="content-type" content="text/</a:t>
            </a:r>
            <a:r>
              <a:rPr lang="en-US" sz="1200" dirty="0" err="1">
                <a:latin typeface="Consolas" panose="020B0609020204030204" pitchFamily="49" charset="0"/>
              </a:rPr>
              <a:t>html;charset</a:t>
            </a:r>
            <a:r>
              <a:rPr lang="en-US" sz="1200" dirty="0">
                <a:latin typeface="Consolas" panose="020B0609020204030204" pitchFamily="49" charset="0"/>
              </a:rPr>
              <a:t>=utf-8"&gt;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&lt;TITLE&gt;301 Moved&lt;/TITLE&gt;&lt;/HEAD&gt;&lt;BODY&gt;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&lt;H1&gt;301 Moved&lt;/H1&gt;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The document has moved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&lt;A HREF="http://www.google.com/"&gt;here&lt;/A&gt;.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&lt;/BODY&gt;&lt;/HTML&gt;</a:t>
            </a:r>
            <a:endParaRPr lang="ru-R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94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curl: </a:t>
            </a:r>
            <a:r>
              <a:rPr lang="ru-RU" dirty="0"/>
              <a:t>популярные опции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932E66-1E8D-7D29-0058-83921B935C7F}"/>
              </a:ext>
            </a:extLst>
          </p:cNvPr>
          <p:cNvSpPr txBox="1"/>
          <p:nvPr/>
        </p:nvSpPr>
        <p:spPr>
          <a:xfrm>
            <a:off x="1468313" y="1539686"/>
            <a:ext cx="8917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Опция -</a:t>
            </a:r>
            <a:r>
              <a:rPr lang="en-US" sz="2000" b="1" dirty="0"/>
              <a:t>v – </a:t>
            </a:r>
            <a:r>
              <a:rPr lang="ru-RU" sz="2000" b="1" dirty="0"/>
              <a:t>показывать заголовки к/от сервера</a:t>
            </a:r>
            <a:endParaRPr lang="en-US" sz="2000" b="1" dirty="0"/>
          </a:p>
          <a:p>
            <a:r>
              <a:rPr lang="en-US" sz="2000" dirty="0">
                <a:latin typeface="Consolas" panose="020B0609020204030204" pitchFamily="49" charset="0"/>
              </a:rPr>
              <a:t>&gt; curl -v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google.com</a:t>
            </a:r>
            <a:endParaRPr lang="ru-RU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C57CC-AD79-A426-F217-B1242CE74E96}"/>
              </a:ext>
            </a:extLst>
          </p:cNvPr>
          <p:cNvSpPr txBox="1"/>
          <p:nvPr/>
        </p:nvSpPr>
        <p:spPr>
          <a:xfrm>
            <a:off x="1468313" y="2399447"/>
            <a:ext cx="9269593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* About to connect() to google.com port 80 (#0)</a:t>
            </a:r>
          </a:p>
          <a:p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*   Trying 2a00:1450:4010:c0e::8a...</a:t>
            </a:r>
          </a:p>
          <a:p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* Connected to google.com (2a00:1450:4010:c0e::8a) port 80 (#0)</a:t>
            </a:r>
          </a:p>
          <a:p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&gt; GET / HTTP/1.1</a:t>
            </a:r>
          </a:p>
          <a:p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&gt; User-Agent: curl/7.29.0</a:t>
            </a:r>
          </a:p>
          <a:p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&gt; Host: google.com</a:t>
            </a:r>
          </a:p>
          <a:p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&gt; Accept: */*</a:t>
            </a:r>
          </a:p>
          <a:p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 HTTP/1.1 301 Moved Permanently</a:t>
            </a: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 Location: http://www.google.com/</a:t>
            </a: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 Content-Type: text/html; charset=UTF-8</a:t>
            </a: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 Date: Sun, 02 Oct 2022 17:58:42 GMT</a:t>
            </a: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 Expires: Tue, 01 Nov 2022 17:58:42 GMT</a:t>
            </a: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 Cache-Control: public, max-age=2592000</a:t>
            </a: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 Server: 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gws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 Content-Length: 219</a:t>
            </a: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 X-XSS-Protection: 0</a:t>
            </a: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 X-Frame-Options: SAMEORIGIN</a:t>
            </a: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&lt;HTML&gt;&lt;HEAD&gt;&lt;meta http-</a:t>
            </a:r>
            <a:r>
              <a:rPr lang="en-US" sz="1000" dirty="0" err="1">
                <a:latin typeface="Consolas" panose="020B0609020204030204" pitchFamily="49" charset="0"/>
              </a:rPr>
              <a:t>equiv</a:t>
            </a:r>
            <a:r>
              <a:rPr lang="en-US" sz="1000" dirty="0">
                <a:latin typeface="Consolas" panose="020B0609020204030204" pitchFamily="49" charset="0"/>
              </a:rPr>
              <a:t>="content-type" content="text/</a:t>
            </a:r>
            <a:r>
              <a:rPr lang="en-US" sz="1000" dirty="0" err="1">
                <a:latin typeface="Consolas" panose="020B0609020204030204" pitchFamily="49" charset="0"/>
              </a:rPr>
              <a:t>html;charset</a:t>
            </a:r>
            <a:r>
              <a:rPr lang="en-US" sz="1000" dirty="0">
                <a:latin typeface="Consolas" panose="020B0609020204030204" pitchFamily="49" charset="0"/>
              </a:rPr>
              <a:t>=utf-8"&gt;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&lt;TITLE&gt;301 Moved&lt;/TITLE&gt;&lt;/HEAD&gt;&lt;BODY&gt;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&lt;H1&gt;301 Moved&lt;/H1&gt;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The document has moved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&lt;A HREF="http://www.google.com/"&gt;here&lt;/A&gt;.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&lt;/BODY&gt;&lt;/HTML&gt;</a:t>
            </a:r>
          </a:p>
          <a:p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* Connection #0 to host google.com left intact</a:t>
            </a:r>
          </a:p>
        </p:txBody>
      </p:sp>
    </p:spTree>
    <p:extLst>
      <p:ext uri="{BB962C8B-B14F-4D97-AF65-F5344CB8AC3E}">
        <p14:creationId xmlns:p14="http://schemas.microsoft.com/office/powerpoint/2010/main" val="1213761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curl: </a:t>
            </a:r>
            <a:r>
              <a:rPr lang="ru-RU" dirty="0"/>
              <a:t>работа с </a:t>
            </a:r>
            <a:r>
              <a:rPr lang="en-US" dirty="0"/>
              <a:t>cookie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932E66-1E8D-7D29-0058-83921B935C7F}"/>
              </a:ext>
            </a:extLst>
          </p:cNvPr>
          <p:cNvSpPr txBox="1"/>
          <p:nvPr/>
        </p:nvSpPr>
        <p:spPr>
          <a:xfrm>
            <a:off x="991299" y="1997839"/>
            <a:ext cx="102094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Сохранить </a:t>
            </a:r>
            <a:r>
              <a:rPr lang="en-US" sz="2000" b="1" dirty="0"/>
              <a:t>cookie </a:t>
            </a:r>
            <a:r>
              <a:rPr lang="ru-RU" sz="2000" b="1" dirty="0"/>
              <a:t>в файл	</a:t>
            </a:r>
            <a:endParaRPr lang="en-US" sz="2000" b="1" dirty="0"/>
          </a:p>
          <a:p>
            <a:r>
              <a:rPr lang="en-US" sz="2000" dirty="0">
                <a:latin typeface="Consolas" panose="020B0609020204030204" pitchFamily="49" charset="0"/>
              </a:rPr>
              <a:t>&gt; curl -c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cookie.txt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ya.ru</a:t>
            </a:r>
            <a:endParaRPr lang="ru-RU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ru-RU" sz="2000" b="1" dirty="0"/>
              <a:t>Передать </a:t>
            </a:r>
            <a:r>
              <a:rPr lang="en-US" sz="2000" b="1" dirty="0"/>
              <a:t>cookie </a:t>
            </a:r>
            <a:r>
              <a:rPr lang="ru-RU" sz="2000" b="1" dirty="0"/>
              <a:t>из файла серверу	</a:t>
            </a:r>
            <a:endParaRPr lang="en-US" sz="2000" b="1" dirty="0"/>
          </a:p>
          <a:p>
            <a:r>
              <a:rPr lang="en-US" sz="2000" dirty="0">
                <a:latin typeface="Consolas" panose="020B0609020204030204" pitchFamily="49" charset="0"/>
              </a:rPr>
              <a:t>&gt; curl -b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cookie.txt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ya.ru</a:t>
            </a:r>
            <a:endParaRPr lang="ru-RU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ru-RU" sz="2000" b="1" dirty="0"/>
              <a:t>Передать </a:t>
            </a:r>
            <a:r>
              <a:rPr lang="en-US" sz="2000" b="1" dirty="0"/>
              <a:t>cookie </a:t>
            </a:r>
            <a:r>
              <a:rPr lang="ru-RU" sz="2000" b="1" dirty="0"/>
              <a:t>серверу	</a:t>
            </a:r>
            <a:r>
              <a:rPr lang="en-US" sz="2000" b="1" dirty="0"/>
              <a:t> </a:t>
            </a:r>
            <a:r>
              <a:rPr lang="ru-RU" sz="2000" b="1" dirty="0"/>
              <a:t>«вручную»</a:t>
            </a:r>
            <a:endParaRPr lang="en-US" sz="2000" b="1" dirty="0"/>
          </a:p>
          <a:p>
            <a:r>
              <a:rPr lang="en-US" sz="2000" dirty="0">
                <a:latin typeface="Consolas" panose="020B0609020204030204" pitchFamily="49" charset="0"/>
              </a:rPr>
              <a:t>&gt; curl -b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_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yasc</a:t>
            </a:r>
            <a:r>
              <a:rPr lang="ru-RU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4PwzmEzFwp9fc6YCw4lcs78KEgCf+EtUyBUMENfzd77C8w==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ya.ru</a:t>
            </a:r>
            <a:endParaRPr lang="ru-RU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44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curl: </a:t>
            </a:r>
            <a:r>
              <a:rPr lang="ru-RU" dirty="0"/>
              <a:t>передать </a:t>
            </a:r>
            <a:r>
              <a:rPr lang="en-US" dirty="0"/>
              <a:t>POST</a:t>
            </a:r>
            <a:r>
              <a:rPr lang="ru-RU" dirty="0"/>
              <a:t>-параметры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932E66-1E8D-7D29-0058-83921B935C7F}"/>
              </a:ext>
            </a:extLst>
          </p:cNvPr>
          <p:cNvSpPr txBox="1"/>
          <p:nvPr/>
        </p:nvSpPr>
        <p:spPr>
          <a:xfrm>
            <a:off x="1172358" y="1690688"/>
            <a:ext cx="984727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Опция -</a:t>
            </a:r>
            <a:r>
              <a:rPr lang="en-US" sz="2000" b="1" dirty="0"/>
              <a:t>X POST </a:t>
            </a:r>
            <a:r>
              <a:rPr lang="ru-RU" sz="2000" b="1" dirty="0"/>
              <a:t>позволяет передать </a:t>
            </a:r>
            <a:r>
              <a:rPr lang="en-US" sz="2000" b="1" dirty="0"/>
              <a:t>POST</a:t>
            </a:r>
            <a:r>
              <a:rPr lang="ru-RU" sz="2000" b="1" dirty="0"/>
              <a:t>-данные через опцию </a:t>
            </a:r>
            <a:r>
              <a:rPr lang="en-US" sz="2000" b="1" dirty="0"/>
              <a:t>-F </a:t>
            </a:r>
            <a:r>
              <a:rPr lang="ru-RU" sz="2000" b="1" dirty="0"/>
              <a:t>или </a:t>
            </a:r>
            <a:r>
              <a:rPr lang="en-US" sz="2000" b="1" dirty="0"/>
              <a:t>-d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nn-NO" sz="2000" dirty="0">
                <a:latin typeface="Consolas" panose="020B0609020204030204" pitchFamily="49" charset="0"/>
              </a:rPr>
              <a:t>curl </a:t>
            </a:r>
            <a:r>
              <a:rPr lang="nn-NO" sz="2000" dirty="0">
                <a:solidFill>
                  <a:schemeClr val="accent1"/>
                </a:solidFill>
                <a:latin typeface="Consolas" panose="020B0609020204030204" pitchFamily="49" charset="0"/>
              </a:rPr>
              <a:t>-X POST</a:t>
            </a:r>
            <a:r>
              <a:rPr lang="nn-NO" sz="2000" dirty="0"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7030A0"/>
                </a:solidFill>
                <a:latin typeface="Consolas" panose="020B0609020204030204" pitchFamily="49" charset="0"/>
              </a:rPr>
              <a:t>-F 'digit=3' -F 'id=123' </a:t>
            </a:r>
            <a:r>
              <a:rPr lang="nn-NO" sz="2000" dirty="0">
                <a:solidFill>
                  <a:schemeClr val="accent2"/>
                </a:solidFill>
                <a:latin typeface="Consolas" panose="020B0609020204030204" pitchFamily="49" charset="0"/>
              </a:rPr>
              <a:t>http://ithub.role.ru/calc.php</a:t>
            </a:r>
            <a:endParaRPr lang="ru-RU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nn-NO" sz="2000" dirty="0">
                <a:latin typeface="Consolas" panose="020B0609020204030204" pitchFamily="49" charset="0"/>
              </a:rPr>
              <a:t>curl </a:t>
            </a:r>
            <a:r>
              <a:rPr lang="nn-NO" sz="2000" dirty="0">
                <a:solidFill>
                  <a:schemeClr val="accent1"/>
                </a:solidFill>
                <a:latin typeface="Consolas" panose="020B0609020204030204" pitchFamily="49" charset="0"/>
              </a:rPr>
              <a:t>-X POST</a:t>
            </a:r>
            <a:r>
              <a:rPr lang="nn-NO" sz="2000" dirty="0"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7030A0"/>
                </a:solidFill>
                <a:latin typeface="Consolas" panose="020B0609020204030204" pitchFamily="49" charset="0"/>
              </a:rPr>
              <a:t>-d 'digit=3&amp;id=123' </a:t>
            </a:r>
            <a:r>
              <a:rPr lang="nn-NO" sz="2000" dirty="0">
                <a:solidFill>
                  <a:schemeClr val="accent2"/>
                </a:solidFill>
                <a:latin typeface="Consolas" panose="020B0609020204030204" pitchFamily="49" charset="0"/>
              </a:rPr>
              <a:t>http://ithub.role.ru/calc.php</a:t>
            </a:r>
            <a:endParaRPr lang="ru-RU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ru-RU" sz="16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-</a:t>
            </a:r>
            <a:r>
              <a:rPr lang="en-US" sz="16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F</a:t>
            </a:r>
            <a:r>
              <a:rPr lang="en-US" sz="1600" i="1" dirty="0">
                <a:solidFill>
                  <a:schemeClr val="accent6"/>
                </a:solidFill>
                <a:latin typeface="Consolas" panose="020B0609020204030204" pitchFamily="49" charset="0"/>
              </a:rPr>
              <a:t> – </a:t>
            </a:r>
            <a:r>
              <a:rPr lang="ru-RU" sz="1600" i="1" dirty="0">
                <a:solidFill>
                  <a:schemeClr val="accent6"/>
                </a:solidFill>
                <a:latin typeface="Consolas" panose="020B0609020204030204" pitchFamily="49" charset="0"/>
              </a:rPr>
              <a:t>для </a:t>
            </a:r>
            <a:r>
              <a:rPr lang="nn-NO" sz="1600" i="1" dirty="0">
                <a:solidFill>
                  <a:schemeClr val="accent6"/>
                </a:solidFill>
                <a:latin typeface="Consolas" panose="020B0609020204030204" pitchFamily="49" charset="0"/>
              </a:rPr>
              <a:t>multipart/form-data </a:t>
            </a:r>
            <a:endParaRPr lang="ru-RU" sz="1600" i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-</a:t>
            </a:r>
            <a:r>
              <a:rPr lang="en-US" sz="16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d</a:t>
            </a:r>
            <a:r>
              <a:rPr lang="ru-RU" sz="1600" i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chemeClr val="accent6"/>
                </a:solidFill>
                <a:latin typeface="Consolas" panose="020B0609020204030204" pitchFamily="49" charset="0"/>
              </a:rPr>
              <a:t>– </a:t>
            </a:r>
            <a:r>
              <a:rPr lang="ru-RU" sz="1600" i="1" dirty="0">
                <a:solidFill>
                  <a:schemeClr val="accent6"/>
                </a:solidFill>
                <a:latin typeface="Consolas" panose="020B0609020204030204" pitchFamily="49" charset="0"/>
              </a:rPr>
              <a:t>для </a:t>
            </a:r>
            <a:r>
              <a:rPr lang="nn-NO" sz="1600" i="1" dirty="0">
                <a:solidFill>
                  <a:schemeClr val="accent6"/>
                </a:solidFill>
                <a:latin typeface="Consolas" panose="020B0609020204030204" pitchFamily="49" charset="0"/>
              </a:rPr>
              <a:t>application/x-www-form-urlencoded</a:t>
            </a:r>
            <a:endParaRPr lang="en-US" sz="1600" i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9DE70-9810-9716-FF74-981D77834817}"/>
              </a:ext>
            </a:extLst>
          </p:cNvPr>
          <p:cNvSpPr txBox="1"/>
          <p:nvPr/>
        </p:nvSpPr>
        <p:spPr>
          <a:xfrm>
            <a:off x="2778907" y="3403833"/>
            <a:ext cx="6634177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&lt;html lang="</a:t>
            </a:r>
            <a:r>
              <a:rPr lang="en-US" sz="1200" dirty="0" err="1">
                <a:latin typeface="Consolas" panose="020B0609020204030204" pitchFamily="49" charset="0"/>
              </a:rPr>
              <a:t>ru</a:t>
            </a:r>
            <a:r>
              <a:rPr lang="en-US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&lt;title&gt;</a:t>
            </a:r>
            <a:r>
              <a:rPr lang="ru-RU" sz="1200" dirty="0">
                <a:latin typeface="Consolas" panose="020B0609020204030204" pitchFamily="49" charset="0"/>
              </a:rPr>
              <a:t>Простой калькулятор</a:t>
            </a:r>
            <a:r>
              <a:rPr lang="en-US" sz="1200" dirty="0">
                <a:latin typeface="Consolas" panose="020B0609020204030204" pitchFamily="49" charset="0"/>
              </a:rPr>
              <a:t>&lt;/title&gt;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&lt;h1&gt;</a:t>
            </a:r>
            <a:r>
              <a:rPr lang="ru-RU" sz="1200" dirty="0">
                <a:latin typeface="Consolas" panose="020B0609020204030204" pitchFamily="49" charset="0"/>
              </a:rPr>
              <a:t>Это простой калькулятор&lt;/</a:t>
            </a:r>
            <a:r>
              <a:rPr lang="en-US" sz="1200" dirty="0">
                <a:latin typeface="Consolas" panose="020B0609020204030204" pitchFamily="49" charset="0"/>
              </a:rPr>
              <a:t>h1&gt;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&lt;p&gt;</a:t>
            </a:r>
            <a:r>
              <a:rPr lang="ru-RU" sz="1200" dirty="0">
                <a:latin typeface="Consolas" panose="020B0609020204030204" pitchFamily="49" charset="0"/>
              </a:rPr>
              <a:t>Введи чисто и я умножу его на 2&lt;/</a:t>
            </a:r>
            <a:r>
              <a:rPr lang="en-US" sz="1200" dirty="0">
                <a:latin typeface="Consolas" panose="020B0609020204030204" pitchFamily="49" charset="0"/>
              </a:rPr>
              <a:t>p&gt;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&lt;form action="</a:t>
            </a:r>
            <a:r>
              <a:rPr lang="en-US" sz="1200" dirty="0" err="1">
                <a:latin typeface="Consolas" panose="020B0609020204030204" pitchFamily="49" charset="0"/>
              </a:rPr>
              <a:t>calc.php</a:t>
            </a:r>
            <a:r>
              <a:rPr lang="en-US" sz="1200" dirty="0">
                <a:latin typeface="Consolas" panose="020B0609020204030204" pitchFamily="49" charset="0"/>
              </a:rPr>
              <a:t>" method="POST"&gt;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&lt;p&gt;&lt;input type="text" name="digit" value="" placeholder="</a:t>
            </a:r>
            <a:r>
              <a:rPr lang="ru-RU" sz="1200" dirty="0">
                <a:latin typeface="Consolas" panose="020B0609020204030204" pitchFamily="49" charset="0"/>
              </a:rPr>
              <a:t>введи сюда цифру"&gt;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&lt;</a:t>
            </a:r>
            <a:r>
              <a:rPr lang="en-US" sz="1200" dirty="0">
                <a:latin typeface="Consolas" panose="020B0609020204030204" pitchFamily="49" charset="0"/>
              </a:rPr>
              <a:t>button type="submit" value="calc"&gt;</a:t>
            </a:r>
            <a:r>
              <a:rPr lang="ru-RU" sz="1200" dirty="0">
                <a:latin typeface="Consolas" panose="020B0609020204030204" pitchFamily="49" charset="0"/>
              </a:rPr>
              <a:t>Вперед&lt;/</a:t>
            </a:r>
            <a:r>
              <a:rPr lang="en-US" sz="1200" dirty="0">
                <a:latin typeface="Consolas" panose="020B0609020204030204" pitchFamily="49" charset="0"/>
              </a:rPr>
              <a:t>button&gt;&lt;/p&gt;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&lt;/form&gt;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&lt;p&gt;</a:t>
            </a:r>
            <a:r>
              <a:rPr lang="ru-RU" sz="1200" dirty="0">
                <a:latin typeface="Consolas" panose="020B0609020204030204" pitchFamily="49" charset="0"/>
              </a:rPr>
              <a:t>Вы ввели число: 3&lt;/</a:t>
            </a:r>
            <a:r>
              <a:rPr lang="en-US" sz="12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&lt;p&gt;</a:t>
            </a:r>
            <a:r>
              <a:rPr lang="ru-RU" sz="1200" dirty="0">
                <a:latin typeface="Consolas" panose="020B0609020204030204" pitchFamily="49" charset="0"/>
              </a:rPr>
              <a:t>Я сосчитал: 3 * 2 = &lt;</a:t>
            </a:r>
            <a:r>
              <a:rPr lang="en-US" sz="1200" dirty="0">
                <a:latin typeface="Consolas" panose="020B0609020204030204" pitchFamily="49" charset="0"/>
              </a:rPr>
              <a:t>b&gt;6&lt;/b&gt;&lt;/p&gt;&lt;/body&gt;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36456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cURL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Python – </a:t>
            </a:r>
            <a:r>
              <a:rPr lang="en-US" dirty="0" err="1"/>
              <a:t>pyCurl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2616727" y="2392607"/>
            <a:ext cx="69585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Документация: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http://pycurl.io/docs/latest/quickstart.html</a:t>
            </a:r>
            <a:endParaRPr lang="ru-RU" sz="2400" dirty="0">
              <a:solidFill>
                <a:schemeClr val="accent1"/>
              </a:solidFill>
            </a:endParaRPr>
          </a:p>
          <a:p>
            <a:endParaRPr lang="ru-RU" sz="2400" dirty="0"/>
          </a:p>
          <a:p>
            <a:r>
              <a:rPr lang="ru-RU" sz="2400" dirty="0"/>
              <a:t>Для начала использования необходимо установить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</a:rPr>
              <a:t>&gt; pip install </a:t>
            </a:r>
            <a:r>
              <a:rPr lang="en-US" sz="2400" dirty="0" err="1">
                <a:latin typeface="Consolas" panose="020B0609020204030204" pitchFamily="49" charset="0"/>
              </a:rPr>
              <a:t>pycurl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/>
              <a:t>Остальное смотрим в блокноте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789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Борьба с ограничениями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2594819" y="2294696"/>
            <a:ext cx="7002361" cy="2923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/>
              <a:t>Зачастую сайты стараются запретить работу парсеров (ботов). Если бы Вы были владельцем сайта, и хотели бы оградить себя от работы ботов, </a:t>
            </a:r>
            <a:r>
              <a:rPr lang="ru-RU" sz="2600" b="1" dirty="0"/>
              <a:t>что бы сделали</a:t>
            </a:r>
            <a:r>
              <a:rPr lang="ru-RU" sz="2600" dirty="0"/>
              <a:t>?</a:t>
            </a:r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600" b="1" dirty="0"/>
              <a:t>Что нужно делать</a:t>
            </a:r>
            <a:r>
              <a:rPr lang="ru-RU" sz="2600" dirty="0"/>
              <a:t>, чтобы всё-таки получать данные в результате </a:t>
            </a:r>
            <a:r>
              <a:rPr lang="ru-RU" sz="2600" dirty="0" err="1"/>
              <a:t>парсинга</a:t>
            </a:r>
            <a:r>
              <a:rPr lang="ru-RU" sz="2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035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Законно ли </a:t>
            </a:r>
            <a:r>
              <a:rPr lang="ru-RU" dirty="0" err="1"/>
              <a:t>парсить</a:t>
            </a:r>
            <a:r>
              <a:rPr lang="ru-RU" dirty="0"/>
              <a:t> данные?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2690468" y="2566486"/>
            <a:ext cx="6811064" cy="2760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В законодательстве РФ </a:t>
            </a:r>
            <a:r>
              <a:rPr lang="ru-RU" b="1" dirty="0"/>
              <a:t>нет запрета на сбор открытой информации </a:t>
            </a:r>
            <a:r>
              <a:rPr lang="ru-RU" dirty="0"/>
              <a:t>в интернете.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Право свободно искать и распространять информацию любым законным способом закреплено в четвертом пункте </a:t>
            </a:r>
            <a:r>
              <a:rPr lang="ru-RU" b="1" dirty="0"/>
              <a:t>29 статьи Конституции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803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Ограничения не </a:t>
            </a:r>
            <a:r>
              <a:rPr lang="ru-RU" dirty="0" err="1"/>
              <a:t>парсинг</a:t>
            </a:r>
            <a:r>
              <a:rPr lang="ru-RU" dirty="0"/>
              <a:t> данных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2116472" y="1833301"/>
            <a:ext cx="7959055" cy="445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2600" dirty="0"/>
              <a:t>Извлекаемый контент не должен быть защищен </a:t>
            </a:r>
            <a:r>
              <a:rPr lang="ru-RU" sz="2600" dirty="0">
                <a:solidFill>
                  <a:srgbClr val="C00000"/>
                </a:solidFill>
              </a:rPr>
              <a:t>авторским правом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600" dirty="0"/>
              <a:t>Процесс </a:t>
            </a:r>
            <a:r>
              <a:rPr lang="ru-RU" sz="2600" dirty="0" err="1"/>
              <a:t>парсинга</a:t>
            </a:r>
            <a:r>
              <a:rPr lang="ru-RU" sz="2600" dirty="0"/>
              <a:t> </a:t>
            </a:r>
            <a:r>
              <a:rPr lang="ru-RU" sz="2600" dirty="0">
                <a:solidFill>
                  <a:srgbClr val="C00000"/>
                </a:solidFill>
              </a:rPr>
              <a:t>не должен мешать работе сайта</a:t>
            </a:r>
            <a:r>
              <a:rPr lang="ru-RU" sz="2600" dirty="0"/>
              <a:t>, который подвергается </a:t>
            </a:r>
            <a:r>
              <a:rPr lang="ru-RU" sz="2600" dirty="0" err="1"/>
              <a:t>парсингу</a:t>
            </a:r>
            <a:endParaRPr lang="ru-RU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600" dirty="0" err="1"/>
              <a:t>Парсинг</a:t>
            </a:r>
            <a:r>
              <a:rPr lang="ru-RU" sz="2600" dirty="0"/>
              <a:t> не должен нарушать </a:t>
            </a:r>
            <a:r>
              <a:rPr lang="ru-RU" sz="2600" dirty="0">
                <a:solidFill>
                  <a:srgbClr val="C00000"/>
                </a:solidFill>
              </a:rPr>
              <a:t>условия использования </a:t>
            </a:r>
            <a:r>
              <a:rPr lang="ru-RU" sz="2600" dirty="0"/>
              <a:t>сайта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600" dirty="0"/>
              <a:t>Парсер не должен извлекать личную (</a:t>
            </a:r>
            <a:r>
              <a:rPr lang="ru-RU" sz="2600" dirty="0">
                <a:solidFill>
                  <a:srgbClr val="C00000"/>
                </a:solidFill>
              </a:rPr>
              <a:t>персональную</a:t>
            </a:r>
            <a:r>
              <a:rPr lang="ru-RU" sz="2600" dirty="0"/>
              <a:t>) информацию пользователя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600" dirty="0"/>
              <a:t>Контент, который подвергается </a:t>
            </a:r>
            <a:r>
              <a:rPr lang="ru-RU" sz="2600" dirty="0" err="1"/>
              <a:t>парсингу</a:t>
            </a:r>
            <a:r>
              <a:rPr lang="ru-RU" sz="2600" dirty="0"/>
              <a:t>, должен отвечать стандартам правомерного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98902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Для чего нужен </a:t>
            </a:r>
            <a:r>
              <a:rPr lang="ru-RU" dirty="0" err="1"/>
              <a:t>парсинг</a:t>
            </a:r>
            <a:r>
              <a:rPr lang="ru-RU" dirty="0"/>
              <a:t> данных?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2942137" y="2229345"/>
            <a:ext cx="6307725" cy="3381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err="1">
                <a:solidFill>
                  <a:srgbClr val="C00000"/>
                </a:solidFill>
              </a:rPr>
              <a:t>Парсинг</a:t>
            </a:r>
            <a:r>
              <a:rPr lang="ru-RU" dirty="0"/>
              <a:t> может потребоваться для: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dirty="0"/>
              <a:t>Создание </a:t>
            </a:r>
            <a:r>
              <a:rPr lang="ru-RU" dirty="0" err="1"/>
              <a:t>датасетов</a:t>
            </a:r>
            <a:r>
              <a:rPr lang="ru-RU" dirty="0"/>
              <a:t> для обучения нейронных сетей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dirty="0"/>
              <a:t>Сбор и обновление данных для проведения анализа и визуализации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dirty="0"/>
              <a:t>Для тестирования, и инструментов для </a:t>
            </a:r>
            <a:r>
              <a:rPr lang="en-US" dirty="0"/>
              <a:t>SEO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19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Способы </a:t>
            </a:r>
            <a:r>
              <a:rPr lang="ru-RU" dirty="0" err="1"/>
              <a:t>парсинга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DA809-B378-6BB9-93B9-B091AD5813CE}"/>
              </a:ext>
            </a:extLst>
          </p:cNvPr>
          <p:cNvSpPr txBox="1"/>
          <p:nvPr/>
        </p:nvSpPr>
        <p:spPr>
          <a:xfrm>
            <a:off x="1154295" y="1639056"/>
            <a:ext cx="42236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1) Использование готовых сервисов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7CA5-DA10-C727-AB8D-BAB0D60B0368}"/>
              </a:ext>
            </a:extLst>
          </p:cNvPr>
          <p:cNvSpPr txBox="1"/>
          <p:nvPr/>
        </p:nvSpPr>
        <p:spPr>
          <a:xfrm>
            <a:off x="6455413" y="1639056"/>
            <a:ext cx="43412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2) Написание собственных скриптов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FED236-0CD8-81CE-DE65-01267C5A0869}"/>
              </a:ext>
            </a:extLst>
          </p:cNvPr>
          <p:cNvSpPr txBox="1"/>
          <p:nvPr/>
        </p:nvSpPr>
        <p:spPr>
          <a:xfrm>
            <a:off x="1154295" y="2891788"/>
            <a:ext cx="40133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Плюсы: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Визуальная среда для настройки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требуется программист (отчасти)</a:t>
            </a:r>
          </a:p>
          <a:p>
            <a:endParaRPr lang="ru-RU" dirty="0"/>
          </a:p>
          <a:p>
            <a:r>
              <a:rPr lang="ru-RU" b="1" dirty="0"/>
              <a:t>Минусы: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Существенные ограничения функционала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Формат данных может не подойти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равно нужен программист для дальнейшей обработки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5D7CE-8D89-76B3-1FF0-A07D725A60B9}"/>
              </a:ext>
            </a:extLst>
          </p:cNvPr>
          <p:cNvSpPr txBox="1"/>
          <p:nvPr/>
        </p:nvSpPr>
        <p:spPr>
          <a:xfrm>
            <a:off x="6455413" y="2891787"/>
            <a:ext cx="44922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Плюсы: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Работа в фоновом режиме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Отличная автоматизация</a:t>
            </a:r>
          </a:p>
          <a:p>
            <a:endParaRPr lang="ru-RU" dirty="0"/>
          </a:p>
          <a:p>
            <a:r>
              <a:rPr lang="ru-RU" b="1" dirty="0"/>
              <a:t>Минусы: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Сложность разработки и необходимость поддержки – нужны специалисты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изменении сайта нужно переписывать или существенно модернизировать парсер</a:t>
            </a:r>
          </a:p>
        </p:txBody>
      </p:sp>
    </p:spTree>
    <p:extLst>
      <p:ext uri="{BB962C8B-B14F-4D97-AF65-F5344CB8AC3E}">
        <p14:creationId xmlns:p14="http://schemas.microsoft.com/office/powerpoint/2010/main" val="219507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Использование готовых сервисов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DA809-B378-6BB9-93B9-B091AD5813CE}"/>
              </a:ext>
            </a:extLst>
          </p:cNvPr>
          <p:cNvSpPr txBox="1"/>
          <p:nvPr/>
        </p:nvSpPr>
        <p:spPr>
          <a:xfrm>
            <a:off x="1271741" y="2321768"/>
            <a:ext cx="4223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1) Сервисы в облаке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7CA5-DA10-C727-AB8D-BAB0D60B0368}"/>
              </a:ext>
            </a:extLst>
          </p:cNvPr>
          <p:cNvSpPr txBox="1"/>
          <p:nvPr/>
        </p:nvSpPr>
        <p:spPr>
          <a:xfrm>
            <a:off x="6455413" y="2326954"/>
            <a:ext cx="4341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2) ПО для компьютера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91576-1CB1-F70F-1E90-9AA7A7082697}"/>
              </a:ext>
            </a:extLst>
          </p:cNvPr>
          <p:cNvSpPr txBox="1"/>
          <p:nvPr/>
        </p:nvSpPr>
        <p:spPr>
          <a:xfrm>
            <a:off x="2804369" y="3946272"/>
            <a:ext cx="65832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Статья для тех, кто захочет окунуться в мир готовых решений: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>
                <a:solidFill>
                  <a:schemeClr val="accent1"/>
                </a:solidFill>
              </a:rPr>
              <a:t>https://habr.com/ru/company/click/blog/494020/</a:t>
            </a:r>
          </a:p>
        </p:txBody>
      </p:sp>
    </p:spTree>
    <p:extLst>
      <p:ext uri="{BB962C8B-B14F-4D97-AF65-F5344CB8AC3E}">
        <p14:creationId xmlns:p14="http://schemas.microsoft.com/office/powerpoint/2010/main" val="121182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939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Написание собственных скриптов для </a:t>
            </a:r>
            <a:r>
              <a:rPr lang="ru-RU" dirty="0" err="1"/>
              <a:t>парсинга</a:t>
            </a:r>
            <a:r>
              <a:rPr lang="ru-RU" dirty="0"/>
              <a:t>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96DFA-ADAA-E63F-CB32-06E3920B0911}"/>
              </a:ext>
            </a:extLst>
          </p:cNvPr>
          <p:cNvSpPr txBox="1"/>
          <p:nvPr/>
        </p:nvSpPr>
        <p:spPr>
          <a:xfrm>
            <a:off x="3476340" y="3917659"/>
            <a:ext cx="5394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То, чем будем заниматься на курсе мы</a:t>
            </a:r>
          </a:p>
        </p:txBody>
      </p:sp>
    </p:spTree>
    <p:extLst>
      <p:ext uri="{BB962C8B-B14F-4D97-AF65-F5344CB8AC3E}">
        <p14:creationId xmlns:p14="http://schemas.microsoft.com/office/powerpoint/2010/main" val="18968285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9468</TotalTime>
  <Words>2355</Words>
  <Application>Microsoft Office PowerPoint</Application>
  <PresentationFormat>Широкоэкранный</PresentationFormat>
  <Paragraphs>305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Тема Office</vt:lpstr>
      <vt:lpstr>Методы сбора и обработки информации</vt:lpstr>
      <vt:lpstr>Парсинг данных</vt:lpstr>
      <vt:lpstr>Для чего нужен парсинг данных?</vt:lpstr>
      <vt:lpstr>Законно ли парсить данные?</vt:lpstr>
      <vt:lpstr>Ограничения не парсинг данных</vt:lpstr>
      <vt:lpstr>Для чего нужен парсинг данных?</vt:lpstr>
      <vt:lpstr>Способы парсинга</vt:lpstr>
      <vt:lpstr>Использование готовых сервисов</vt:lpstr>
      <vt:lpstr>Написание собственных скриптов для парсинга данных</vt:lpstr>
      <vt:lpstr>В чем отличия парсинга от API?</vt:lpstr>
      <vt:lpstr>Клиент-серверная архитектура</vt:lpstr>
      <vt:lpstr>Виды клиентов</vt:lpstr>
      <vt:lpstr>Виды клиентов</vt:lpstr>
      <vt:lpstr>Клиент-серверная архитектура в Web</vt:lpstr>
      <vt:lpstr>HTTP – протокол для web</vt:lpstr>
      <vt:lpstr>Пример отправки запроса и получения ответа по протоколу HTTP</vt:lpstr>
      <vt:lpstr>Пример HTTP-запроса и HTTP-ответа</vt:lpstr>
      <vt:lpstr>Консольная утилита wget для Linux</vt:lpstr>
      <vt:lpstr>wget: простое скачивание файла</vt:lpstr>
      <vt:lpstr>wget: загрузка с указанием имени файла</vt:lpstr>
      <vt:lpstr>wget: примеры</vt:lpstr>
      <vt:lpstr>wget: примеры</vt:lpstr>
      <vt:lpstr>wget: загрузка всего сайта</vt:lpstr>
      <vt:lpstr>wget: дополнительные опции</vt:lpstr>
      <vt:lpstr>wget: все возможные параметры</vt:lpstr>
      <vt:lpstr>BASH-скрипты – автоматизация в Linux</vt:lpstr>
      <vt:lpstr>Консольная утилита curl для Linux</vt:lpstr>
      <vt:lpstr>wget: простое скачивание файла</vt:lpstr>
      <vt:lpstr>curl: популярные опции</vt:lpstr>
      <vt:lpstr>curl: популярные опции</vt:lpstr>
      <vt:lpstr>curl: популярные опции</vt:lpstr>
      <vt:lpstr>curl: работа с cookie</vt:lpstr>
      <vt:lpstr>curl: передать POST-параметры</vt:lpstr>
      <vt:lpstr>cURL для Python – pyCurl</vt:lpstr>
      <vt:lpstr>Борьба с ограничениями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(ML)</dc:title>
  <dc:creator>Arkady Romanov</dc:creator>
  <cp:lastModifiedBy>Романов Аркадий Борисович</cp:lastModifiedBy>
  <cp:revision>93</cp:revision>
  <dcterms:created xsi:type="dcterms:W3CDTF">2021-08-30T18:18:52Z</dcterms:created>
  <dcterms:modified xsi:type="dcterms:W3CDTF">2022-10-02T20:06:32Z</dcterms:modified>
</cp:coreProperties>
</file>