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94" r:id="rId4"/>
    <p:sldId id="300" r:id="rId5"/>
    <p:sldId id="301" r:id="rId6"/>
    <p:sldId id="302" r:id="rId7"/>
    <p:sldId id="303" r:id="rId8"/>
    <p:sldId id="304" r:id="rId9"/>
    <p:sldId id="307" r:id="rId10"/>
    <p:sldId id="305" r:id="rId11"/>
    <p:sldId id="306" r:id="rId12"/>
    <p:sldId id="308" r:id="rId13"/>
    <p:sldId id="309" r:id="rId14"/>
    <p:sldId id="310" r:id="rId15"/>
    <p:sldId id="311" r:id="rId16"/>
    <p:sldId id="312" r:id="rId17"/>
    <p:sldId id="313" r:id="rId18"/>
    <p:sldId id="316" r:id="rId19"/>
    <p:sldId id="314" r:id="rId20"/>
    <p:sldId id="31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IDE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1363211" y="1856216"/>
            <a:ext cx="9465578" cy="4452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Selenium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IDE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– это плагин к браузеру </a:t>
            </a:r>
            <a:r>
              <a:rPr lang="ru-RU" i="1" dirty="0"/>
              <a:t>Firefox</a:t>
            </a:r>
            <a:r>
              <a:rPr lang="ru-RU" dirty="0"/>
              <a:t>, который может записывать действия пользователя, воспроизводить их, а также генерировать код для </a:t>
            </a:r>
            <a:r>
              <a:rPr lang="ru-RU" dirty="0" err="1"/>
              <a:t>WebDriver</a:t>
            </a:r>
            <a:r>
              <a:rPr lang="ru-RU" dirty="0"/>
              <a:t> или </a:t>
            </a:r>
            <a:r>
              <a:rPr lang="ru-RU" dirty="0" err="1"/>
              <a:t>Selenium</a:t>
            </a:r>
            <a:r>
              <a:rPr lang="ru-RU" dirty="0"/>
              <a:t> RC, в котором выполняются те же самые действия.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Другими словами, </a:t>
            </a:r>
            <a:r>
              <a:rPr lang="en-US" dirty="0"/>
              <a:t>Selenium IDE - </a:t>
            </a:r>
            <a:r>
              <a:rPr lang="ru-RU" dirty="0"/>
              <a:t>это «</a:t>
            </a:r>
            <a:r>
              <a:rPr lang="ru-RU" dirty="0" err="1"/>
              <a:t>Selenium</a:t>
            </a:r>
            <a:r>
              <a:rPr lang="ru-RU" dirty="0"/>
              <a:t>-рекордер».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Тестировщики, которые не умеют (или не хотят) программировать, используют </a:t>
            </a:r>
            <a:r>
              <a:rPr lang="ru-RU" dirty="0" err="1"/>
              <a:t>Selenium</a:t>
            </a:r>
            <a:r>
              <a:rPr lang="ru-RU" dirty="0"/>
              <a:t> IDE как самостоятельный продукт, без преобразования записанных сценариев в программный код. Это позволяет создавать простые линейные сценарии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07598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1363211" y="2527335"/>
            <a:ext cx="9465578" cy="20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4400" dirty="0"/>
              <a:t>Мы с вами сосредоточимся на изучении </a:t>
            </a:r>
            <a:r>
              <a:rPr lang="en-US" sz="4400" b="1" dirty="0"/>
              <a:t>Selenium WebDriver</a:t>
            </a:r>
            <a:r>
              <a:rPr lang="ru-RU" sz="4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79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Заем нужен </a:t>
            </a:r>
            <a:r>
              <a:rPr lang="en-US" dirty="0"/>
              <a:t>Selenium</a:t>
            </a:r>
            <a:r>
              <a:rPr lang="ru-RU" dirty="0"/>
              <a:t>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358704" y="2342778"/>
            <a:ext cx="7474592" cy="2548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/>
              <a:t>Почему нам не хватает </a:t>
            </a:r>
            <a:r>
              <a:rPr lang="en-US" b="1" dirty="0" err="1"/>
              <a:t>wget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cURL</a:t>
            </a:r>
            <a:r>
              <a:rPr lang="en-US" b="1" dirty="0"/>
              <a:t>?</a:t>
            </a:r>
            <a:endParaRPr lang="ru-RU" b="1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Ведь мы умеем передавать данные в форму, умеем получать всю страницу и даже загружать весь сайт. Умеем подменять название браузера и указывать любой.</a:t>
            </a:r>
          </a:p>
        </p:txBody>
      </p:sp>
    </p:spTree>
    <p:extLst>
      <p:ext uri="{BB962C8B-B14F-4D97-AF65-F5344CB8AC3E}">
        <p14:creationId xmlns:p14="http://schemas.microsoft.com/office/powerpoint/2010/main" val="246245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Заем нужен </a:t>
            </a:r>
            <a:r>
              <a:rPr lang="en-US" dirty="0"/>
              <a:t>Selenium</a:t>
            </a:r>
            <a:r>
              <a:rPr lang="ru-RU" dirty="0"/>
              <a:t>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3408027" y="2661560"/>
            <a:ext cx="5375946" cy="166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/>
              <a:t>Загрузите следующую страницу</a:t>
            </a:r>
            <a:r>
              <a:rPr lang="en-US" b="1" dirty="0"/>
              <a:t> </a:t>
            </a:r>
            <a:r>
              <a:rPr lang="ru-RU" b="1" dirty="0"/>
              <a:t>с помощью </a:t>
            </a:r>
            <a:r>
              <a:rPr lang="en-US" b="1" dirty="0" err="1"/>
              <a:t>wget</a:t>
            </a:r>
            <a:r>
              <a:rPr lang="en-US" b="1" dirty="0"/>
              <a:t> </a:t>
            </a:r>
            <a:r>
              <a:rPr lang="ru-RU" b="1" dirty="0"/>
              <a:t>или </a:t>
            </a:r>
            <a:r>
              <a:rPr lang="en-US" b="1" dirty="0"/>
              <a:t>curl</a:t>
            </a:r>
            <a:r>
              <a:rPr lang="ru-RU" b="1" dirty="0"/>
              <a:t>: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http://ithub.role.ru/news.html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3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Заем нужен </a:t>
            </a:r>
            <a:r>
              <a:rPr lang="en-US" dirty="0"/>
              <a:t>Selenium</a:t>
            </a:r>
            <a:r>
              <a:rPr lang="ru-RU" dirty="0"/>
              <a:t>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3261831" y="2225332"/>
            <a:ext cx="5668337" cy="3512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300" b="1" dirty="0"/>
              <a:t>Selenium </a:t>
            </a:r>
            <a:r>
              <a:rPr lang="ru-RU" sz="3300" b="1" dirty="0"/>
              <a:t>позволяет нам</a:t>
            </a:r>
            <a:r>
              <a:rPr lang="en-US" sz="3300" b="1" dirty="0"/>
              <a:t>:</a:t>
            </a:r>
          </a:p>
          <a:p>
            <a:pPr>
              <a:lnSpc>
                <a:spcPct val="100000"/>
              </a:lnSpc>
            </a:pPr>
            <a:r>
              <a:rPr lang="ru-RU" dirty="0"/>
              <a:t>работать с реальным браузером</a:t>
            </a:r>
          </a:p>
          <a:p>
            <a:pPr>
              <a:lnSpc>
                <a:spcPct val="100000"/>
              </a:lnSpc>
            </a:pPr>
            <a:r>
              <a:rPr lang="ru-RU" dirty="0"/>
              <a:t>воспроизводить реальные особенности того или иного реального браузера</a:t>
            </a:r>
          </a:p>
          <a:p>
            <a:pPr>
              <a:lnSpc>
                <a:spcPct val="100000"/>
              </a:lnSpc>
            </a:pPr>
            <a:r>
              <a:rPr lang="ru-RU" dirty="0"/>
              <a:t>реально выполнять </a:t>
            </a:r>
            <a:r>
              <a:rPr lang="en-US" dirty="0"/>
              <a:t>JS</a:t>
            </a:r>
            <a:r>
              <a:rPr lang="ru-RU" dirty="0"/>
              <a:t>-скрипты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вводить данные в реальные поля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работать с реальными </a:t>
            </a:r>
            <a:r>
              <a:rPr lang="en-US" dirty="0"/>
              <a:t>cookies </a:t>
            </a:r>
            <a:r>
              <a:rPr lang="ru-RU" dirty="0"/>
              <a:t>и кэшем</a:t>
            </a:r>
          </a:p>
        </p:txBody>
      </p:sp>
    </p:spTree>
    <p:extLst>
      <p:ext uri="{BB962C8B-B14F-4D97-AF65-F5344CB8AC3E}">
        <p14:creationId xmlns:p14="http://schemas.microsoft.com/office/powerpoint/2010/main" val="144200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Заем нужен </a:t>
            </a:r>
            <a:r>
              <a:rPr lang="en-US" dirty="0"/>
              <a:t>Selenium</a:t>
            </a:r>
            <a:r>
              <a:rPr lang="ru-RU" dirty="0"/>
              <a:t>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1467724" y="1702302"/>
            <a:ext cx="9256552" cy="76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dirty="0"/>
              <a:t>Selenium </a:t>
            </a:r>
            <a:r>
              <a:rPr lang="ru-RU" b="1" dirty="0"/>
              <a:t>позволяет нам решать две глобальные задачи: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A5D65-6A07-350B-38BF-3397CBAF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98" y="2983569"/>
            <a:ext cx="2490134" cy="207511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116359C-CB12-E817-F98F-B6A4D57CBA3F}"/>
              </a:ext>
            </a:extLst>
          </p:cNvPr>
          <p:cNvSpPr txBox="1">
            <a:spLocks/>
          </p:cNvSpPr>
          <p:nvPr/>
        </p:nvSpPr>
        <p:spPr>
          <a:xfrm>
            <a:off x="2349444" y="5352296"/>
            <a:ext cx="2978441" cy="55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 err="1">
                <a:solidFill>
                  <a:srgbClr val="C00000"/>
                </a:solidFill>
              </a:rPr>
              <a:t>Парсинг</a:t>
            </a:r>
            <a:r>
              <a:rPr lang="ru-RU" sz="2400" b="1" dirty="0">
                <a:solidFill>
                  <a:srgbClr val="C00000"/>
                </a:solidFill>
              </a:rPr>
              <a:t> данных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0A1885-A13B-74B9-7F25-761CB85E2A59}"/>
              </a:ext>
            </a:extLst>
          </p:cNvPr>
          <p:cNvSpPr/>
          <p:nvPr/>
        </p:nvSpPr>
        <p:spPr>
          <a:xfrm>
            <a:off x="2349444" y="2631231"/>
            <a:ext cx="2978441" cy="34172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F024ECD-6888-5708-BF0E-0B71B6405E09}"/>
              </a:ext>
            </a:extLst>
          </p:cNvPr>
          <p:cNvSpPr txBox="1">
            <a:spLocks/>
          </p:cNvSpPr>
          <p:nvPr/>
        </p:nvSpPr>
        <p:spPr>
          <a:xfrm>
            <a:off x="6864116" y="5352296"/>
            <a:ext cx="2978441" cy="55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C00000"/>
                </a:solidFill>
              </a:rPr>
              <a:t>Тестирование сайтов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F1CA55-FB88-76EA-98AF-20AA83944F9E}"/>
              </a:ext>
            </a:extLst>
          </p:cNvPr>
          <p:cNvSpPr/>
          <p:nvPr/>
        </p:nvSpPr>
        <p:spPr>
          <a:xfrm>
            <a:off x="6864116" y="2631231"/>
            <a:ext cx="2978441" cy="34172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855D96-EED0-DDDB-6180-4F79FA04E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81" y="3127462"/>
            <a:ext cx="2243356" cy="21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Selenium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E7F41-0434-0100-9ECA-5251074D3998}"/>
              </a:ext>
            </a:extLst>
          </p:cNvPr>
          <p:cNvSpPr txBox="1"/>
          <p:nvPr/>
        </p:nvSpPr>
        <p:spPr>
          <a:xfrm>
            <a:off x="2392959" y="2361149"/>
            <a:ext cx="817717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Установка через менеджер пакетов: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pip.exe </a:t>
            </a:r>
            <a:r>
              <a:rPr lang="ru-RU" sz="2400" dirty="0" err="1">
                <a:latin typeface="Consolas" panose="020B0609020204030204" pitchFamily="49" charset="0"/>
              </a:rPr>
              <a:t>install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selenium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800" b="1" dirty="0"/>
              <a:t>Подключение к проекту на </a:t>
            </a:r>
            <a:r>
              <a:rPr lang="en-US" sz="2800" b="1" dirty="0"/>
              <a:t>Python:</a:t>
            </a:r>
            <a:endParaRPr lang="ru-RU" sz="2800" b="1" dirty="0"/>
          </a:p>
          <a:p>
            <a:r>
              <a:rPr lang="ru-RU" sz="2400" dirty="0" err="1">
                <a:latin typeface="Consolas" panose="020B0609020204030204" pitchFamily="49" charset="0"/>
              </a:rPr>
              <a:t>from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selenium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import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webdriver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 err="1">
                <a:latin typeface="Consolas" panose="020B0609020204030204" pitchFamily="49" charset="0"/>
              </a:rPr>
              <a:t>from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selenium.webdriver.common.keys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import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Keys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0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Где скачать </a:t>
            </a:r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WebDriver</a:t>
            </a:r>
            <a:r>
              <a:rPr lang="ru-RU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C8939-EAF7-D134-2D40-3942027A39E7}"/>
              </a:ext>
            </a:extLst>
          </p:cNvPr>
          <p:cNvSpPr txBox="1"/>
          <p:nvPr/>
        </p:nvSpPr>
        <p:spPr>
          <a:xfrm>
            <a:off x="2777280" y="2600479"/>
            <a:ext cx="66374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Для </a:t>
            </a:r>
            <a:r>
              <a:rPr lang="en-US" sz="2400" b="1" dirty="0"/>
              <a:t>Firefox: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https://github.com/mozilla/geckodriver/releases</a:t>
            </a:r>
          </a:p>
          <a:p>
            <a:endParaRPr lang="en-US" sz="2400" b="1" dirty="0"/>
          </a:p>
          <a:p>
            <a:r>
              <a:rPr lang="ru-RU" sz="2400" b="1" dirty="0"/>
              <a:t>Для </a:t>
            </a:r>
            <a:r>
              <a:rPr lang="en-US" sz="2400" b="1" dirty="0"/>
              <a:t>Chrome (Chromium):</a:t>
            </a:r>
          </a:p>
          <a:p>
            <a:r>
              <a:rPr lang="ru-RU" sz="2400" dirty="0">
                <a:solidFill>
                  <a:schemeClr val="accent1"/>
                </a:solidFill>
              </a:rPr>
              <a:t>https://chromedriver.chromium.org/getting-started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20879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Простейший пример </a:t>
            </a:r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WebDriver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29CD-D27A-790A-5B41-B0FEFE180A8A}"/>
              </a:ext>
            </a:extLst>
          </p:cNvPr>
          <p:cNvSpPr txBox="1"/>
          <p:nvPr/>
        </p:nvSpPr>
        <p:spPr>
          <a:xfrm>
            <a:off x="3760714" y="2742767"/>
            <a:ext cx="4670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from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selenium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import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webdriver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driver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webdriver.Firefox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driver.get</a:t>
            </a:r>
            <a:r>
              <a:rPr lang="ru-RU" dirty="0">
                <a:latin typeface="Consolas" panose="020B0609020204030204" pitchFamily="49" charset="0"/>
              </a:rPr>
              <a:t>("http://www.</a:t>
            </a:r>
            <a:r>
              <a:rPr lang="en-US" dirty="0">
                <a:latin typeface="Consolas" panose="020B0609020204030204" pitchFamily="49" charset="0"/>
              </a:rPr>
              <a:t>google.com</a:t>
            </a:r>
            <a:r>
              <a:rPr lang="ru-RU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9379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Глобальные изменения методов </a:t>
            </a:r>
            <a:r>
              <a:rPr lang="en-US" dirty="0"/>
              <a:t>WebDriver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17E6EE-29F2-EE12-CB2D-90EC18B63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01098"/>
              </p:ext>
            </p:extLst>
          </p:nvPr>
        </p:nvGraphicFramePr>
        <p:xfrm>
          <a:off x="1326000" y="2279971"/>
          <a:ext cx="9540000" cy="345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705684">
                  <a:extLst>
                    <a:ext uri="{9D8B030D-6E8A-4147-A177-3AD203B41FA5}">
                      <a16:colId xmlns:a16="http://schemas.microsoft.com/office/drawing/2014/main" val="1990552954"/>
                    </a:ext>
                  </a:extLst>
                </a:gridCol>
                <a:gridCol w="4834316">
                  <a:extLst>
                    <a:ext uri="{9D8B030D-6E8A-4147-A177-3AD203B41FA5}">
                      <a16:colId xmlns:a16="http://schemas.microsoft.com/office/drawing/2014/main" val="3869722973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>
                          <a:effectLst/>
                        </a:rPr>
                        <a:t>Old API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>
                          <a:effectLst/>
                        </a:rPr>
                        <a:t>New API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40948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find_element_by_id</a:t>
                      </a:r>
                      <a:r>
                        <a:rPr lang="en-US" sz="1500" dirty="0">
                          <a:effectLst/>
                        </a:rPr>
                        <a:t>(‘id’)</a:t>
                      </a:r>
                      <a:endParaRPr lang="ru-RU" sz="15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find_element(By.ID, ‘id’)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87351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find_element_by_name(‘name’)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(By.NAME, ‘name’)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3651759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find_element_by_xpath(‘xpath’)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By.XPATH</a:t>
                      </a:r>
                      <a:r>
                        <a:rPr lang="en-US" sz="1500" dirty="0">
                          <a:effectLst/>
                        </a:rPr>
                        <a:t>, ‘</a:t>
                      </a:r>
                      <a:r>
                        <a:rPr lang="en-US" sz="1500" dirty="0" err="1">
                          <a:effectLst/>
                        </a:rPr>
                        <a:t>xpath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5303069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find_element_by_link_text</a:t>
                      </a:r>
                      <a:r>
                        <a:rPr lang="en-US" sz="1500" dirty="0">
                          <a:effectLst/>
                        </a:rPr>
                        <a:t>(‘</a:t>
                      </a:r>
                      <a:r>
                        <a:rPr lang="en-US" sz="1500" dirty="0" err="1">
                          <a:effectLst/>
                        </a:rPr>
                        <a:t>link_text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By.LINK_TEXT</a:t>
                      </a:r>
                      <a:r>
                        <a:rPr lang="en-US" sz="1500" dirty="0">
                          <a:effectLst/>
                        </a:rPr>
                        <a:t>, ‘</a:t>
                      </a:r>
                      <a:r>
                        <a:rPr lang="en-US" sz="1500" dirty="0" err="1">
                          <a:effectLst/>
                        </a:rPr>
                        <a:t>link_text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6953020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find_element_by_partial_link_text(‘partial_link_text’)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By.PARTIAL_LINK_TEXT</a:t>
                      </a:r>
                      <a:r>
                        <a:rPr lang="en-US" sz="1500" dirty="0">
                          <a:effectLst/>
                        </a:rPr>
                        <a:t>, ‘</a:t>
                      </a:r>
                      <a:r>
                        <a:rPr lang="en-US" sz="1500" dirty="0" err="1">
                          <a:effectLst/>
                        </a:rPr>
                        <a:t>partial_link_text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783513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find_element_by_tag_name(‘tag_name’)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By.TAG_NAME</a:t>
                      </a:r>
                      <a:r>
                        <a:rPr lang="en-US" sz="1500" dirty="0">
                          <a:effectLst/>
                        </a:rPr>
                        <a:t>, ‘</a:t>
                      </a:r>
                      <a:r>
                        <a:rPr lang="en-US" sz="1500" dirty="0" err="1">
                          <a:effectLst/>
                        </a:rPr>
                        <a:t>tag_name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339153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find_element_by_class_name(‘class_name’)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By.CLASS_NAME</a:t>
                      </a:r>
                      <a:r>
                        <a:rPr lang="en-US" sz="1500" dirty="0">
                          <a:effectLst/>
                        </a:rPr>
                        <a:t>, ‘</a:t>
                      </a:r>
                      <a:r>
                        <a:rPr lang="en-US" sz="1500" dirty="0" err="1">
                          <a:effectLst/>
                        </a:rPr>
                        <a:t>class_name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98411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>
                          <a:effectLst/>
                        </a:rPr>
                        <a:t>find_element_by_css_selector(‘css_selector’)</a:t>
                      </a:r>
                      <a:endParaRPr lang="ru-RU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dirty="0" err="1">
                          <a:effectLst/>
                        </a:rPr>
                        <a:t>find_element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By.CSS_SELECTOR</a:t>
                      </a:r>
                      <a:r>
                        <a:rPr lang="en-US" sz="1500" dirty="0">
                          <a:effectLst/>
                        </a:rPr>
                        <a:t>, ‘</a:t>
                      </a:r>
                      <a:r>
                        <a:rPr lang="en-US" sz="1500" dirty="0" err="1">
                          <a:effectLst/>
                        </a:rPr>
                        <a:t>css_selector</a:t>
                      </a:r>
                      <a:r>
                        <a:rPr lang="en-US" sz="1500" dirty="0">
                          <a:effectLst/>
                        </a:rPr>
                        <a:t>’)</a:t>
                      </a:r>
                      <a:endParaRPr lang="ru-RU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9273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E5384E-4239-8332-9294-AB91D5007F5C}"/>
              </a:ext>
            </a:extLst>
          </p:cNvPr>
          <p:cNvSpPr txBox="1"/>
          <p:nvPr/>
        </p:nvSpPr>
        <p:spPr>
          <a:xfrm>
            <a:off x="3048699" y="15060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Изменения произошли начиная с версии </a:t>
            </a:r>
            <a:r>
              <a:rPr lang="ru-RU" b="1" dirty="0" err="1"/>
              <a:t>Selenium</a:t>
            </a:r>
            <a:r>
              <a:rPr lang="ru-RU" b="1" dirty="0"/>
              <a:t> 4.3.0</a:t>
            </a:r>
          </a:p>
        </p:txBody>
      </p:sp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Selenium – </a:t>
            </a:r>
            <a:r>
              <a:rPr lang="ru-RU" dirty="0"/>
              <a:t>самый мощный инструмент для </a:t>
            </a:r>
            <a:r>
              <a:rPr lang="ru-RU" dirty="0" err="1"/>
              <a:t>парсинга</a:t>
            </a:r>
            <a:r>
              <a:rPr lang="ru-RU" dirty="0"/>
              <a:t>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Скрываемся от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5384E-4239-8332-9294-AB91D5007F5C}"/>
              </a:ext>
            </a:extLst>
          </p:cNvPr>
          <p:cNvSpPr txBox="1"/>
          <p:nvPr/>
        </p:nvSpPr>
        <p:spPr>
          <a:xfrm>
            <a:off x="1486249" y="1690688"/>
            <a:ext cx="921950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использовании </a:t>
            </a:r>
            <a:r>
              <a:rPr lang="en-US" sz="2400" dirty="0"/>
              <a:t>Selenium WebDriver </a:t>
            </a:r>
            <a:r>
              <a:rPr lang="ru-RU" sz="2400" dirty="0"/>
              <a:t>остаются следы того, что вы используете систему автоматизации. Многие </a:t>
            </a:r>
            <a:r>
              <a:rPr lang="ru-RU" sz="2400"/>
              <a:t>сайты вас заблокируют</a:t>
            </a:r>
            <a:r>
              <a:rPr lang="ru-RU" sz="2400" dirty="0"/>
              <a:t>.</a:t>
            </a:r>
          </a:p>
          <a:p>
            <a:pPr algn="ctr"/>
            <a:endParaRPr lang="ru-RU" sz="2400" b="1" dirty="0"/>
          </a:p>
          <a:p>
            <a:pPr algn="ctr"/>
            <a:r>
              <a:rPr lang="ru-RU" sz="2400" dirty="0"/>
              <a:t>Проверить это можно вот тут:</a:t>
            </a:r>
          </a:p>
          <a:p>
            <a:pPr algn="ctr"/>
            <a:r>
              <a:rPr lang="en-US" dirty="0"/>
              <a:t>https://intoli.com/blog/not-possible-to-block-chrome-headless/chrome-headless-test.html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E30139-DE5D-E4D5-CEDE-C0C40758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1071"/>
            <a:ext cx="4857750" cy="2143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267E6F-D711-C226-1AC0-754447642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4186238"/>
            <a:ext cx="48387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F2A9B-034B-7396-17B3-33A8CD999DDC}"/>
              </a:ext>
            </a:extLst>
          </p:cNvPr>
          <p:cNvSpPr txBox="1"/>
          <p:nvPr/>
        </p:nvSpPr>
        <p:spPr>
          <a:xfrm>
            <a:off x="2021747" y="3791739"/>
            <a:ext cx="19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Обычный браузер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1F646-C563-5C40-EDD9-F05454EE9A9F}"/>
              </a:ext>
            </a:extLst>
          </p:cNvPr>
          <p:cNvSpPr txBox="1"/>
          <p:nvPr/>
        </p:nvSpPr>
        <p:spPr>
          <a:xfrm>
            <a:off x="7022420" y="3791739"/>
            <a:ext cx="382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Браузер под управлением </a:t>
            </a:r>
            <a:r>
              <a:rPr lang="en-US" dirty="0">
                <a:solidFill>
                  <a:srgbClr val="C00000"/>
                </a:solidFill>
              </a:rPr>
              <a:t>WebDriver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Selenium</a:t>
            </a:r>
            <a:r>
              <a:rPr lang="ru-RU" dirty="0"/>
              <a:t>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854053" y="2021747"/>
            <a:ext cx="6483893" cy="3397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Selenium</a:t>
            </a:r>
            <a:r>
              <a:rPr lang="en-US" b="1" dirty="0"/>
              <a:t> – </a:t>
            </a:r>
            <a:r>
              <a:rPr lang="ru-RU" dirty="0"/>
              <a:t>это проект, в рамках которого разрабатывается серия программных продуктов с открытым исходным кодом (</a:t>
            </a:r>
            <a:r>
              <a:rPr lang="en-US" dirty="0"/>
              <a:t>open source):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Selenium WebDriver</a:t>
            </a:r>
          </a:p>
          <a:p>
            <a:r>
              <a:rPr lang="en-US" dirty="0"/>
              <a:t>Selenium RC</a:t>
            </a:r>
          </a:p>
          <a:p>
            <a:r>
              <a:rPr lang="en-US" dirty="0"/>
              <a:t>Selenium Server</a:t>
            </a:r>
          </a:p>
          <a:p>
            <a:r>
              <a:rPr lang="en-US" dirty="0"/>
              <a:t>Selenium Grid</a:t>
            </a:r>
          </a:p>
          <a:p>
            <a:r>
              <a:rPr lang="en-US" dirty="0"/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372806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WebDriver (Selenium 2.0)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854053" y="2021747"/>
            <a:ext cx="6483893" cy="3397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Selenium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WebDriver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– это программная библиотека для управления веб-браузерами. И это основной продукт, разрабатываемый в рамках проекта </a:t>
            </a:r>
            <a:r>
              <a:rPr lang="ru-RU" dirty="0" err="1"/>
              <a:t>Selenium</a:t>
            </a:r>
            <a:r>
              <a:rPr lang="ru-RU" dirty="0"/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Это целое семейство драйверов для различных браузеров, а также набор клиентских библиотек на разных языках, позволяющих работать с этими драйверами.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52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9128D-1938-1FC6-8507-8AF8E75F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86" y="541875"/>
            <a:ext cx="8034228" cy="57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RC (Selenium 1.0)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2854053" y="1937857"/>
            <a:ext cx="6483893" cy="4177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Selenium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RC (</a:t>
            </a:r>
            <a:r>
              <a:rPr lang="en-US" b="1" dirty="0" err="1">
                <a:solidFill>
                  <a:srgbClr val="C00000"/>
                </a:solidFill>
              </a:rPr>
              <a:t>RemoteControl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– это предыдущая версия </a:t>
            </a:r>
            <a:r>
              <a:rPr lang="en-US" dirty="0"/>
              <a:t>Selenium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Больше не развиваются, ошибки не исправляются.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/>
              <a:t>Поэтому всем предлагается перейти на </a:t>
            </a:r>
            <a:r>
              <a:rPr lang="en-US" dirty="0"/>
              <a:t>Selenium WebDriver</a:t>
            </a:r>
            <a:r>
              <a:rPr lang="ru-RU" dirty="0"/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dirty="0" err="1"/>
              <a:t>WebDriver</a:t>
            </a:r>
            <a:r>
              <a:rPr lang="ru-RU" dirty="0"/>
              <a:t> не является результатом эволюционного развития </a:t>
            </a:r>
            <a:r>
              <a:rPr lang="ru-RU" dirty="0" err="1"/>
              <a:t>Selenium</a:t>
            </a:r>
            <a:r>
              <a:rPr lang="ru-RU" dirty="0"/>
              <a:t> RC, они построены на совершенно разных принципах и у них практически нет общего кода. Объединяет их лишь то, что обе реализации были сделаны в рамках проекта </a:t>
            </a:r>
            <a:r>
              <a:rPr lang="ru-RU" dirty="0" err="1"/>
              <a:t>Seleni</a:t>
            </a:r>
            <a:r>
              <a:rPr lang="en-US" dirty="0"/>
              <a:t>um.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89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Server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1818887" y="1814272"/>
            <a:ext cx="8554225" cy="1407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Selenium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Server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– это серверный компонент, который позволяет управлять браузером с удалённой машины, по сети. Команды управления поступают от </a:t>
            </a:r>
            <a:r>
              <a:rPr lang="en-US" dirty="0" err="1"/>
              <a:t>RemoteWebDriver</a:t>
            </a:r>
            <a:r>
              <a:rPr lang="en-US" dirty="0"/>
              <a:t>.</a:t>
            </a:r>
            <a:endParaRPr lang="ru-RU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3B710-ABAE-FD73-445A-49FFA78BC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00" y="3429000"/>
            <a:ext cx="640000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Grid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1363211" y="1864605"/>
            <a:ext cx="9465578" cy="4452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rgbClr val="C00000"/>
                </a:solidFill>
              </a:rPr>
              <a:t>Selenium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Grid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dirty="0"/>
              <a:t>– это кластер, состоящий из нескольких </a:t>
            </a:r>
            <a:r>
              <a:rPr lang="ru-RU" dirty="0" err="1"/>
              <a:t>Selenium</a:t>
            </a:r>
            <a:r>
              <a:rPr lang="ru-RU" dirty="0"/>
              <a:t>-серверов. Это позволяет организовать распределённую сеть для параллельного запуска множества браузеров на большом количестве клиентских или виртуальных машин.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 err="1"/>
              <a:t>Selenium</a:t>
            </a:r>
            <a:r>
              <a:rPr lang="ru-RU" dirty="0"/>
              <a:t> Grid имеет топологию «звезда». Это означает, что в его составе имеется выделенный сервер, который носит название «хаб» или «коммутатор», а остальные серверы называются «</a:t>
            </a:r>
            <a:r>
              <a:rPr lang="ru-RU" dirty="0" err="1"/>
              <a:t>ноды</a:t>
            </a:r>
            <a:r>
              <a:rPr lang="ru-RU" dirty="0"/>
              <a:t>» или «узлы».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Сеть может быть </a:t>
            </a:r>
            <a:r>
              <a:rPr lang="ru-RU" i="1" dirty="0"/>
              <a:t>гетерогенной</a:t>
            </a:r>
            <a:r>
              <a:rPr lang="ru-RU" dirty="0"/>
              <a:t>, то есть коммутатор и узлы могут работать под управлением разных операционных систем, и на них могут быть установлены разные браузеры.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Одна из задач </a:t>
            </a:r>
            <a:r>
              <a:rPr lang="ru-RU" dirty="0" err="1"/>
              <a:t>Selenium</a:t>
            </a:r>
            <a:r>
              <a:rPr lang="ru-RU" dirty="0"/>
              <a:t> Grid – «подбирать» подходящий узел, когда во время старта процесса указываются требования к типу браузера, его версии, операционной системы, под которой он работает, а также на каком процессоре и т.д.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dirty="0"/>
              <a:t>Ранее </a:t>
            </a:r>
            <a:r>
              <a:rPr lang="ru-RU" dirty="0" err="1"/>
              <a:t>Selenium</a:t>
            </a:r>
            <a:r>
              <a:rPr lang="ru-RU" dirty="0"/>
              <a:t> Grid был самостоятельным продуктом. Сейчас физически продукт один – </a:t>
            </a:r>
            <a:r>
              <a:rPr lang="ru-RU" dirty="0" err="1"/>
              <a:t>Selenium</a:t>
            </a:r>
            <a:r>
              <a:rPr lang="ru-RU" dirty="0"/>
              <a:t> Server. Но при запуске можно установить режим его работы:</a:t>
            </a:r>
            <a:br>
              <a:rPr lang="ru-RU" dirty="0"/>
            </a:br>
            <a:r>
              <a:rPr lang="ru-RU" dirty="0"/>
              <a:t>- самостоятельный сервер</a:t>
            </a:r>
            <a:br>
              <a:rPr lang="ru-RU" dirty="0"/>
            </a:br>
            <a:r>
              <a:rPr lang="ru-RU" dirty="0"/>
              <a:t>- коммутатор кластера</a:t>
            </a:r>
            <a:br>
              <a:rPr lang="ru-RU" dirty="0"/>
            </a:br>
            <a:r>
              <a:rPr lang="ru-RU" dirty="0"/>
              <a:t>- узел кластера</a:t>
            </a:r>
          </a:p>
        </p:txBody>
      </p:sp>
    </p:spTree>
    <p:extLst>
      <p:ext uri="{BB962C8B-B14F-4D97-AF65-F5344CB8AC3E}">
        <p14:creationId xmlns:p14="http://schemas.microsoft.com/office/powerpoint/2010/main" val="9835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Selenium</a:t>
            </a:r>
            <a:r>
              <a:rPr lang="ru-RU" dirty="0"/>
              <a:t> </a:t>
            </a:r>
            <a:r>
              <a:rPr lang="en-US" dirty="0"/>
              <a:t>Grid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28A10E-5F74-E2EA-9EA0-8292B15E7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1" y="2173932"/>
            <a:ext cx="9608191" cy="37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26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9673</TotalTime>
  <Words>949</Words>
  <Application>Microsoft Office PowerPoint</Application>
  <PresentationFormat>Широкоэкранный</PresentationFormat>
  <Paragraphs>95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Selenium – самый мощный инструмент для парсинга данных</vt:lpstr>
      <vt:lpstr>Что такое Selenium?</vt:lpstr>
      <vt:lpstr>Selenium WebDriver (Selenium 2.0)</vt:lpstr>
      <vt:lpstr>Презентация PowerPoint</vt:lpstr>
      <vt:lpstr>Selenium RC (Selenium 1.0)</vt:lpstr>
      <vt:lpstr>Selenium Server</vt:lpstr>
      <vt:lpstr>Selenium Grid</vt:lpstr>
      <vt:lpstr>Selenium Grid</vt:lpstr>
      <vt:lpstr>Selenium IDE</vt:lpstr>
      <vt:lpstr>Презентация PowerPoint</vt:lpstr>
      <vt:lpstr>Заем нужен Selenium?</vt:lpstr>
      <vt:lpstr>Заем нужен Selenium?</vt:lpstr>
      <vt:lpstr>Заем нужен Selenium?</vt:lpstr>
      <vt:lpstr>Заем нужен Selenium?</vt:lpstr>
      <vt:lpstr>Установка Selenium</vt:lpstr>
      <vt:lpstr>Где скачать Selenium WebDriver?</vt:lpstr>
      <vt:lpstr>Простейший пример Selenium WebDriver</vt:lpstr>
      <vt:lpstr>Глобальные изменения методов WebDriver</vt:lpstr>
      <vt:lpstr>Скрываемся от всех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Романов Аркадий Борисович</cp:lastModifiedBy>
  <cp:revision>107</cp:revision>
  <dcterms:created xsi:type="dcterms:W3CDTF">2021-08-30T18:18:52Z</dcterms:created>
  <dcterms:modified xsi:type="dcterms:W3CDTF">2022-10-16T09:52:03Z</dcterms:modified>
</cp:coreProperties>
</file>