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4" r:id="rId4"/>
    <p:sldId id="317" r:id="rId5"/>
    <p:sldId id="318" r:id="rId6"/>
    <p:sldId id="319" r:id="rId7"/>
    <p:sldId id="320" r:id="rId8"/>
    <p:sldId id="321" r:id="rId9"/>
    <p:sldId id="315" r:id="rId10"/>
    <p:sldId id="31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выпадающими списками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8546D-1810-21C5-1D20-4ED96A260DD6}"/>
              </a:ext>
            </a:extLst>
          </p:cNvPr>
          <p:cNvSpPr txBox="1"/>
          <p:nvPr/>
        </p:nvSpPr>
        <p:spPr>
          <a:xfrm>
            <a:off x="1094574" y="2450894"/>
            <a:ext cx="489749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&lt;select id="status"&gt;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&lt;option value="MD"&gt;MD&lt;/option&gt;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&lt;option value="prog"&gt;Programmer&lt;/option&gt;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&lt;option value="CEO"&gt;CEO&lt;/option&gt;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&lt;/select&gt;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&lt;/html&gt;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321A6-48F6-890D-BD81-3ECEDBF9F7A1}"/>
              </a:ext>
            </a:extLst>
          </p:cNvPr>
          <p:cNvSpPr txBox="1"/>
          <p:nvPr/>
        </p:nvSpPr>
        <p:spPr>
          <a:xfrm>
            <a:off x="6947731" y="1835966"/>
            <a:ext cx="38510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Найти элемент по его </a:t>
            </a:r>
            <a:r>
              <a:rPr lang="en-US" b="1" dirty="0"/>
              <a:t>ID:</a:t>
            </a:r>
          </a:p>
          <a:p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(By.id("status"))</a:t>
            </a:r>
          </a:p>
          <a:p>
            <a:endParaRPr lang="en-US" dirty="0"/>
          </a:p>
          <a:p>
            <a:r>
              <a:rPr lang="ru-RU" b="1" dirty="0"/>
              <a:t>Получить объект типа </a:t>
            </a:r>
            <a:r>
              <a:rPr lang="en-US" b="1" dirty="0"/>
              <a:t>Select:</a:t>
            </a:r>
          </a:p>
          <a:p>
            <a:r>
              <a:rPr lang="en-US" dirty="0"/>
              <a:t>Select list = new Select(</a:t>
            </a:r>
            <a:r>
              <a:rPr lang="en-US" dirty="0" err="1"/>
              <a:t>el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ru-RU" b="1" dirty="0"/>
              <a:t>Выбрать опцию по названию:</a:t>
            </a:r>
          </a:p>
          <a:p>
            <a:r>
              <a:rPr lang="en-US" dirty="0" err="1"/>
              <a:t>list.selectByVisibleText</a:t>
            </a:r>
            <a:r>
              <a:rPr lang="en-US" dirty="0"/>
              <a:t>("Programmer");</a:t>
            </a:r>
          </a:p>
          <a:p>
            <a:endParaRPr lang="en-US" dirty="0"/>
          </a:p>
          <a:p>
            <a:r>
              <a:rPr lang="ru-RU" b="1" dirty="0"/>
              <a:t>Выбрать элемент по его номеру:</a:t>
            </a:r>
          </a:p>
          <a:p>
            <a:r>
              <a:rPr lang="en-US" dirty="0" err="1"/>
              <a:t>list.selectByIndex</a:t>
            </a:r>
            <a:r>
              <a:rPr lang="en-US" dirty="0"/>
              <a:t>(1);</a:t>
            </a:r>
          </a:p>
          <a:p>
            <a:endParaRPr lang="en-US" dirty="0"/>
          </a:p>
          <a:p>
            <a:r>
              <a:rPr lang="ru-RU" b="1" dirty="0"/>
              <a:t>Выбрать элемент по его значению:</a:t>
            </a:r>
          </a:p>
          <a:p>
            <a:r>
              <a:rPr lang="en-US" dirty="0" err="1"/>
              <a:t>list.selectByValue</a:t>
            </a:r>
            <a:r>
              <a:rPr lang="en-US" dirty="0"/>
              <a:t>("prog");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8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Selenium </a:t>
            </a:r>
            <a:r>
              <a:rPr lang="ru-RU" dirty="0"/>
              <a:t>поиск элементов</a:t>
            </a:r>
            <a:br>
              <a:rPr lang="ru-RU" dirty="0"/>
            </a:br>
            <a:r>
              <a:rPr lang="ru-RU" dirty="0"/>
              <a:t>и получение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 элементов  </a:t>
            </a:r>
            <a:r>
              <a:rPr lang="ru-RU"/>
              <a:t>на странице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FA728D5-3060-19D7-8EFE-D8E245E9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7083"/>
              </p:ext>
            </p:extLst>
          </p:nvPr>
        </p:nvGraphicFramePr>
        <p:xfrm>
          <a:off x="838200" y="1690688"/>
          <a:ext cx="10515600" cy="4802185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4572699">
                  <a:extLst>
                    <a:ext uri="{9D8B030D-6E8A-4147-A177-3AD203B41FA5}">
                      <a16:colId xmlns:a16="http://schemas.microsoft.com/office/drawing/2014/main" val="1465594886"/>
                    </a:ext>
                  </a:extLst>
                </a:gridCol>
                <a:gridCol w="2437701">
                  <a:extLst>
                    <a:ext uri="{9D8B030D-6E8A-4147-A177-3AD203B41FA5}">
                      <a16:colId xmlns:a16="http://schemas.microsoft.com/office/drawing/2014/main" val="8866463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4555694"/>
                    </a:ext>
                  </a:extLst>
                </a:gridCol>
              </a:tblGrid>
              <a:tr h="29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(By.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ID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"user")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по</a:t>
                      </a:r>
                      <a:r>
                        <a:rPr lang="en-US" sz="1600" dirty="0">
                          <a:effectLst/>
                        </a:rPr>
                        <a:t> ID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&lt;div id="user"&gt;text&lt;/div&gt;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293231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(By.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NAME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"username")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Поиск по имени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&lt;input name="username" type="text"&gt;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586306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LINK_TEXT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"Login")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по тексту ссылки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&lt;a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="/login"&gt;Login&lt;/a&gt;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899402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PARTIAL_LINK_TEXT</a:t>
                      </a:r>
                      <a:r>
                        <a:rPr lang="en-US" sz="1600" dirty="0">
                          <a:effectLst/>
                        </a:rPr>
                        <a:t>, "Next")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Поиск по частичному тексту ссылки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&lt;a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="/next"&gt;Next page&lt;/a&gt;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3837210"/>
                  </a:ext>
                </a:extLst>
              </a:tr>
              <a:tr h="7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XPATH</a:t>
                      </a:r>
                      <a:r>
                        <a:rPr lang="en-US" sz="1600" dirty="0">
                          <a:effectLst/>
                        </a:rPr>
                        <a:t>, '//div[@id="login"]/input')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используя</a:t>
                      </a:r>
                      <a:r>
                        <a:rPr lang="en-US" sz="1600" dirty="0">
                          <a:effectLst/>
                        </a:rPr>
                        <a:t> XPath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&lt;div id="login"&gt;</a:t>
                      </a:r>
                      <a:b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&lt;input type="text"&gt;</a:t>
                      </a:r>
                      <a:b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&lt;/div&gt;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7431670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TAG_NAME</a:t>
                      </a:r>
                      <a:r>
                        <a:rPr lang="en-US" sz="1600" dirty="0">
                          <a:effectLst/>
                        </a:rPr>
                        <a:t>, "body")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Поиск по названию тэга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&lt;body&gt; .... &lt;/body&gt;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792837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CLASS_NAME</a:t>
                      </a:r>
                      <a:r>
                        <a:rPr lang="en-US" sz="1600" dirty="0" err="1">
                          <a:effectLst/>
                        </a:rPr>
                        <a:t>,"table</a:t>
                      </a:r>
                      <a:r>
                        <a:rPr lang="en-US" sz="1600" dirty="0">
                          <a:effectLst/>
                        </a:rPr>
                        <a:t>")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по классу элемента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&lt;div class="table"&gt;text&lt;/div&gt;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2789904"/>
                  </a:ext>
                </a:extLst>
              </a:tr>
              <a:tr h="7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find_element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By.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CSS_SELECTOR</a:t>
                      </a:r>
                      <a:r>
                        <a:rPr lang="en-US" sz="1600" dirty="0">
                          <a:effectLst/>
                        </a:rPr>
                        <a:t>, '#login &gt; input[type="text"]')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Поиск по</a:t>
                      </a:r>
                      <a:r>
                        <a:rPr lang="en-US" sz="1600">
                          <a:effectLst/>
                        </a:rPr>
                        <a:t> CSS </a:t>
                      </a:r>
                      <a:r>
                        <a:rPr lang="ru-RU" sz="1600">
                          <a:effectLst/>
                        </a:rPr>
                        <a:t>селектору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&lt;form id="login"&gt;</a:t>
                      </a:r>
                      <a:b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&lt;input type="text"&gt;</a:t>
                      </a:r>
                      <a:br>
                        <a:rPr lang="ru-RU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&lt;/form&gt;</a:t>
                      </a:r>
                      <a:endParaRPr lang="ru-RU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32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XPath – </a:t>
            </a:r>
            <a:r>
              <a:rPr lang="ru-RU" dirty="0"/>
              <a:t>язык обращения с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7B3-AD50-F33E-DFF0-0BC8D4A41D24}"/>
              </a:ext>
            </a:extLst>
          </p:cNvPr>
          <p:cNvSpPr txBox="1"/>
          <p:nvPr/>
        </p:nvSpPr>
        <p:spPr>
          <a:xfrm>
            <a:off x="2372526" y="2032968"/>
            <a:ext cx="74469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/>
              <a:t>XPath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это язык запросов, позволяющий с помощью специальных выражений получить доступ к определенному элементу </a:t>
            </a:r>
            <a:r>
              <a:rPr lang="en-US" sz="2000" dirty="0"/>
              <a:t>DOM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Согласно методологии </a:t>
            </a:r>
            <a:r>
              <a:rPr lang="ru-RU" sz="2000" dirty="0" err="1"/>
              <a:t>XPath</a:t>
            </a:r>
            <a:r>
              <a:rPr lang="ru-RU" sz="2000" dirty="0"/>
              <a:t> существует пять типов узлов, которые могут находиться в дереве документа на обычной </a:t>
            </a:r>
            <a:r>
              <a:rPr lang="ru-RU" sz="2000" dirty="0" err="1"/>
              <a:t>html</a:t>
            </a:r>
            <a:r>
              <a:rPr lang="ru-RU" sz="2000" dirty="0"/>
              <a:t> странице: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Корневой узел;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Узлы элементов;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Текстовые узлы;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Узлы атрибутов;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Узлы комментариев.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59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XPath – </a:t>
            </a:r>
            <a:r>
              <a:rPr lang="ru-RU" dirty="0"/>
              <a:t>язык обращения с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7B3-AD50-F33E-DFF0-0BC8D4A41D24}"/>
              </a:ext>
            </a:extLst>
          </p:cNvPr>
          <p:cNvSpPr txBox="1"/>
          <p:nvPr/>
        </p:nvSpPr>
        <p:spPr>
          <a:xfrm>
            <a:off x="5790844" y="2139859"/>
            <a:ext cx="49512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Абсолютная адресация элемента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>
                <a:latin typeface="Consolas" panose="020B0609020204030204" pitchFamily="49" charset="0"/>
              </a:rPr>
              <a:t>/html/body/div[@id="login"]/input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/>
              <a:t>Относительная адресация элемента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>
                <a:latin typeface="Consolas" panose="020B0609020204030204" pitchFamily="49" charset="0"/>
              </a:rPr>
              <a:t>//div[@id="login"]/input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57C48-09FB-0143-D91B-7B4CED4D6AC5}"/>
              </a:ext>
            </a:extLst>
          </p:cNvPr>
          <p:cNvSpPr txBox="1"/>
          <p:nvPr/>
        </p:nvSpPr>
        <p:spPr>
          <a:xfrm>
            <a:off x="1556047" y="2147719"/>
            <a:ext cx="3326451" cy="2562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&lt;body&gt;</a:t>
            </a:r>
            <a:endParaRPr lang="ru-RU" sz="18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   &lt;div id="login"&gt;</a:t>
            </a:r>
            <a:br>
              <a:rPr lang="ru-RU" sz="1800" dirty="0">
                <a:effectLst/>
                <a:latin typeface="Consolas" panose="020B0609020204030204" pitchFamily="49" charset="0"/>
              </a:rPr>
            </a:br>
            <a:r>
              <a:rPr lang="ru-RU" sz="1800" dirty="0"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>
                <a:effectLst/>
                <a:latin typeface="Consolas" panose="020B0609020204030204" pitchFamily="49" charset="0"/>
              </a:rPr>
              <a:t>   &lt;input type="text"&gt;</a:t>
            </a:r>
            <a:br>
              <a:rPr lang="ru-RU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ml&gt;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XPath – </a:t>
            </a:r>
            <a:r>
              <a:rPr lang="ru-RU" dirty="0"/>
              <a:t>язык обращения с </a:t>
            </a:r>
            <a:r>
              <a:rPr lang="en-US" dirty="0"/>
              <a:t>DOM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4C4AA4-E710-9E0D-55F1-D2FBB4D4C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48746"/>
              </p:ext>
            </p:extLst>
          </p:nvPr>
        </p:nvGraphicFramePr>
        <p:xfrm>
          <a:off x="2556392" y="2090387"/>
          <a:ext cx="7972025" cy="3763484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348892">
                  <a:extLst>
                    <a:ext uri="{9D8B030D-6E8A-4147-A177-3AD203B41FA5}">
                      <a16:colId xmlns:a16="http://schemas.microsoft.com/office/drawing/2014/main" val="2682310350"/>
                    </a:ext>
                  </a:extLst>
                </a:gridCol>
                <a:gridCol w="5623133">
                  <a:extLst>
                    <a:ext uri="{9D8B030D-6E8A-4147-A177-3AD203B41FA5}">
                      <a16:colId xmlns:a16="http://schemas.microsoft.com/office/drawing/2014/main" val="528239612"/>
                    </a:ext>
                  </a:extLst>
                </a:gridCol>
              </a:tblGrid>
              <a:tr h="749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effectLst/>
                        </a:rPr>
                        <a:t>//*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все элементы, находящимся на странице (включая тег </a:t>
                      </a:r>
                      <a:r>
                        <a:rPr lang="en-US" sz="2000" dirty="0">
                          <a:effectLst/>
                        </a:rPr>
                        <a:t>html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359882"/>
                  </a:ext>
                </a:extLst>
              </a:tr>
              <a:tr h="749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effectLst/>
                        </a:rPr>
                        <a:t>//</a:t>
                      </a:r>
                      <a:r>
                        <a:rPr lang="en-US" sz="2000" b="1" dirty="0">
                          <a:effectLst/>
                        </a:rPr>
                        <a:t>div</a:t>
                      </a:r>
                      <a:r>
                        <a:rPr lang="ru-RU" sz="2000" b="1" dirty="0">
                          <a:effectLst/>
                        </a:rPr>
                        <a:t>/*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все элементы, являющимися непосредственными потомками элемента с тегом </a:t>
                      </a:r>
                      <a:r>
                        <a:rPr lang="en-US" sz="2000" dirty="0">
                          <a:effectLst/>
                        </a:rPr>
                        <a:t>div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567470"/>
                  </a:ext>
                </a:extLst>
              </a:tr>
              <a:tr h="1515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effectLst/>
                        </a:rPr>
                        <a:t>//</a:t>
                      </a:r>
                      <a:r>
                        <a:rPr lang="en-US" sz="2000" b="1" dirty="0">
                          <a:effectLst/>
                        </a:rPr>
                        <a:t>input</a:t>
                      </a:r>
                      <a:r>
                        <a:rPr lang="ru-RU" sz="2000" b="1" dirty="0">
                          <a:effectLst/>
                        </a:rPr>
                        <a:t>[@*]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все элементы с тегом </a:t>
                      </a:r>
                      <a:r>
                        <a:rPr lang="en-US" sz="2000" dirty="0">
                          <a:effectLst/>
                        </a:rPr>
                        <a:t>input</a:t>
                      </a:r>
                      <a:r>
                        <a:rPr lang="ru-RU" sz="2000" dirty="0">
                          <a:effectLst/>
                        </a:rPr>
                        <a:t>, которые имеют хотя бы один любой атрибут, при этом значение атрибута может быть любым, присутствовать или отсутствовать.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380793"/>
                  </a:ext>
                </a:extLst>
              </a:tr>
              <a:tr h="749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effectLst/>
                        </a:rPr>
                        <a:t>//*[@*]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все элементы на странице, имеющим хотя бы один атрибут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81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57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XPath – </a:t>
            </a:r>
            <a:r>
              <a:rPr lang="ru-RU" dirty="0"/>
              <a:t>предикаты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64CA2-B689-F0E9-F05B-CD32F7FFE530}"/>
              </a:ext>
            </a:extLst>
          </p:cNvPr>
          <p:cNvSpPr txBox="1"/>
          <p:nvPr/>
        </p:nvSpPr>
        <p:spPr>
          <a:xfrm>
            <a:off x="1521151" y="1912879"/>
            <a:ext cx="93832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Поиск по любым атрибутам тегов:</a:t>
            </a:r>
          </a:p>
          <a:p>
            <a:r>
              <a:rPr lang="ru-RU" sz="2000" dirty="0"/>
              <a:t>@title</a:t>
            </a:r>
          </a:p>
          <a:p>
            <a:r>
              <a:rPr lang="ru-RU" sz="2000" dirty="0"/>
              <a:t>@class</a:t>
            </a:r>
          </a:p>
          <a:p>
            <a:r>
              <a:rPr lang="ru-RU" sz="2000" dirty="0"/>
              <a:t>@id</a:t>
            </a:r>
          </a:p>
          <a:p>
            <a:r>
              <a:rPr lang="ru-RU" sz="2000" dirty="0"/>
              <a:t>@target</a:t>
            </a:r>
          </a:p>
          <a:p>
            <a:r>
              <a:rPr lang="ru-RU" sz="2000" dirty="0"/>
              <a:t>@rel</a:t>
            </a:r>
          </a:p>
          <a:p>
            <a:endParaRPr lang="ru-RU" sz="2000" dirty="0"/>
          </a:p>
          <a:p>
            <a:r>
              <a:rPr lang="ru-RU" sz="2000" b="1" dirty="0"/>
              <a:t>Логические операторы:</a:t>
            </a:r>
          </a:p>
          <a:p>
            <a:r>
              <a:rPr lang="ru-RU" sz="2000" dirty="0"/>
              <a:t>//a[@rel='noopener' </a:t>
            </a:r>
            <a:r>
              <a:rPr lang="ru-RU" sz="2000" dirty="0" err="1"/>
              <a:t>or</a:t>
            </a:r>
            <a:r>
              <a:rPr lang="ru-RU" sz="2000" dirty="0"/>
              <a:t> @target='_blank']</a:t>
            </a:r>
          </a:p>
          <a:p>
            <a:r>
              <a:rPr lang="ru-RU" sz="2000" dirty="0"/>
              <a:t>//a[@rel='noopener' </a:t>
            </a:r>
            <a:r>
              <a:rPr lang="ru-RU" sz="2000" dirty="0" err="1"/>
              <a:t>and</a:t>
            </a:r>
            <a:r>
              <a:rPr lang="ru-RU" sz="2000" dirty="0"/>
              <a:t> @target='_blank']</a:t>
            </a:r>
          </a:p>
          <a:p>
            <a:r>
              <a:rPr lang="ru-RU" sz="2000" dirty="0"/>
              <a:t>//a[@rel='noopener' </a:t>
            </a:r>
            <a:r>
              <a:rPr lang="ru-RU" sz="2000" dirty="0" err="1"/>
              <a:t>and</a:t>
            </a:r>
            <a:r>
              <a:rPr lang="ru-RU" sz="2000" dirty="0"/>
              <a:t> @target='_blank'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contains</a:t>
            </a:r>
            <a:r>
              <a:rPr lang="ru-RU" sz="2000" dirty="0"/>
              <a:t>(@class, '</a:t>
            </a:r>
            <a:r>
              <a:rPr lang="ru-RU" sz="2000" dirty="0" err="1"/>
              <a:t>home-link_black_yes</a:t>
            </a:r>
            <a:r>
              <a:rPr lang="ru-RU" sz="2000" dirty="0"/>
              <a:t>')]</a:t>
            </a:r>
          </a:p>
        </p:txBody>
      </p:sp>
    </p:spTree>
    <p:extLst>
      <p:ext uri="{BB962C8B-B14F-4D97-AF65-F5344CB8AC3E}">
        <p14:creationId xmlns:p14="http://schemas.microsoft.com/office/powerpoint/2010/main" val="30933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XPath – </a:t>
            </a:r>
            <a:r>
              <a:rPr lang="ru-RU" dirty="0"/>
              <a:t>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64CA2-B689-F0E9-F05B-CD32F7FFE530}"/>
              </a:ext>
            </a:extLst>
          </p:cNvPr>
          <p:cNvSpPr txBox="1"/>
          <p:nvPr/>
        </p:nvSpPr>
        <p:spPr>
          <a:xfrm>
            <a:off x="1683523" y="1579593"/>
            <a:ext cx="92465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contains() - </a:t>
            </a:r>
            <a:r>
              <a:rPr lang="ru-RU" sz="2000" b="1" dirty="0"/>
              <a:t>поиск по атрибутам: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&lt;div class="name1 name2 name3"&gt; 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contains</a:t>
            </a:r>
            <a:r>
              <a:rPr lang="ru-RU" dirty="0">
                <a:latin typeface="Consolas" panose="020B0609020204030204" pitchFamily="49" charset="0"/>
              </a:rPr>
              <a:t>(@class, '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1 name2’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/>
          </a:p>
          <a:p>
            <a:r>
              <a:rPr lang="en-US" sz="2000" b="1" dirty="0"/>
              <a:t>text() - </a:t>
            </a:r>
            <a:r>
              <a:rPr lang="ru-RU" sz="2000" b="1" dirty="0"/>
              <a:t>поиск по тексту в элементе</a:t>
            </a:r>
            <a:r>
              <a:rPr lang="en-US" sz="2000" b="1" dirty="0"/>
              <a:t>:</a:t>
            </a:r>
            <a:endParaRPr lang="ru-RU" sz="2000" b="1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&lt;span class="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button__text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Найти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&lt;/span&gt;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//span[text()='</a:t>
            </a:r>
            <a:r>
              <a:rPr lang="en-US" dirty="0" err="1">
                <a:latin typeface="Consolas" panose="020B0609020204030204" pitchFamily="49" charset="0"/>
              </a:rPr>
              <a:t>Найти</a:t>
            </a:r>
            <a:r>
              <a:rPr lang="en-US" dirty="0">
                <a:latin typeface="Consolas" panose="020B0609020204030204" pitchFamily="49" charset="0"/>
              </a:rPr>
              <a:t>’]</a:t>
            </a:r>
          </a:p>
          <a:p>
            <a:endParaRPr lang="en-US" sz="2000" dirty="0"/>
          </a:p>
          <a:p>
            <a:r>
              <a:rPr lang="en-US" sz="2000" b="1" dirty="0"/>
              <a:t>starts-with() – </a:t>
            </a:r>
            <a:r>
              <a:rPr lang="ru-RU" sz="2000" b="1" dirty="0"/>
              <a:t>поиск по началу вхождения</a:t>
            </a:r>
            <a:r>
              <a:rPr lang="en-US" sz="2000" b="1" dirty="0"/>
              <a:t>:</a:t>
            </a:r>
            <a:endParaRPr lang="ru-RU" sz="2000" b="1" dirty="0"/>
          </a:p>
          <a:p>
            <a:r>
              <a:rPr lang="en-US" dirty="0">
                <a:latin typeface="Consolas" panose="020B0609020204030204" pitchFamily="49" charset="0"/>
              </a:rPr>
              <a:t>//a[starts-with(@title, '</a:t>
            </a:r>
            <a:r>
              <a:rPr lang="en-US" dirty="0" err="1">
                <a:latin typeface="Consolas" panose="020B0609020204030204" pitchFamily="49" charset="0"/>
              </a:rPr>
              <a:t>Корзина</a:t>
            </a:r>
            <a:r>
              <a:rPr lang="en-US" dirty="0">
                <a:latin typeface="Consolas" panose="020B0609020204030204" pitchFamily="49" charset="0"/>
              </a:rPr>
              <a:t>')]</a:t>
            </a:r>
          </a:p>
          <a:p>
            <a:r>
              <a:rPr lang="en-US" dirty="0">
                <a:latin typeface="Consolas" panose="020B0609020204030204" pitchFamily="49" charset="0"/>
              </a:rPr>
              <a:t>//span[starts-with(text(),'</a:t>
            </a:r>
            <a:r>
              <a:rPr lang="en-US" dirty="0" err="1">
                <a:latin typeface="Consolas" panose="020B0609020204030204" pitchFamily="49" charset="0"/>
              </a:rPr>
              <a:t>Найти</a:t>
            </a:r>
            <a:r>
              <a:rPr lang="en-US" dirty="0">
                <a:latin typeface="Consolas" panose="020B0609020204030204" pitchFamily="49" charset="0"/>
              </a:rPr>
              <a:t>’)]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b="1" dirty="0"/>
              <a:t>last()</a:t>
            </a:r>
            <a:r>
              <a:rPr lang="ru-RU" sz="2000" b="1" dirty="0"/>
              <a:t> – выбрать последний элемент: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[@class='list </a:t>
            </a:r>
            <a:r>
              <a:rPr lang="en-US" dirty="0" err="1">
                <a:latin typeface="Consolas" panose="020B0609020204030204" pitchFamily="49" charset="0"/>
              </a:rPr>
              <a:t>special__list</a:t>
            </a:r>
            <a:r>
              <a:rPr lang="en-US" dirty="0">
                <a:latin typeface="Consolas" panose="020B0609020204030204" pitchFamily="49" charset="0"/>
              </a:rPr>
              <a:t>']/li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000" b="1" dirty="0"/>
              <a:t>position() – </a:t>
            </a:r>
            <a:r>
              <a:rPr lang="ru-RU" sz="2000" b="1" dirty="0"/>
              <a:t>выбрать нужный по счёту элемент:</a:t>
            </a:r>
            <a:endParaRPr lang="en-US" sz="2000" b="1" dirty="0"/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[@class='list </a:t>
            </a:r>
            <a:r>
              <a:rPr lang="en-US" dirty="0" err="1">
                <a:latin typeface="Consolas" panose="020B0609020204030204" pitchFamily="49" charset="0"/>
              </a:rPr>
              <a:t>news__list</a:t>
            </a:r>
            <a:r>
              <a:rPr lang="en-US" dirty="0">
                <a:latin typeface="Consolas" panose="020B0609020204030204" pitchFamily="49" charset="0"/>
              </a:rPr>
              <a:t>']/li[position()=1]"))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[@class='list </a:t>
            </a:r>
            <a:r>
              <a:rPr lang="en-US" dirty="0" err="1">
                <a:latin typeface="Consolas" panose="020B0609020204030204" pitchFamily="49" charset="0"/>
              </a:rPr>
              <a:t>news__list</a:t>
            </a:r>
            <a:r>
              <a:rPr lang="en-US" dirty="0">
                <a:latin typeface="Consolas" panose="020B0609020204030204" pitchFamily="49" charset="0"/>
              </a:rPr>
              <a:t>']/li[1]</a:t>
            </a:r>
          </a:p>
        </p:txBody>
      </p:sp>
    </p:spTree>
    <p:extLst>
      <p:ext uri="{BB962C8B-B14F-4D97-AF65-F5344CB8AC3E}">
        <p14:creationId xmlns:p14="http://schemas.microsoft.com/office/powerpoint/2010/main" val="137780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формами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FA728D5-3060-19D7-8EFE-D8E245E9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2825"/>
              </p:ext>
            </p:extLst>
          </p:nvPr>
        </p:nvGraphicFramePr>
        <p:xfrm>
          <a:off x="2081518" y="2789646"/>
          <a:ext cx="8028963" cy="1504704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5237081">
                  <a:extLst>
                    <a:ext uri="{9D8B030D-6E8A-4147-A177-3AD203B41FA5}">
                      <a16:colId xmlns:a16="http://schemas.microsoft.com/office/drawing/2014/main" val="1465594886"/>
                    </a:ext>
                  </a:extLst>
                </a:gridCol>
                <a:gridCol w="2791882">
                  <a:extLst>
                    <a:ext uri="{9D8B030D-6E8A-4147-A177-3AD203B41FA5}">
                      <a16:colId xmlns:a16="http://schemas.microsoft.com/office/drawing/2014/main" val="886646314"/>
                    </a:ext>
                  </a:extLst>
                </a:gridCol>
              </a:tblGrid>
              <a:tr h="29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2000" dirty="0" err="1"/>
                        <a:t>.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click</a:t>
                      </a:r>
                      <a:r>
                        <a:rPr lang="en-US" sz="2000" dirty="0"/>
                        <a:t>()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Кликнуть по элементу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293231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2000" dirty="0" err="1"/>
                        <a:t>.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send_keys</a:t>
                      </a:r>
                      <a:r>
                        <a:rPr lang="en-US" sz="2000" dirty="0"/>
                        <a:t>(</a:t>
                      </a:r>
                      <a:r>
                        <a:rPr lang="ru-RU" sz="2000" dirty="0"/>
                        <a:t>"какой-то текст</a:t>
                      </a:r>
                      <a:r>
                        <a:rPr lang="en-US" sz="2000" dirty="0"/>
                        <a:t>")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Ввести текст в поле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586306"/>
                  </a:ext>
                </a:extLst>
              </a:tr>
              <a:tr h="596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/>
                        <a:t>object.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text</a:t>
                      </a:r>
                      <a:endParaRPr lang="ru-RU" sz="2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Получить текст из поля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89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45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</TotalTime>
  <Words>811</Words>
  <Application>Microsoft Office PowerPoint</Application>
  <PresentationFormat>Широкоэкранный</PresentationFormat>
  <Paragraphs>122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Selenium поиск элементов и получение данных</vt:lpstr>
      <vt:lpstr>Поиск элементов  на странице</vt:lpstr>
      <vt:lpstr>XPath – язык обращения с DOM</vt:lpstr>
      <vt:lpstr>XPath – язык обращения с DOM</vt:lpstr>
      <vt:lpstr>XPath – язык обращения с DOM</vt:lpstr>
      <vt:lpstr>XPath – предикаты</vt:lpstr>
      <vt:lpstr>XPath – функции</vt:lpstr>
      <vt:lpstr>Работа с формами</vt:lpstr>
      <vt:lpstr>Работа с выпадающими списками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Романов Аркадий Борисович</cp:lastModifiedBy>
  <cp:revision>113</cp:revision>
  <dcterms:created xsi:type="dcterms:W3CDTF">2021-08-30T18:18:52Z</dcterms:created>
  <dcterms:modified xsi:type="dcterms:W3CDTF">2022-10-24T12:27:07Z</dcterms:modified>
</cp:coreProperties>
</file>