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66" r:id="rId4"/>
    <p:sldId id="270" r:id="rId5"/>
    <p:sldId id="265" r:id="rId6"/>
    <p:sldId id="267" r:id="rId7"/>
    <p:sldId id="272" r:id="rId8"/>
    <p:sldId id="271" r:id="rId9"/>
    <p:sldId id="273" r:id="rId10"/>
    <p:sldId id="274" r:id="rId11"/>
    <p:sldId id="275" r:id="rId12"/>
    <p:sldId id="276" r:id="rId13"/>
    <p:sldId id="277" r:id="rId14"/>
    <p:sldId id="278" r:id="rId15"/>
    <p:sldId id="279" r:id="rId16"/>
    <p:sldId id="280" r:id="rId17"/>
    <p:sldId id="25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5634" autoAdjust="0"/>
  </p:normalViewPr>
  <p:slideViewPr>
    <p:cSldViewPr snapToGrid="0" snapToObjects="1">
      <p:cViewPr varScale="1">
        <p:scale>
          <a:sx n="91" d="100"/>
          <a:sy n="91"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DADE7-6AD1-2142-83B2-D20EC39A6B2D}" type="datetimeFigureOut">
              <a:rPr lang="ru-RU" smtClean="0"/>
              <a:t>28.01.2022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ru-RU"/>
              <a:t>Образец текста
Второй уровень
Третий уровень
Четвертый уровень
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E7E7B-5AA5-A94E-B11C-979D4C379A33}" type="slidenum">
              <a:rPr lang="ru-RU" smtClean="0"/>
              <a:t>‹#›</a:t>
            </a:fld>
            <a:endParaRPr lang="ru-RU"/>
          </a:p>
        </p:txBody>
      </p:sp>
    </p:spTree>
    <p:extLst>
      <p:ext uri="{BB962C8B-B14F-4D97-AF65-F5344CB8AC3E}">
        <p14:creationId xmlns:p14="http://schemas.microsoft.com/office/powerpoint/2010/main" val="288034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Тестирование можно классифицировать по очень большому количеству признаков, и практически в каждой серьёзной книге о тестировании автор показывает свой взгляд на этот вопрос. </a:t>
            </a:r>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a:t>
            </a:fld>
            <a:endParaRPr lang="ru-RU"/>
          </a:p>
        </p:txBody>
      </p:sp>
    </p:spTree>
    <p:extLst>
      <p:ext uri="{BB962C8B-B14F-4D97-AF65-F5344CB8AC3E}">
        <p14:creationId xmlns:p14="http://schemas.microsoft.com/office/powerpoint/2010/main" val="74525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Тестирование установки</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Installation</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проверка успешности установки приложения, его настройки и удаления. Снижает риски потери пользовательских данных, потери работоспособности приложения и так далее.</a:t>
            </a:r>
          </a:p>
          <a:p>
            <a:r>
              <a:rPr lang="ru-RU" sz="1200" b="1" kern="1200" dirty="0">
                <a:solidFill>
                  <a:schemeClr val="tx1"/>
                </a:solidFill>
                <a:effectLst/>
                <a:latin typeface="+mn-lt"/>
                <a:ea typeface="+mn-ea"/>
                <a:cs typeface="+mn-cs"/>
              </a:rPr>
              <a:t>Тестирование удобства использования</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Usability</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характеризует систему с точки зрения удобства использования конечного пользователя.</a:t>
            </a:r>
          </a:p>
          <a:p>
            <a:r>
              <a:rPr lang="ru-RU" sz="1200" b="1" kern="1200" dirty="0">
                <a:solidFill>
                  <a:schemeClr val="tx1"/>
                </a:solidFill>
                <a:effectLst/>
                <a:latin typeface="+mn-lt"/>
                <a:ea typeface="+mn-ea"/>
                <a:cs typeface="+mn-cs"/>
              </a:rPr>
              <a:t>Тестирование на отказ и восстановление</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Failover</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and</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Recovery</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исследование программной системы на предмет восстановления после ошибок, сбоев. Оценивание реакции защитных свойств приложения.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a:solidFill>
                  <a:schemeClr val="tx1"/>
                </a:solidFill>
                <a:effectLst/>
                <a:latin typeface="+mn-lt"/>
                <a:ea typeface="+mn-ea"/>
                <a:cs typeface="+mn-cs"/>
              </a:rPr>
              <a:t>Тестирование безопасности</a:t>
            </a:r>
            <a:r>
              <a:rPr lang="ru-RU" sz="1200" kern="1200" dirty="0">
                <a:solidFill>
                  <a:schemeClr val="tx1"/>
                </a:solidFill>
                <a:effectLst/>
                <a:latin typeface="+mn-lt"/>
                <a:ea typeface="+mn-ea"/>
                <a:cs typeface="+mn-cs"/>
              </a:rPr>
              <a:t> помогает нам обнаруживать уязвимости, угрозы, риски в программном приложении и предотвращает вредоносные атаки. Целью тестов является </a:t>
            </a:r>
            <a:r>
              <a:rPr lang="ru-RU" sz="1200" i="1" kern="1200" dirty="0">
                <a:solidFill>
                  <a:schemeClr val="tx1"/>
                </a:solidFill>
                <a:effectLst/>
                <a:latin typeface="+mn-lt"/>
                <a:ea typeface="+mn-ea"/>
                <a:cs typeface="+mn-cs"/>
              </a:rPr>
              <a:t>выявление всех возможных слабых мест системы</a:t>
            </a:r>
            <a:r>
              <a:rPr lang="ru-RU" sz="1200" kern="1200" dirty="0">
                <a:solidFill>
                  <a:schemeClr val="tx1"/>
                </a:solidFill>
                <a:effectLst/>
                <a:latin typeface="+mn-lt"/>
                <a:ea typeface="+mn-ea"/>
                <a:cs typeface="+mn-cs"/>
              </a:rPr>
              <a:t>, которые могут привести к потере информации, доходов, репутации компании.</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a:solidFill>
                  <a:schemeClr val="tx1"/>
                </a:solidFill>
                <a:effectLst/>
                <a:latin typeface="+mn-lt"/>
                <a:ea typeface="+mn-ea"/>
                <a:cs typeface="+mn-cs"/>
              </a:rPr>
              <a:t>Тестирование производительности </a:t>
            </a:r>
            <a:r>
              <a:rPr lang="ru-RU" sz="1200" kern="1200" dirty="0">
                <a:solidFill>
                  <a:schemeClr val="tx1"/>
                </a:solidFill>
                <a:effectLst/>
                <a:latin typeface="+mn-lt"/>
                <a:ea typeface="+mn-ea"/>
                <a:cs typeface="+mn-cs"/>
              </a:rPr>
              <a:t>(</a:t>
            </a:r>
            <a:r>
              <a:rPr lang="en" sz="1200" kern="1200" dirty="0">
                <a:solidFill>
                  <a:schemeClr val="tx1"/>
                </a:solidFill>
                <a:effectLst/>
                <a:latin typeface="+mn-lt"/>
                <a:ea typeface="+mn-ea"/>
                <a:cs typeface="+mn-cs"/>
              </a:rPr>
              <a:t>performance testing) — </a:t>
            </a:r>
            <a:r>
              <a:rPr lang="ru-RU" sz="1200" kern="1200" dirty="0">
                <a:solidFill>
                  <a:schemeClr val="tx1"/>
                </a:solidFill>
                <a:effectLst/>
                <a:latin typeface="+mn-lt"/>
                <a:ea typeface="+mn-ea"/>
                <a:cs typeface="+mn-cs"/>
              </a:rPr>
              <a:t>исследование показателей</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скорости реакции приложения на внешние воздействия при различной</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по характеру и интенсивности нагрузке. В рамках тестирования производительности выделяют следующие подвиды: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13</a:t>
            </a:fld>
            <a:endParaRPr lang="ru-RU"/>
          </a:p>
        </p:txBody>
      </p:sp>
    </p:spTree>
    <p:extLst>
      <p:ext uri="{BB962C8B-B14F-4D97-AF65-F5344CB8AC3E}">
        <p14:creationId xmlns:p14="http://schemas.microsoft.com/office/powerpoint/2010/main" val="2702797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14</a:t>
            </a:fld>
            <a:endParaRPr lang="ru-RU"/>
          </a:p>
        </p:txBody>
      </p:sp>
    </p:spTree>
    <p:extLst>
      <p:ext uri="{BB962C8B-B14F-4D97-AF65-F5344CB8AC3E}">
        <p14:creationId xmlns:p14="http://schemas.microsoft.com/office/powerpoint/2010/main" val="231923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ru-RU" sz="1200" b="1" kern="1200" dirty="0">
                <a:solidFill>
                  <a:schemeClr val="tx1"/>
                </a:solidFill>
                <a:effectLst/>
                <a:latin typeface="+mn-lt"/>
                <a:ea typeface="+mn-ea"/>
                <a:cs typeface="+mn-cs"/>
              </a:rPr>
              <a:t>Производственное приёмочное тестирование </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factory</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выполняемое проектной командой исследование полноты и качества реализации приложения с точки зрения его готовности к передаче заказчику. Этот вид тестирования часто рассматривается как синоним альфа-тестирования</a:t>
            </a:r>
          </a:p>
          <a:p>
            <a:pPr lvl="0"/>
            <a:r>
              <a:rPr lang="ru-RU" sz="1200" b="1" kern="1200" dirty="0">
                <a:solidFill>
                  <a:schemeClr val="tx1"/>
                </a:solidFill>
                <a:effectLst/>
                <a:latin typeface="+mn-lt"/>
                <a:ea typeface="+mn-ea"/>
                <a:cs typeface="+mn-cs"/>
              </a:rPr>
              <a:t>Операционное приёмочное тестирование </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operational</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production</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операционное тестирование, выполняемое с точки зрения выполнения инсталляции, потребления приложением ресурсов, совместимости с программной и аппаратной платформой и т.д. </a:t>
            </a:r>
          </a:p>
          <a:p>
            <a:r>
              <a:rPr lang="ru-RU" sz="1200" b="1" kern="1200" dirty="0">
                <a:solidFill>
                  <a:schemeClr val="tx1"/>
                </a:solidFill>
                <a:effectLst/>
                <a:latin typeface="+mn-lt"/>
                <a:ea typeface="+mn-ea"/>
                <a:cs typeface="+mn-cs"/>
              </a:rPr>
              <a:t>Итоговое приёмочное тестирование </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site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тестирование конечными пользователями (представителями заказчика) приложения в реальных условиях эксплуатации с целью вынесения решения о том, требует ли приложение доработок или может быть принято в эксплуатацию в текущем виде. </a:t>
            </a:r>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15</a:t>
            </a:fld>
            <a:endParaRPr lang="ru-RU"/>
          </a:p>
        </p:txBody>
      </p:sp>
    </p:spTree>
    <p:extLst>
      <p:ext uri="{BB962C8B-B14F-4D97-AF65-F5344CB8AC3E}">
        <p14:creationId xmlns:p14="http://schemas.microsoft.com/office/powerpoint/2010/main" val="4056949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a:solidFill>
                  <a:schemeClr val="tx1"/>
                </a:solidFill>
                <a:effectLst/>
                <a:latin typeface="+mn-lt"/>
                <a:ea typeface="+mn-ea"/>
                <a:cs typeface="+mn-cs"/>
              </a:rPr>
              <a:t>Пользовательское тестирование</a:t>
            </a:r>
            <a:r>
              <a:rPr lang="ru-RU" sz="1200" kern="1200" dirty="0">
                <a:solidFill>
                  <a:schemeClr val="tx1"/>
                </a:solidFill>
                <a:effectLst/>
                <a:latin typeface="+mn-lt"/>
                <a:ea typeface="+mn-ea"/>
                <a:cs typeface="+mn-cs"/>
              </a:rPr>
              <a:t> проводится конечными пользователями системы, чтобы определить пригодность системы для реализации. Тестирование проходит на последнем этапе. Преимущество в том, что улучшается качество приёмочных испытаний, оно делается в максимально короткие сроки и снижает нагрузку на пользователей благодаря работе всей команды тестирования.</a:t>
            </a:r>
          </a:p>
          <a:p>
            <a:endParaRPr lang="ru-RU" dirty="0"/>
          </a:p>
          <a:p>
            <a:r>
              <a:rPr lang="ru-RU" sz="1200" b="1" kern="1200" dirty="0">
                <a:solidFill>
                  <a:schemeClr val="tx1"/>
                </a:solidFill>
                <a:effectLst/>
                <a:latin typeface="+mn-lt"/>
                <a:ea typeface="+mn-ea"/>
                <a:cs typeface="+mn-cs"/>
              </a:rPr>
              <a:t>Альфа-тестирование</a:t>
            </a:r>
            <a:r>
              <a:rPr lang="ru-RU" sz="1200" kern="1200" dirty="0">
                <a:solidFill>
                  <a:schemeClr val="tx1"/>
                </a:solidFill>
                <a:effectLst/>
                <a:latin typeface="+mn-lt"/>
                <a:ea typeface="+mn-ea"/>
                <a:cs typeface="+mn-cs"/>
              </a:rPr>
              <a:t> —это ручное тестирование потенциальных пользователей, клиентов или независимых групп тестирования на стенде разработки. Альфа-тестирование часто используется как форма внутреннего приёмочного тестирования перед бета-тестированием. Преимущество в том, что, если там найдутся новые дефекты, это значительно сократит время на поиск причин дефектов и их устранение.</a:t>
            </a:r>
          </a:p>
          <a:p>
            <a:endParaRPr lang="ru-RU" sz="1200" kern="1200" dirty="0">
              <a:solidFill>
                <a:schemeClr val="tx1"/>
              </a:solidFill>
              <a:effectLst/>
              <a:latin typeface="+mn-lt"/>
              <a:ea typeface="+mn-ea"/>
              <a:cs typeface="+mn-cs"/>
            </a:endParaRPr>
          </a:p>
          <a:p>
            <a:r>
              <a:rPr lang="ru-RU" sz="1200" b="1" kern="1200" dirty="0">
                <a:solidFill>
                  <a:schemeClr val="tx1"/>
                </a:solidFill>
                <a:effectLst/>
                <a:latin typeface="+mn-lt"/>
                <a:ea typeface="+mn-ea"/>
                <a:cs typeface="+mn-cs"/>
              </a:rPr>
              <a:t>Бета-тестирование</a:t>
            </a:r>
            <a:r>
              <a:rPr lang="ru-RU" sz="1200" kern="1200" dirty="0">
                <a:solidFill>
                  <a:schemeClr val="tx1"/>
                </a:solidFill>
                <a:effectLst/>
                <a:latin typeface="+mn-lt"/>
                <a:ea typeface="+mn-ea"/>
                <a:cs typeface="+mn-cs"/>
              </a:rPr>
              <a:t> может проводиться с использованием сторонних пользователей в качестве приёмочного тестирования, чтобы уменьшить количество дефектов. А иногда и чтобы получить доступ к будущим пользователям. Отзывы и предложения от реальных пользователей приводят к улучшению качества системы, а также процесса тестирования.</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16</a:t>
            </a:fld>
            <a:endParaRPr lang="ru-RU"/>
          </a:p>
        </p:txBody>
      </p:sp>
    </p:spTree>
    <p:extLst>
      <p:ext uri="{BB962C8B-B14F-4D97-AF65-F5344CB8AC3E}">
        <p14:creationId xmlns:p14="http://schemas.microsoft.com/office/powerpoint/2010/main" val="338356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По </a:t>
            </a:r>
            <a:r>
              <a:rPr lang="ru-RU" sz="1200" b="1" kern="1200" dirty="0">
                <a:solidFill>
                  <a:schemeClr val="tx1"/>
                </a:solidFill>
                <a:effectLst/>
                <a:latin typeface="+mn-lt"/>
                <a:ea typeface="+mn-ea"/>
                <a:cs typeface="+mn-cs"/>
              </a:rPr>
              <a:t>запуску кода</a:t>
            </a:r>
            <a:r>
              <a:rPr lang="ru-RU" sz="1200" kern="1200" dirty="0">
                <a:solidFill>
                  <a:schemeClr val="tx1"/>
                </a:solidFill>
                <a:effectLst/>
                <a:latin typeface="+mn-lt"/>
                <a:ea typeface="+mn-ea"/>
                <a:cs typeface="+mn-cs"/>
              </a:rPr>
              <a:t> на исполнение:</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Статическое тестирование — без запуска.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Динамическое тестирование — с запуском. </a:t>
            </a:r>
          </a:p>
          <a:p>
            <a:r>
              <a:rPr lang="ru-RU" sz="1200" kern="1200" dirty="0">
                <a:solidFill>
                  <a:schemeClr val="tx1"/>
                </a:solidFill>
                <a:effectLst/>
                <a:latin typeface="+mn-lt"/>
                <a:ea typeface="+mn-ea"/>
                <a:cs typeface="+mn-cs"/>
              </a:rPr>
              <a:t>По </a:t>
            </a:r>
            <a:r>
              <a:rPr lang="ru-RU" sz="1200" b="1" kern="1200" dirty="0">
                <a:solidFill>
                  <a:schemeClr val="tx1"/>
                </a:solidFill>
                <a:effectLst/>
                <a:latin typeface="+mn-lt"/>
                <a:ea typeface="+mn-ea"/>
                <a:cs typeface="+mn-cs"/>
              </a:rPr>
              <a:t>доступу к коду</a:t>
            </a:r>
            <a:r>
              <a:rPr lang="ru-RU" sz="1200" kern="1200" dirty="0">
                <a:solidFill>
                  <a:schemeClr val="tx1"/>
                </a:solidFill>
                <a:effectLst/>
                <a:latin typeface="+mn-lt"/>
                <a:ea typeface="+mn-ea"/>
                <a:cs typeface="+mn-cs"/>
              </a:rPr>
              <a:t> и архитектуре приложения:</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Метод белого ящика — доступ к коду есть.</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Метод </a:t>
            </a:r>
            <a:r>
              <a:rPr lang="ru-RU" sz="1200" kern="1200" dirty="0" err="1">
                <a:solidFill>
                  <a:schemeClr val="tx1"/>
                </a:solidFill>
                <a:effectLst/>
                <a:latin typeface="+mn-lt"/>
                <a:ea typeface="+mn-ea"/>
                <a:cs typeface="+mn-cs"/>
              </a:rPr>
              <a:t>чёрного</a:t>
            </a:r>
            <a:r>
              <a:rPr lang="ru-RU" sz="1200" kern="1200" dirty="0">
                <a:solidFill>
                  <a:schemeClr val="tx1"/>
                </a:solidFill>
                <a:effectLst/>
                <a:latin typeface="+mn-lt"/>
                <a:ea typeface="+mn-ea"/>
                <a:cs typeface="+mn-cs"/>
              </a:rPr>
              <a:t> ящика — доступа к коду нет.</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Метод серого ящика — к части кода доступ есть, к части — нет. </a:t>
            </a:r>
          </a:p>
          <a:p>
            <a:r>
              <a:rPr lang="ru-RU" sz="1200" kern="1200" dirty="0">
                <a:solidFill>
                  <a:schemeClr val="tx1"/>
                </a:solidFill>
                <a:effectLst/>
                <a:latin typeface="+mn-lt"/>
                <a:ea typeface="+mn-ea"/>
                <a:cs typeface="+mn-cs"/>
              </a:rPr>
              <a:t>По степени </a:t>
            </a:r>
            <a:r>
              <a:rPr lang="ru-RU" sz="1200" b="1" kern="1200" dirty="0">
                <a:solidFill>
                  <a:schemeClr val="tx1"/>
                </a:solidFill>
                <a:effectLst/>
                <a:latin typeface="+mn-lt"/>
                <a:ea typeface="+mn-ea"/>
                <a:cs typeface="+mn-cs"/>
              </a:rPr>
              <a:t>автоматизации</a:t>
            </a:r>
            <a:r>
              <a:rPr lang="ru-RU"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Ручное тестирование — </a:t>
            </a:r>
            <a:r>
              <a:rPr lang="ru-RU" sz="1200" kern="1200" dirty="0" err="1">
                <a:solidFill>
                  <a:schemeClr val="tx1"/>
                </a:solidFill>
                <a:effectLst/>
                <a:latin typeface="+mn-lt"/>
                <a:ea typeface="+mn-ea"/>
                <a:cs typeface="+mn-cs"/>
              </a:rPr>
              <a:t>тест-кейсы</a:t>
            </a:r>
            <a:r>
              <a:rPr lang="ru-RU" sz="1200" kern="1200" dirty="0">
                <a:solidFill>
                  <a:schemeClr val="tx1"/>
                </a:solidFill>
                <a:effectLst/>
                <a:latin typeface="+mn-lt"/>
                <a:ea typeface="+mn-ea"/>
                <a:cs typeface="+mn-cs"/>
              </a:rPr>
              <a:t> выполняет человек.</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Автоматизированное тестирование — </a:t>
            </a:r>
            <a:r>
              <a:rPr lang="ru-RU" sz="1200" kern="1200" dirty="0" err="1">
                <a:solidFill>
                  <a:schemeClr val="tx1"/>
                </a:solidFill>
                <a:effectLst/>
                <a:latin typeface="+mn-lt"/>
                <a:ea typeface="+mn-ea"/>
                <a:cs typeface="+mn-cs"/>
              </a:rPr>
              <a:t>тест-кейсы</a:t>
            </a:r>
            <a:r>
              <a:rPr lang="ru-RU" sz="1200" kern="1200" dirty="0">
                <a:solidFill>
                  <a:schemeClr val="tx1"/>
                </a:solidFill>
                <a:effectLst/>
                <a:latin typeface="+mn-lt"/>
                <a:ea typeface="+mn-ea"/>
                <a:cs typeface="+mn-cs"/>
              </a:rPr>
              <a:t> частично или полностью выполняет специальное инструментальное средство. </a:t>
            </a:r>
          </a:p>
          <a:p>
            <a:r>
              <a:rPr lang="ru-RU" sz="1200" kern="1200" dirty="0">
                <a:solidFill>
                  <a:schemeClr val="tx1"/>
                </a:solidFill>
                <a:effectLst/>
                <a:latin typeface="+mn-lt"/>
                <a:ea typeface="+mn-ea"/>
                <a:cs typeface="+mn-cs"/>
              </a:rPr>
              <a:t>По уровню </a:t>
            </a:r>
            <a:r>
              <a:rPr lang="ru-RU" sz="1200" b="1" kern="1200" dirty="0">
                <a:solidFill>
                  <a:schemeClr val="tx1"/>
                </a:solidFill>
                <a:effectLst/>
                <a:latin typeface="+mn-lt"/>
                <a:ea typeface="+mn-ea"/>
                <a:cs typeface="+mn-cs"/>
              </a:rPr>
              <a:t>детализации</a:t>
            </a:r>
            <a:r>
              <a:rPr lang="ru-RU" sz="1200" kern="1200" dirty="0">
                <a:solidFill>
                  <a:schemeClr val="tx1"/>
                </a:solidFill>
                <a:effectLst/>
                <a:latin typeface="+mn-lt"/>
                <a:ea typeface="+mn-ea"/>
                <a:cs typeface="+mn-cs"/>
              </a:rPr>
              <a:t> приложения (по уровню тестирования):</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Модульное (компонентное) тестирование — проверяются отдельные небольшие части приложения.</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Интеграционное тестирование — проверяется взаимодействие между несколькими частями приложения.</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Системное тестирование — приложение проверяется как единое целое. </a:t>
            </a:r>
          </a:p>
          <a:p>
            <a:r>
              <a:rPr lang="ru-RU" sz="1200" kern="1200" dirty="0">
                <a:solidFill>
                  <a:schemeClr val="tx1"/>
                </a:solidFill>
                <a:effectLst/>
                <a:latin typeface="+mn-lt"/>
                <a:ea typeface="+mn-ea"/>
                <a:cs typeface="+mn-cs"/>
              </a:rPr>
              <a:t>По (убыванию) степени важности </a:t>
            </a:r>
            <a:r>
              <a:rPr lang="ru-RU" sz="1200" b="1" kern="1200" dirty="0">
                <a:solidFill>
                  <a:schemeClr val="tx1"/>
                </a:solidFill>
                <a:effectLst/>
                <a:latin typeface="+mn-lt"/>
                <a:ea typeface="+mn-ea"/>
                <a:cs typeface="+mn-cs"/>
              </a:rPr>
              <a:t>тестируемых функций</a:t>
            </a:r>
            <a:r>
              <a:rPr lang="ru-RU" sz="1200" kern="1200" dirty="0">
                <a:solidFill>
                  <a:schemeClr val="tx1"/>
                </a:solidFill>
                <a:effectLst/>
                <a:latin typeface="+mn-lt"/>
                <a:ea typeface="+mn-ea"/>
                <a:cs typeface="+mn-cs"/>
              </a:rPr>
              <a:t> (по уровню функционального тестирования):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Дымовое тестирование - проверка самой важной, самой ключевой функциональности, неработоспособность которой делает бессмысленной саму идею использования приложения.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Тестирование критического пути - проверка функциональности, используемой типичными пользователями в типичной повседневной деятельности.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Расширенное тестирование - проверка всей (остальной) функциональности, заявленной в требованиях. </a:t>
            </a:r>
          </a:p>
          <a:p>
            <a:r>
              <a:rPr lang="ru-RU" sz="1200" kern="1200" dirty="0">
                <a:solidFill>
                  <a:schemeClr val="tx1"/>
                </a:solidFill>
                <a:effectLst/>
                <a:latin typeface="+mn-lt"/>
                <a:ea typeface="+mn-ea"/>
                <a:cs typeface="+mn-cs"/>
              </a:rPr>
              <a:t>По </a:t>
            </a:r>
            <a:r>
              <a:rPr lang="ru-RU" sz="1200" b="1" kern="1200" dirty="0">
                <a:solidFill>
                  <a:schemeClr val="tx1"/>
                </a:solidFill>
                <a:effectLst/>
                <a:latin typeface="+mn-lt"/>
                <a:ea typeface="+mn-ea"/>
                <a:cs typeface="+mn-cs"/>
              </a:rPr>
              <a:t>принципам работы</a:t>
            </a:r>
            <a:r>
              <a:rPr lang="ru-RU" sz="1200" kern="1200" dirty="0">
                <a:solidFill>
                  <a:schemeClr val="tx1"/>
                </a:solidFill>
                <a:effectLst/>
                <a:latin typeface="+mn-lt"/>
                <a:ea typeface="+mn-ea"/>
                <a:cs typeface="+mn-cs"/>
              </a:rPr>
              <a:t> с приложением:</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Позитивное тестирование — все действия с приложением выполняются строго по инструкции без никаких недопустимых действий, некорректных данных и т.д. Можно образно сказать, что приложение исследуется в «тепличных условиях».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Негативное тестирование — в работе с приложением выполняются (некорректные) операции и используются данные, потенциально приводящие к ошибкам (классика жанра - деление на ноль). </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2</a:t>
            </a:fld>
            <a:endParaRPr lang="ru-RU"/>
          </a:p>
        </p:txBody>
      </p:sp>
    </p:spTree>
    <p:extLst>
      <p:ext uri="{BB962C8B-B14F-4D97-AF65-F5344CB8AC3E}">
        <p14:creationId xmlns:p14="http://schemas.microsoft.com/office/powerpoint/2010/main" val="108654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3</a:t>
            </a:fld>
            <a:endParaRPr lang="ru-RU"/>
          </a:p>
        </p:txBody>
      </p:sp>
    </p:spTree>
    <p:extLst>
      <p:ext uri="{BB962C8B-B14F-4D97-AF65-F5344CB8AC3E}">
        <p14:creationId xmlns:p14="http://schemas.microsoft.com/office/powerpoint/2010/main" val="284833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Функциональное тестирование </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functional</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вид тестирования, направленный на проверку корректности работы функциональности приложения (корректность реализации функциональных требований). Часто функциональное тестирование ассоциируют с тестированием по методу </a:t>
            </a:r>
            <a:r>
              <a:rPr lang="ru-RU" sz="1200" kern="1200" dirty="0" err="1">
                <a:solidFill>
                  <a:schemeClr val="tx1"/>
                </a:solidFill>
                <a:effectLst/>
                <a:latin typeface="+mn-lt"/>
                <a:ea typeface="+mn-ea"/>
                <a:cs typeface="+mn-cs"/>
              </a:rPr>
              <a:t>чёрного</a:t>
            </a:r>
            <a:r>
              <a:rPr lang="ru-RU" sz="1200" kern="1200" dirty="0">
                <a:solidFill>
                  <a:schemeClr val="tx1"/>
                </a:solidFill>
                <a:effectLst/>
                <a:latin typeface="+mn-lt"/>
                <a:ea typeface="+mn-ea"/>
                <a:cs typeface="+mn-cs"/>
              </a:rPr>
              <a:t> ящика, однако и по методу белого ящика  вполне можно проверять корректность реализации функциональности.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Функциональные требования определяют, что именно делает ПО, какие задачи оно решает. В целях проведения тестирования </a:t>
            </a:r>
            <a:r>
              <a:rPr lang="ru-RU" sz="1200" kern="1200" dirty="0" err="1">
                <a:solidFill>
                  <a:schemeClr val="tx1"/>
                </a:solidFill>
                <a:effectLst/>
                <a:latin typeface="+mn-lt"/>
                <a:ea typeface="+mn-ea"/>
                <a:cs typeface="+mn-cs"/>
              </a:rPr>
              <a:t>тестировщик</a:t>
            </a:r>
            <a:r>
              <a:rPr lang="ru-RU" sz="1200" kern="1200" dirty="0">
                <a:solidFill>
                  <a:schemeClr val="tx1"/>
                </a:solidFill>
                <a:effectLst/>
                <a:latin typeface="+mn-lt"/>
                <a:ea typeface="+mn-ea"/>
                <a:cs typeface="+mn-cs"/>
              </a:rPr>
              <a:t> должен располагать сведениями обо всех ключевых функциях продукта. Как правило, эти функции описаны в функциональных спецификациях или в вариантах использования.</a:t>
            </a:r>
          </a:p>
          <a:p>
            <a:endParaRPr lang="ru-RU" dirty="0"/>
          </a:p>
          <a:p>
            <a:r>
              <a:rPr lang="ru-RU" sz="1200" b="1" kern="1200" dirty="0">
                <a:solidFill>
                  <a:schemeClr val="tx1"/>
                </a:solidFill>
                <a:effectLst/>
                <a:latin typeface="+mn-lt"/>
                <a:ea typeface="+mn-ea"/>
                <a:cs typeface="+mn-cs"/>
              </a:rPr>
              <a:t>Преимущества разных типов функционального тестирования</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Основным преимуществом функционального тестирования является имитация фактического использования системы. Это позволяет своевременно выявлять системные ошибки и избегать многих проблем при работе в будущем. А также очень важна экономия за счёт исправления ошибок на более раннем этапе жизненного цикла нашей системы.</a:t>
            </a:r>
          </a:p>
          <a:p>
            <a:r>
              <a:rPr lang="ru-RU" sz="1200" kern="1200" dirty="0">
                <a:solidFill>
                  <a:schemeClr val="tx1"/>
                </a:solidFill>
                <a:effectLst/>
                <a:latin typeface="+mn-lt"/>
                <a:ea typeface="+mn-ea"/>
                <a:cs typeface="+mn-cs"/>
              </a:rPr>
              <a:t>Во время выполнения функционального тестирования происходит строгий процесс. Во-первых, при подготовке делается анализ всех документов о том, как должна выполняться система, например, функциональных и бизнес-требований, технических спецификаций. Кроме того, происходит разработка и утверждение плана тестирования, сценариев тестирования, согласование сроков проекта, количества спринтов (если мы будем следовать методологии </a:t>
            </a:r>
            <a:r>
              <a:rPr lang="ru-RU" sz="1200" kern="1200" dirty="0" err="1">
                <a:solidFill>
                  <a:schemeClr val="tx1"/>
                </a:solidFill>
                <a:effectLst/>
                <a:latin typeface="+mn-lt"/>
                <a:ea typeface="+mn-ea"/>
                <a:cs typeface="+mn-cs"/>
              </a:rPr>
              <a:t>Agile</a:t>
            </a:r>
            <a:r>
              <a:rPr lang="ru-RU" sz="1200" kern="1200" dirty="0">
                <a:solidFill>
                  <a:schemeClr val="tx1"/>
                </a:solidFill>
                <a:effectLst/>
                <a:latin typeface="+mn-lt"/>
                <a:ea typeface="+mn-ea"/>
                <a:cs typeface="+mn-cs"/>
              </a:rPr>
              <a:t>), оценка возможных бизнес-рисков (проекта, продукта и процесса). Лучше всего, чтобы задачи на этом этапе выполнялись совместно с представителями заказчика.</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Затем проводится второй этап под названием «Выполнение». Согласно подготовленным сценариям испытаний и исходным данным проводится фактическое тестирование. Все обнаруженные ошибки регистрируются в системе отслеживания ошибок, например, в JIRA. Когда команда тестирования завершила выполнение тестовых сценариев, готовится протокол (отчёт). Наряду с данными и их анализом он также может содержать список рекомендаций по улучшению системы.</a:t>
            </a:r>
            <a:r>
              <a:rPr lang="ru-RU" dirty="0">
                <a:effectLst/>
              </a:rPr>
              <a:t> </a:t>
            </a:r>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6</a:t>
            </a:fld>
            <a:endParaRPr lang="ru-RU"/>
          </a:p>
        </p:txBody>
      </p:sp>
    </p:spTree>
    <p:extLst>
      <p:ext uri="{BB962C8B-B14F-4D97-AF65-F5344CB8AC3E}">
        <p14:creationId xmlns:p14="http://schemas.microsoft.com/office/powerpoint/2010/main" val="426032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Дымовое тестирование - проверка самой важной, самой ключевой функциональности, неработоспособность которой делает бессмысленной саму идею использования приложения. </a:t>
            </a:r>
          </a:p>
          <a:p>
            <a:r>
              <a:rPr lang="ru-RU" sz="1200" kern="1200" dirty="0">
                <a:solidFill>
                  <a:schemeClr val="tx1"/>
                </a:solidFill>
                <a:effectLst/>
                <a:latin typeface="+mn-lt"/>
                <a:ea typeface="+mn-ea"/>
                <a:cs typeface="+mn-cs"/>
              </a:rPr>
              <a:t>Тестирование критического пути проверка функциональности, используемой типичными пользователями в типичной повседневной деятельности. </a:t>
            </a:r>
          </a:p>
          <a:p>
            <a:r>
              <a:rPr lang="ru-RU" sz="1200" kern="1200" dirty="0">
                <a:solidFill>
                  <a:schemeClr val="tx1"/>
                </a:solidFill>
                <a:effectLst/>
                <a:latin typeface="+mn-lt"/>
                <a:ea typeface="+mn-ea"/>
                <a:cs typeface="+mn-cs"/>
              </a:rPr>
              <a:t>Расширенное тестирование — проверка всей (остальной) функциональности, заявленной в требованиях. </a:t>
            </a:r>
          </a:p>
          <a:p>
            <a:pPr lvl="0"/>
            <a:r>
              <a:rPr lang="ru-RU" sz="1200" kern="1200" dirty="0">
                <a:solidFill>
                  <a:schemeClr val="tx1"/>
                </a:solidFill>
                <a:effectLst/>
                <a:latin typeface="+mn-lt"/>
                <a:ea typeface="+mn-ea"/>
                <a:cs typeface="+mn-cs"/>
              </a:rPr>
              <a:t>Регрессионное тестирование. Как мы уже знаем, это тестирование функциональности продукта после исправления ошибок или реализации новой функциональности.</a:t>
            </a:r>
          </a:p>
          <a:p>
            <a:pPr lvl="0"/>
            <a:r>
              <a:rPr lang="ru-RU" sz="1200" kern="1200" dirty="0">
                <a:solidFill>
                  <a:schemeClr val="tx1"/>
                </a:solidFill>
                <a:effectLst/>
                <a:latin typeface="+mn-lt"/>
                <a:ea typeface="+mn-ea"/>
                <a:cs typeface="+mn-cs"/>
              </a:rPr>
              <a:t>Интеграционное тестирование. Оно позволяет проверить взаимодействие между компонентами системы.</a:t>
            </a:r>
          </a:p>
          <a:p>
            <a:pPr lvl="0"/>
            <a:r>
              <a:rPr lang="ru-RU" sz="1200" kern="1200" dirty="0">
                <a:solidFill>
                  <a:schemeClr val="tx1"/>
                </a:solidFill>
                <a:effectLst/>
                <a:latin typeface="+mn-lt"/>
                <a:ea typeface="+mn-ea"/>
                <a:cs typeface="+mn-cs"/>
              </a:rPr>
              <a:t>Системное тестирование. Выполняется на полной, интегрированной системе, с целью проверки соответствия всей системы исходным требованиям.</a:t>
            </a:r>
          </a:p>
          <a:p>
            <a:pPr lvl="0"/>
            <a:r>
              <a:rPr lang="ru-RU" sz="1200" kern="1200" dirty="0">
                <a:solidFill>
                  <a:schemeClr val="tx1"/>
                </a:solidFill>
                <a:effectLst/>
                <a:latin typeface="+mn-lt"/>
                <a:ea typeface="+mn-ea"/>
                <a:cs typeface="+mn-cs"/>
              </a:rPr>
              <a:t>Тестирование мобильных приложений. Это другое направление в обеспечении качества систем, которое ориентировано на программы, предназначенные для той или иной платформы (</a:t>
            </a:r>
            <a:r>
              <a:rPr lang="ru-RU" sz="1200" kern="1200" dirty="0" err="1">
                <a:solidFill>
                  <a:schemeClr val="tx1"/>
                </a:solidFill>
                <a:effectLst/>
                <a:latin typeface="+mn-lt"/>
                <a:ea typeface="+mn-ea"/>
                <a:cs typeface="+mn-cs"/>
              </a:rPr>
              <a:t>Android</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iOS</a:t>
            </a:r>
            <a:r>
              <a:rPr lang="ru-RU" sz="1200" kern="1200" dirty="0">
                <a:solidFill>
                  <a:schemeClr val="tx1"/>
                </a:solidFill>
                <a:effectLst/>
                <a:latin typeface="+mn-lt"/>
                <a:ea typeface="+mn-ea"/>
                <a:cs typeface="+mn-cs"/>
              </a:rPr>
              <a:t> и многие другие).</a:t>
            </a:r>
          </a:p>
          <a:p>
            <a:pPr lvl="0"/>
            <a:r>
              <a:rPr lang="ru-RU" sz="1200" kern="1200" dirty="0">
                <a:solidFill>
                  <a:schemeClr val="tx1"/>
                </a:solidFill>
                <a:effectLst/>
                <a:latin typeface="+mn-lt"/>
                <a:ea typeface="+mn-ea"/>
                <a:cs typeface="+mn-cs"/>
              </a:rPr>
              <a:t>Тестирование установки. Выполняется для проверки процесса инсталляции/деинсталляции программ.</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7</a:t>
            </a:fld>
            <a:endParaRPr lang="ru-RU"/>
          </a:p>
        </p:txBody>
      </p:sp>
    </p:spTree>
    <p:extLst>
      <p:ext uri="{BB962C8B-B14F-4D97-AF65-F5344CB8AC3E}">
        <p14:creationId xmlns:p14="http://schemas.microsoft.com/office/powerpoint/2010/main" val="1773062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Во времена, когда печи собирали вручную, был в работе печников обязательный момент. После сборки печи они закрывали все заглушки, затапливали печь и смотрели, чтобы дым шёл только из положенных мест</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Похожее тестирование выполняли в радиоэлектронике инженеры. Первое включение нового радиоэлектронного устройства, пришедшего из производства, совершалось на очень короткое время (меньше секунды). Затем инженер руками ощупывал все микросхемы на предмет перегрева. Сильно нагревшаяся за эту секунду микросхема могла свидетельствовать о грубой ошибке в схеме, а если повалил дым — всё совсем печально.</a:t>
            </a:r>
          </a:p>
          <a:p>
            <a:endParaRPr lang="ru-RU" dirty="0"/>
          </a:p>
          <a:p>
            <a:r>
              <a:rPr lang="ru-RU" sz="1200" b="1" kern="1200" dirty="0">
                <a:solidFill>
                  <a:schemeClr val="tx1"/>
                </a:solidFill>
                <a:effectLst/>
                <a:latin typeface="+mn-lt"/>
                <a:ea typeface="+mn-ea"/>
                <a:cs typeface="+mn-cs"/>
              </a:rPr>
              <a:t>Дымовое тестирование</a:t>
            </a:r>
            <a:r>
              <a:rPr lang="ru-RU" sz="1200" kern="1200" dirty="0">
                <a:solidFill>
                  <a:schemeClr val="tx1"/>
                </a:solidFill>
                <a:effectLst/>
                <a:latin typeface="+mn-lt"/>
                <a:ea typeface="+mn-ea"/>
                <a:cs typeface="+mn-cs"/>
              </a:rPr>
              <a:t> проводится всякий раз, когда новые функциональные возможности программного продукта разрабатываются и интегрируются с существующими в специальной тестовой среде. Это гарантирует, что все основные и критически значимые функции работают правильно, и разработка может продолжаться.</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В этом методе тестирования разработчики передают сборку (</a:t>
            </a:r>
            <a:r>
              <a:rPr lang="ru-RU" sz="1200" i="1" kern="1200" dirty="0" err="1">
                <a:solidFill>
                  <a:schemeClr val="tx1"/>
                </a:solidFill>
                <a:effectLst/>
                <a:latin typeface="+mn-lt"/>
                <a:ea typeface="+mn-ea"/>
                <a:cs typeface="+mn-cs"/>
              </a:rPr>
              <a:t>build</a:t>
            </a:r>
            <a:r>
              <a:rPr lang="ru-RU" sz="1200" kern="1200" dirty="0">
                <a:solidFill>
                  <a:schemeClr val="tx1"/>
                </a:solidFill>
                <a:effectLst/>
                <a:latin typeface="+mn-lt"/>
                <a:ea typeface="+mn-ea"/>
                <a:cs typeface="+mn-cs"/>
              </a:rPr>
              <a:t>) команде тестирования, которая проверяет приложение на соответствие критическим функциям. Если эти тесты пройдены, команда тестирования продолжает функциональное тестирование. В случае обнаружения каких-либо дефектов, мы должны вернуть систему обратно команде разработчиков.</a:t>
            </a:r>
          </a:p>
          <a:p>
            <a:r>
              <a:rPr lang="ru-RU" sz="1200" kern="1200" dirty="0">
                <a:solidFill>
                  <a:schemeClr val="tx1"/>
                </a:solidFill>
                <a:effectLst/>
                <a:latin typeface="+mn-lt"/>
                <a:ea typeface="+mn-ea"/>
                <a:cs typeface="+mn-cs"/>
              </a:rPr>
              <a:t>Всякий раз, когда происходит изменение в сборке, проводится дымовое тестирование, чтобы обеспечить стабильность. </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8</a:t>
            </a:fld>
            <a:endParaRPr lang="ru-RU"/>
          </a:p>
        </p:txBody>
      </p:sp>
    </p:spTree>
    <p:extLst>
      <p:ext uri="{BB962C8B-B14F-4D97-AF65-F5344CB8AC3E}">
        <p14:creationId xmlns:p14="http://schemas.microsoft.com/office/powerpoint/2010/main" val="408367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600" kern="1200" baseline="0" dirty="0">
                <a:solidFill>
                  <a:schemeClr val="tx1"/>
                </a:solidFill>
                <a:effectLst/>
                <a:latin typeface="+mn-lt"/>
                <a:ea typeface="+mn-ea"/>
                <a:cs typeface="+mn-cs"/>
              </a:rPr>
              <a:t>Основные отличия заключаются в том, что тестирование </a:t>
            </a:r>
            <a:r>
              <a:rPr lang="ru-RU" sz="1600" i="1" kern="1200" baseline="0" dirty="0" err="1">
                <a:solidFill>
                  <a:schemeClr val="tx1"/>
                </a:solidFill>
                <a:effectLst/>
                <a:latin typeface="+mn-lt"/>
                <a:ea typeface="+mn-ea"/>
                <a:cs typeface="+mn-cs"/>
              </a:rPr>
              <a:t>Sanity</a:t>
            </a:r>
            <a:r>
              <a:rPr lang="ru-RU" sz="1600" kern="1200" baseline="0" dirty="0">
                <a:solidFill>
                  <a:schemeClr val="tx1"/>
                </a:solidFill>
                <a:effectLst/>
                <a:latin typeface="+mn-lt"/>
                <a:ea typeface="+mn-ea"/>
                <a:cs typeface="+mn-cs"/>
              </a:rPr>
              <a:t> выполняется для проверки новых функций/исправленных ошибок. Это тестирование охватывает только конкретный компонент всей системы. Нацелено на установление факта, что определённые части тестируемого продукта работают, как положено после незначительных изменений или исправлений багов.</a:t>
            </a:r>
          </a:p>
          <a:p>
            <a:r>
              <a:rPr lang="ru-RU" sz="1600" kern="1200" baseline="0" dirty="0">
                <a:solidFill>
                  <a:schemeClr val="tx1"/>
                </a:solidFill>
                <a:effectLst/>
                <a:latin typeface="+mn-lt"/>
                <a:ea typeface="+mn-ea"/>
                <a:cs typeface="+mn-cs"/>
              </a:rPr>
              <a:t>В повседневной практике дымовое тестирование и </a:t>
            </a:r>
            <a:r>
              <a:rPr lang="ru-RU" sz="1600" i="1" kern="1200" baseline="0" dirty="0" err="1">
                <a:solidFill>
                  <a:schemeClr val="tx1"/>
                </a:solidFill>
                <a:effectLst/>
                <a:latin typeface="+mn-lt"/>
                <a:ea typeface="+mn-ea"/>
                <a:cs typeface="+mn-cs"/>
              </a:rPr>
              <a:t>Sanity</a:t>
            </a:r>
            <a:r>
              <a:rPr lang="ru-RU" sz="1600" i="1" kern="1200" baseline="0" dirty="0">
                <a:solidFill>
                  <a:schemeClr val="tx1"/>
                </a:solidFill>
                <a:effectLst/>
                <a:latin typeface="+mn-lt"/>
                <a:ea typeface="+mn-ea"/>
                <a:cs typeface="+mn-cs"/>
              </a:rPr>
              <a:t>-</a:t>
            </a:r>
            <a:r>
              <a:rPr lang="ru-RU" sz="1600" kern="1200" baseline="0" dirty="0">
                <a:solidFill>
                  <a:schemeClr val="tx1"/>
                </a:solidFill>
                <a:effectLst/>
                <a:latin typeface="+mn-lt"/>
                <a:ea typeface="+mn-ea"/>
                <a:cs typeface="+mn-cs"/>
              </a:rPr>
              <a:t>тестирование</a:t>
            </a:r>
            <a:r>
              <a:rPr lang="ru-RU" sz="1600" i="1" kern="1200" baseline="0" dirty="0">
                <a:solidFill>
                  <a:schemeClr val="tx1"/>
                </a:solidFill>
                <a:effectLst/>
                <a:latin typeface="+mn-lt"/>
                <a:ea typeface="+mn-ea"/>
                <a:cs typeface="+mn-cs"/>
              </a:rPr>
              <a:t> </a:t>
            </a:r>
            <a:r>
              <a:rPr lang="ru-RU" sz="1600" kern="1200" baseline="0" dirty="0">
                <a:solidFill>
                  <a:schemeClr val="tx1"/>
                </a:solidFill>
                <a:effectLst/>
                <a:latin typeface="+mn-lt"/>
                <a:ea typeface="+mn-ea"/>
                <a:cs typeface="+mn-cs"/>
              </a:rPr>
              <a:t>обычно сочетаются для ускорения и улучшения процесса тестирования.</a:t>
            </a:r>
            <a:r>
              <a:rPr lang="ru-RU" sz="1600" baseline="0" dirty="0">
                <a:effectLst/>
              </a:rPr>
              <a:t> </a:t>
            </a:r>
            <a:endParaRPr lang="ru-RU" sz="1600" baseline="0" dirty="0"/>
          </a:p>
        </p:txBody>
      </p:sp>
      <p:sp>
        <p:nvSpPr>
          <p:cNvPr id="4" name="Номер слайда 3"/>
          <p:cNvSpPr>
            <a:spLocks noGrp="1"/>
          </p:cNvSpPr>
          <p:nvPr>
            <p:ph type="sldNum" sz="quarter" idx="5"/>
          </p:nvPr>
        </p:nvSpPr>
        <p:spPr/>
        <p:txBody>
          <a:bodyPr/>
          <a:lstStyle/>
          <a:p>
            <a:fld id="{C88E7E7B-5AA5-A94E-B11C-979D4C379A33}" type="slidenum">
              <a:rPr lang="ru-RU" smtClean="0"/>
              <a:t>9</a:t>
            </a:fld>
            <a:endParaRPr lang="ru-RU"/>
          </a:p>
        </p:txBody>
      </p:sp>
    </p:spTree>
    <p:extLst>
      <p:ext uri="{BB962C8B-B14F-4D97-AF65-F5344CB8AC3E}">
        <p14:creationId xmlns:p14="http://schemas.microsoft.com/office/powerpoint/2010/main" val="2010647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a:solidFill>
                  <a:schemeClr val="tx1"/>
                </a:solidFill>
                <a:effectLst/>
                <a:latin typeface="+mn-lt"/>
                <a:ea typeface="+mn-ea"/>
                <a:cs typeface="+mn-cs"/>
              </a:rPr>
              <a:t>Регрессионное тестирование</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regression</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это тип тестирования, связанный с изменениями программного обеспечения, позволяющий определить, что изменения не повлияли на работоспособность ранее протестированных участков исходного кода</a:t>
            </a:r>
          </a:p>
          <a:p>
            <a:endParaRPr lang="ru-RU" dirty="0"/>
          </a:p>
          <a:p>
            <a:r>
              <a:rPr lang="ru-RU" sz="1200" kern="1200" dirty="0">
                <a:solidFill>
                  <a:schemeClr val="tx1"/>
                </a:solidFill>
                <a:effectLst/>
                <a:latin typeface="+mn-lt"/>
                <a:ea typeface="+mn-ea"/>
                <a:cs typeface="+mn-cs"/>
              </a:rPr>
              <a:t>Обычно при выполнении регрессионной проверки делают следующее:</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Перезапуск ранее проведенных тестов.</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Сравнение текущих результатов с ранее выполненными результатами испытаний.</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10</a:t>
            </a:fld>
            <a:endParaRPr lang="ru-RU"/>
          </a:p>
        </p:txBody>
      </p:sp>
    </p:spTree>
    <p:extLst>
      <p:ext uri="{BB962C8B-B14F-4D97-AF65-F5344CB8AC3E}">
        <p14:creationId xmlns:p14="http://schemas.microsoft.com/office/powerpoint/2010/main" val="751912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Очень важным аспектом каждого цикла тестирования является </a:t>
            </a:r>
            <a:r>
              <a:rPr lang="ru-RU" sz="1200" b="1" kern="1200" dirty="0">
                <a:solidFill>
                  <a:schemeClr val="tx1"/>
                </a:solidFill>
                <a:effectLst/>
                <a:latin typeface="+mn-lt"/>
                <a:ea typeface="+mn-ea"/>
                <a:cs typeface="+mn-cs"/>
              </a:rPr>
              <a:t>определение того, сколько регрессионного тестирования необходимо</a:t>
            </a:r>
            <a:r>
              <a:rPr lang="ru-RU" sz="1200" kern="1200" dirty="0">
                <a:solidFill>
                  <a:schemeClr val="tx1"/>
                </a:solidFill>
                <a:effectLst/>
                <a:latin typeface="+mn-lt"/>
                <a:ea typeface="+mn-ea"/>
                <a:cs typeface="+mn-cs"/>
              </a:rPr>
              <a:t>.</a:t>
            </a:r>
          </a:p>
          <a:p>
            <a:r>
              <a:rPr lang="ru-RU" sz="1200" kern="1200" dirty="0">
                <a:solidFill>
                  <a:schemeClr val="tx1"/>
                </a:solidFill>
                <a:effectLst/>
                <a:latin typeface="+mn-lt"/>
                <a:ea typeface="+mn-ea"/>
                <a:cs typeface="+mn-cs"/>
              </a:rPr>
              <a:t>Это зависит от объёма новых добавленных функций. Если область действия исправления или функции слишком велика, то область применения, к которой относится данная проблема, также довольно велика, и тестирование должно проводиться тщательно, включая все тестовые примеры работы продукта.</a:t>
            </a:r>
          </a:p>
          <a:p>
            <a:r>
              <a:rPr lang="ru-RU" sz="1200" kern="1200" dirty="0">
                <a:solidFill>
                  <a:schemeClr val="tx1"/>
                </a:solidFill>
                <a:effectLst/>
                <a:latin typeface="+mn-lt"/>
                <a:ea typeface="+mn-ea"/>
                <a:cs typeface="+mn-cs"/>
              </a:rPr>
              <a:t>Но это может быть эффективно только тогда, когда </a:t>
            </a:r>
            <a:r>
              <a:rPr lang="ru-RU" sz="1200" kern="1200" dirty="0" err="1">
                <a:solidFill>
                  <a:schemeClr val="tx1"/>
                </a:solidFill>
                <a:effectLst/>
                <a:latin typeface="+mn-lt"/>
                <a:ea typeface="+mn-ea"/>
                <a:cs typeface="+mn-cs"/>
              </a:rPr>
              <a:t>тестировщик</a:t>
            </a:r>
            <a:r>
              <a:rPr lang="ru-RU" sz="1200" kern="1200" dirty="0">
                <a:solidFill>
                  <a:schemeClr val="tx1"/>
                </a:solidFill>
                <a:effectLst/>
                <a:latin typeface="+mn-lt"/>
                <a:ea typeface="+mn-ea"/>
                <a:cs typeface="+mn-cs"/>
              </a:rPr>
              <a:t> получит информацию от разработчика о масштабах, характере и объёме изменений.</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11</a:t>
            </a:fld>
            <a:endParaRPr lang="ru-RU"/>
          </a:p>
        </p:txBody>
      </p:sp>
    </p:spTree>
    <p:extLst>
      <p:ext uri="{BB962C8B-B14F-4D97-AF65-F5344CB8AC3E}">
        <p14:creationId xmlns:p14="http://schemas.microsoft.com/office/powerpoint/2010/main" val="321753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A319AA-ED0D-2049-BA79-6F00ADB2067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7507D6D-40D4-284A-9DCB-8CC7242CA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C4F2390-5929-C745-8B5C-3D29F8782CA1}"/>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5" name="Нижний колонтитул 4">
            <a:extLst>
              <a:ext uri="{FF2B5EF4-FFF2-40B4-BE49-F238E27FC236}">
                <a16:creationId xmlns:a16="http://schemas.microsoft.com/office/drawing/2014/main" id="{A3F96760-46BC-CA4F-A021-E1ECDC68C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E6EC401-3247-894A-AF79-C652AA800E8B}"/>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426130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09AF1D-9C09-3C4F-A0A8-281E8680F2C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D296E82-FB6F-5542-8736-8B041D1E59A5}"/>
              </a:ext>
            </a:extLst>
          </p:cNvPr>
          <p:cNvSpPr>
            <a:spLocks noGrp="1"/>
          </p:cNvSpPr>
          <p:nvPr>
            <p:ph type="body" orient="vert" idx="1"/>
          </p:nvPr>
        </p:nvSpPr>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ED8E19AE-CEC4-8846-8002-0D6CA81D71D9}"/>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5" name="Нижний колонтитул 4">
            <a:extLst>
              <a:ext uri="{FF2B5EF4-FFF2-40B4-BE49-F238E27FC236}">
                <a16:creationId xmlns:a16="http://schemas.microsoft.com/office/drawing/2014/main" id="{7364BE7F-6C52-AA48-8E4D-9D06DD0F6B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8A0C883-265F-DC4C-9EFA-A4D9CC341A81}"/>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236728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F6DA345-74CC-0E4E-B478-BCF6E6C7A1A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26D41DC-DB65-9442-BAFF-73EEB1565014}"/>
              </a:ext>
            </a:extLst>
          </p:cNvPr>
          <p:cNvSpPr>
            <a:spLocks noGrp="1"/>
          </p:cNvSpPr>
          <p:nvPr>
            <p:ph type="body" orient="vert" idx="1"/>
          </p:nvPr>
        </p:nvSpPr>
        <p:spPr>
          <a:xfrm>
            <a:off x="838200" y="365125"/>
            <a:ext cx="7734300" cy="5811838"/>
          </a:xfrm>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1381B77-7530-3445-B4FF-A295CB578A0E}"/>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5" name="Нижний колонтитул 4">
            <a:extLst>
              <a:ext uri="{FF2B5EF4-FFF2-40B4-BE49-F238E27FC236}">
                <a16:creationId xmlns:a16="http://schemas.microsoft.com/office/drawing/2014/main" id="{1F961EBD-FED1-2449-8E3C-AF8DB5C158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2EADF2-15F2-984A-B414-7B66DAEB4924}"/>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11627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D5A778-BFC3-A747-9CC3-2EDB76CDF16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6300696-56E1-F747-8035-D3F0E0B92686}"/>
              </a:ext>
            </a:extLst>
          </p:cNvPr>
          <p:cNvSpPr>
            <a:spLocks noGrp="1"/>
          </p:cNvSpPr>
          <p:nvPr>
            <p:ph idx="1"/>
          </p:nvPr>
        </p:nvSpPr>
        <p:spPr/>
        <p:txBody>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D2028EB-6194-F948-83B6-C24832AECF8F}"/>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5" name="Нижний колонтитул 4">
            <a:extLst>
              <a:ext uri="{FF2B5EF4-FFF2-40B4-BE49-F238E27FC236}">
                <a16:creationId xmlns:a16="http://schemas.microsoft.com/office/drawing/2014/main" id="{401A6ED9-12EB-4E47-9E0B-8099C36432F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25A8DC-2672-B444-BD77-A822EF9AA565}"/>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64690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846449-39B2-5040-BADE-6C93D47BE73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771FEB7-0732-114C-BB66-BF09933A7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F84F9A95-884C-DE4D-82CC-340817886265}"/>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5" name="Нижний колонтитул 4">
            <a:extLst>
              <a:ext uri="{FF2B5EF4-FFF2-40B4-BE49-F238E27FC236}">
                <a16:creationId xmlns:a16="http://schemas.microsoft.com/office/drawing/2014/main" id="{A7EB9DA5-1AA6-754F-A968-7953E97136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ABC34AC-0428-3141-AFB5-C133FC8062CC}"/>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1211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1884EB-C02C-B043-827E-F8DFEE0ADE6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4B18879-82CF-444A-B5A7-92B6A66D425B}"/>
              </a:ext>
            </a:extLst>
          </p:cNvPr>
          <p:cNvSpPr>
            <a:spLocks noGrp="1"/>
          </p:cNvSpPr>
          <p:nvPr>
            <p:ph sz="half" idx="1"/>
          </p:nvPr>
        </p:nvSpPr>
        <p:spPr>
          <a:xfrm>
            <a:off x="838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26F00B97-66B6-F041-8C9A-55488545812A}"/>
              </a:ext>
            </a:extLst>
          </p:cNvPr>
          <p:cNvSpPr>
            <a:spLocks noGrp="1"/>
          </p:cNvSpPr>
          <p:nvPr>
            <p:ph sz="half" idx="2"/>
          </p:nvPr>
        </p:nvSpPr>
        <p:spPr>
          <a:xfrm>
            <a:off x="6172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EFFEA67F-4704-1B48-BE36-CEA58F1A130B}"/>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6" name="Нижний колонтитул 5">
            <a:extLst>
              <a:ext uri="{FF2B5EF4-FFF2-40B4-BE49-F238E27FC236}">
                <a16:creationId xmlns:a16="http://schemas.microsoft.com/office/drawing/2014/main" id="{59147008-8412-A042-950A-8E95BC22F1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1D8B466-5589-694A-9F6D-DEAC1BEE5499}"/>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89439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BE0227-35EC-2D41-BB25-4A1BA24A65B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4EFA25-C3AF-C748-A1F7-DCBF8A0F9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524C3242-84A7-FC45-BF64-71E288178152}"/>
              </a:ext>
            </a:extLst>
          </p:cNvPr>
          <p:cNvSpPr>
            <a:spLocks noGrp="1"/>
          </p:cNvSpPr>
          <p:nvPr>
            <p:ph sz="half" idx="2"/>
          </p:nvPr>
        </p:nvSpPr>
        <p:spPr>
          <a:xfrm>
            <a:off x="839788" y="2505075"/>
            <a:ext cx="5157787" cy="3684588"/>
          </a:xfrm>
        </p:spPr>
        <p:txBody>
          <a:bodyPr/>
          <a:lstStyle/>
          <a:p>
            <a:r>
              <a:rPr lang="ru-RU"/>
              <a:t>Образец текста
Второй уровень
Третий уровень
Четвертый уровень
Пятый уровень</a:t>
            </a:r>
          </a:p>
        </p:txBody>
      </p:sp>
      <p:sp>
        <p:nvSpPr>
          <p:cNvPr id="5" name="Текст 4">
            <a:extLst>
              <a:ext uri="{FF2B5EF4-FFF2-40B4-BE49-F238E27FC236}">
                <a16:creationId xmlns:a16="http://schemas.microsoft.com/office/drawing/2014/main" id="{116714E0-BFD3-F741-ACAE-61DA9AC83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6" name="Объект 5">
            <a:extLst>
              <a:ext uri="{FF2B5EF4-FFF2-40B4-BE49-F238E27FC236}">
                <a16:creationId xmlns:a16="http://schemas.microsoft.com/office/drawing/2014/main" id="{A515ED0C-7041-BD40-80E0-F0F06CBC181A}"/>
              </a:ext>
            </a:extLst>
          </p:cNvPr>
          <p:cNvSpPr>
            <a:spLocks noGrp="1"/>
          </p:cNvSpPr>
          <p:nvPr>
            <p:ph sz="quarter" idx="4"/>
          </p:nvPr>
        </p:nvSpPr>
        <p:spPr>
          <a:xfrm>
            <a:off x="6172200" y="2505075"/>
            <a:ext cx="5183188" cy="3684588"/>
          </a:xfrm>
        </p:spPr>
        <p:txBody>
          <a:bodyPr/>
          <a:lstStyle/>
          <a:p>
            <a:r>
              <a:rPr lang="ru-RU"/>
              <a:t>Образец текста
Второй уровень
Третий уровень
Четвертый уровень
Пятый уровень</a:t>
            </a:r>
          </a:p>
        </p:txBody>
      </p:sp>
      <p:sp>
        <p:nvSpPr>
          <p:cNvPr id="7" name="Дата 6">
            <a:extLst>
              <a:ext uri="{FF2B5EF4-FFF2-40B4-BE49-F238E27FC236}">
                <a16:creationId xmlns:a16="http://schemas.microsoft.com/office/drawing/2014/main" id="{2FDFE2D6-852E-4F49-9771-EA12561F5B46}"/>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8" name="Нижний колонтитул 7">
            <a:extLst>
              <a:ext uri="{FF2B5EF4-FFF2-40B4-BE49-F238E27FC236}">
                <a16:creationId xmlns:a16="http://schemas.microsoft.com/office/drawing/2014/main" id="{495DC3A5-9A33-FF45-85B1-6541FEEE9DB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79B8865-D26A-D649-A38F-AF6562BF5D9B}"/>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72777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E28D6-B88A-CD42-B249-2EC22324A6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E5D9899-6F68-9643-A0C1-75A58A3821A1}"/>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4" name="Нижний колонтитул 3">
            <a:extLst>
              <a:ext uri="{FF2B5EF4-FFF2-40B4-BE49-F238E27FC236}">
                <a16:creationId xmlns:a16="http://schemas.microsoft.com/office/drawing/2014/main" id="{A86356D9-D2AD-4748-B69A-60254D3BAC3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68523D5-EE35-2248-8DD6-05BBEFBEDD3A}"/>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5436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311C114-9B1D-D048-8F00-C9F24E9951A7}"/>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3" name="Нижний колонтитул 2">
            <a:extLst>
              <a:ext uri="{FF2B5EF4-FFF2-40B4-BE49-F238E27FC236}">
                <a16:creationId xmlns:a16="http://schemas.microsoft.com/office/drawing/2014/main" id="{E7CCA61F-146A-404B-8DA8-6C04A3ADD71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D84E791-6B1D-D940-8797-41E01E29682E}"/>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2857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94A6AA-F92B-6A42-A225-54B265C1C99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AD3BF03-5247-1F48-B2A1-501E45218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ru-RU"/>
              <a:t>Образец текста
Второй уровень
Третий уровень
Четвертый уровень
Пятый уровень</a:t>
            </a:r>
          </a:p>
        </p:txBody>
      </p:sp>
      <p:sp>
        <p:nvSpPr>
          <p:cNvPr id="4" name="Текст 3">
            <a:extLst>
              <a:ext uri="{FF2B5EF4-FFF2-40B4-BE49-F238E27FC236}">
                <a16:creationId xmlns:a16="http://schemas.microsoft.com/office/drawing/2014/main" id="{DFFB82C9-0BF6-1249-9D9D-AA8318FBD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5EBE5692-B97D-384E-980A-8F3E08E45400}"/>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6" name="Нижний колонтитул 5">
            <a:extLst>
              <a:ext uri="{FF2B5EF4-FFF2-40B4-BE49-F238E27FC236}">
                <a16:creationId xmlns:a16="http://schemas.microsoft.com/office/drawing/2014/main" id="{9C17A5F9-A272-8A45-AD2D-03948CCE875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E87F49-2826-A649-B7DB-3EC35388B33F}"/>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2179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C59E0D-7B43-0845-B0E0-DD9246CE02C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2C607BA-513D-3D44-9D86-A2BD90E91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A6C788C-B554-AC48-B0EC-F266AAE73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22524AA1-9F39-BA42-9574-769986A5849F}"/>
              </a:ext>
            </a:extLst>
          </p:cNvPr>
          <p:cNvSpPr>
            <a:spLocks noGrp="1"/>
          </p:cNvSpPr>
          <p:nvPr>
            <p:ph type="dt" sz="half" idx="10"/>
          </p:nvPr>
        </p:nvSpPr>
        <p:spPr/>
        <p:txBody>
          <a:bodyPr/>
          <a:lstStyle/>
          <a:p>
            <a:fld id="{85305B69-AB7B-B045-8F83-2E1723C122F3}" type="datetimeFigureOut">
              <a:rPr lang="ru-RU" smtClean="0"/>
              <a:t>28.01.2022</a:t>
            </a:fld>
            <a:endParaRPr lang="ru-RU"/>
          </a:p>
        </p:txBody>
      </p:sp>
      <p:sp>
        <p:nvSpPr>
          <p:cNvPr id="6" name="Нижний колонтитул 5">
            <a:extLst>
              <a:ext uri="{FF2B5EF4-FFF2-40B4-BE49-F238E27FC236}">
                <a16:creationId xmlns:a16="http://schemas.microsoft.com/office/drawing/2014/main" id="{4F2B7EA9-0E44-EA40-8FC1-5ED0D0AA354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2B125EE-1145-B549-B325-6EBCAE8D2533}"/>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103740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03B10-2B83-E345-B253-F7F3361ED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EDF33D0-9079-BF42-8E50-A5D830D8F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97A84788-91E9-894C-9DAC-E537B997F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05B69-AB7B-B045-8F83-2E1723C122F3}" type="datetimeFigureOut">
              <a:rPr lang="ru-RU" smtClean="0"/>
              <a:t>28.01.2022</a:t>
            </a:fld>
            <a:endParaRPr lang="ru-RU"/>
          </a:p>
        </p:txBody>
      </p:sp>
      <p:sp>
        <p:nvSpPr>
          <p:cNvPr id="5" name="Нижний колонтитул 4">
            <a:extLst>
              <a:ext uri="{FF2B5EF4-FFF2-40B4-BE49-F238E27FC236}">
                <a16:creationId xmlns:a16="http://schemas.microsoft.com/office/drawing/2014/main" id="{C506F778-24ED-C844-B332-950111F38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A8E8349-A2EE-2542-8DDE-21039D0A4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4749A-637A-154F-9901-600D70C9D1D1}" type="slidenum">
              <a:rPr lang="ru-RU" smtClean="0"/>
              <a:t>‹#›</a:t>
            </a:fld>
            <a:endParaRPr lang="ru-RU"/>
          </a:p>
        </p:txBody>
      </p:sp>
    </p:spTree>
    <p:extLst>
      <p:ext uri="{BB962C8B-B14F-4D97-AF65-F5344CB8AC3E}">
        <p14:creationId xmlns:p14="http://schemas.microsoft.com/office/powerpoint/2010/main" val="224037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26ECB7-8660-3845-A72D-E25D19FAB799}"/>
              </a:ext>
            </a:extLst>
          </p:cNvPr>
          <p:cNvSpPr>
            <a:spLocks noGrp="1"/>
          </p:cNvSpPr>
          <p:nvPr>
            <p:ph type="ctrTitle"/>
          </p:nvPr>
        </p:nvSpPr>
        <p:spPr/>
        <p:txBody>
          <a:bodyPr>
            <a:normAutofit/>
          </a:bodyPr>
          <a:lstStyle/>
          <a:p>
            <a:r>
              <a:rPr lang="ru-RU" sz="5400" b="1" dirty="0"/>
              <a:t>Классификация тестирование</a:t>
            </a:r>
          </a:p>
        </p:txBody>
      </p:sp>
    </p:spTree>
    <p:extLst>
      <p:ext uri="{BB962C8B-B14F-4D97-AF65-F5344CB8AC3E}">
        <p14:creationId xmlns:p14="http://schemas.microsoft.com/office/powerpoint/2010/main" val="228638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28FA9-0CE2-2E4D-8207-F4305705382B}"/>
              </a:ext>
            </a:extLst>
          </p:cNvPr>
          <p:cNvSpPr>
            <a:spLocks noGrp="1"/>
          </p:cNvSpPr>
          <p:nvPr>
            <p:ph type="title"/>
          </p:nvPr>
        </p:nvSpPr>
        <p:spPr/>
        <p:txBody>
          <a:bodyPr/>
          <a:lstStyle/>
          <a:p>
            <a:pPr algn="ctr"/>
            <a:r>
              <a:rPr lang="ru-RU" b="1" dirty="0"/>
              <a:t>Регрессионное тестирование</a:t>
            </a:r>
            <a:endParaRPr lang="ru-RU" dirty="0"/>
          </a:p>
        </p:txBody>
      </p:sp>
      <p:sp>
        <p:nvSpPr>
          <p:cNvPr id="3" name="Прямоугольник 2">
            <a:extLst>
              <a:ext uri="{FF2B5EF4-FFF2-40B4-BE49-F238E27FC236}">
                <a16:creationId xmlns:a16="http://schemas.microsoft.com/office/drawing/2014/main" id="{55FD9882-368F-F74A-9F63-380BC93120A8}"/>
              </a:ext>
            </a:extLst>
          </p:cNvPr>
          <p:cNvSpPr/>
          <p:nvPr/>
        </p:nvSpPr>
        <p:spPr>
          <a:xfrm>
            <a:off x="838200" y="2258536"/>
            <a:ext cx="10769600" cy="1569660"/>
          </a:xfrm>
          <a:prstGeom prst="rect">
            <a:avLst/>
          </a:prstGeom>
        </p:spPr>
        <p:txBody>
          <a:bodyPr wrap="square">
            <a:spAutoFit/>
          </a:bodyPr>
          <a:lstStyle/>
          <a:p>
            <a:pPr algn="just"/>
            <a:r>
              <a:rPr lang="ru-RU" sz="2400" b="1" dirty="0">
                <a:latin typeface="Arial" panose="020B0604020202020204" pitchFamily="34" charset="0"/>
                <a:ea typeface="Calibri" panose="020F0502020204030204" pitchFamily="34" charset="0"/>
              </a:rPr>
              <a:t>Регрессионное тестирование </a:t>
            </a:r>
            <a:r>
              <a:rPr lang="ru-RU" sz="2400" dirty="0">
                <a:latin typeface="ArialMT"/>
                <a:ea typeface="Calibri" panose="020F0502020204030204" pitchFamily="34" charset="0"/>
                <a:cs typeface="Times New Roman" panose="02020603050405020304" pitchFamily="18" charset="0"/>
              </a:rPr>
              <a:t>(</a:t>
            </a:r>
            <a:r>
              <a:rPr lang="ru-RU" sz="2400" dirty="0" err="1">
                <a:latin typeface="ArialMT"/>
                <a:ea typeface="Calibri" panose="020F0502020204030204" pitchFamily="34" charset="0"/>
                <a:cs typeface="Times New Roman" panose="02020603050405020304" pitchFamily="18" charset="0"/>
              </a:rPr>
              <a:t>regression</a:t>
            </a:r>
            <a:r>
              <a:rPr lang="ru-RU" sz="2400" dirty="0">
                <a:latin typeface="ArialMT"/>
                <a:ea typeface="Calibri" panose="020F0502020204030204" pitchFamily="34" charset="0"/>
                <a:cs typeface="Times New Roman" panose="02020603050405020304" pitchFamily="18" charset="0"/>
              </a:rPr>
              <a:t> </a:t>
            </a:r>
            <a:r>
              <a:rPr lang="ru-RU" sz="2400" dirty="0" err="1">
                <a:latin typeface="ArialMT"/>
                <a:ea typeface="Calibri" panose="020F0502020204030204" pitchFamily="34" charset="0"/>
                <a:cs typeface="Times New Roman" panose="02020603050405020304" pitchFamily="18" charset="0"/>
              </a:rPr>
              <a:t>testing</a:t>
            </a:r>
            <a:r>
              <a:rPr lang="ru-RU" sz="2400" dirty="0">
                <a:latin typeface="ArialMT"/>
                <a:ea typeface="Calibri" panose="020F0502020204030204" pitchFamily="34" charset="0"/>
                <a:cs typeface="Times New Roman" panose="02020603050405020304" pitchFamily="18" charset="0"/>
              </a:rPr>
              <a:t>) - тестирование, направленное на проверку того факта, что в ранее работоспособной функциональности не появились ошибки, вызванные изменениями в приложении или среде его функционирования</a:t>
            </a:r>
            <a:r>
              <a:rPr lang="ru-RU" sz="2400" dirty="0"/>
              <a:t> </a:t>
            </a:r>
          </a:p>
        </p:txBody>
      </p:sp>
    </p:spTree>
    <p:extLst>
      <p:ext uri="{BB962C8B-B14F-4D97-AF65-F5344CB8AC3E}">
        <p14:creationId xmlns:p14="http://schemas.microsoft.com/office/powerpoint/2010/main" val="259095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28FA9-0CE2-2E4D-8207-F4305705382B}"/>
              </a:ext>
            </a:extLst>
          </p:cNvPr>
          <p:cNvSpPr>
            <a:spLocks noGrp="1"/>
          </p:cNvSpPr>
          <p:nvPr>
            <p:ph type="title"/>
          </p:nvPr>
        </p:nvSpPr>
        <p:spPr/>
        <p:txBody>
          <a:bodyPr/>
          <a:lstStyle/>
          <a:p>
            <a:pPr algn="ctr"/>
            <a:r>
              <a:rPr lang="ru-RU" b="1" dirty="0"/>
              <a:t>Регрессионное тестирование</a:t>
            </a:r>
            <a:endParaRPr lang="ru-RU" dirty="0"/>
          </a:p>
        </p:txBody>
      </p:sp>
      <p:graphicFrame>
        <p:nvGraphicFramePr>
          <p:cNvPr id="4" name="Таблица 3">
            <a:extLst>
              <a:ext uri="{FF2B5EF4-FFF2-40B4-BE49-F238E27FC236}">
                <a16:creationId xmlns:a16="http://schemas.microsoft.com/office/drawing/2014/main" id="{E3E7D319-4BB5-4A4B-B63B-23818DA3E794}"/>
              </a:ext>
            </a:extLst>
          </p:cNvPr>
          <p:cNvGraphicFramePr>
            <a:graphicFrameLocks noGrp="1"/>
          </p:cNvGraphicFramePr>
          <p:nvPr>
            <p:extLst>
              <p:ext uri="{D42A27DB-BD31-4B8C-83A1-F6EECF244321}">
                <p14:modId xmlns:p14="http://schemas.microsoft.com/office/powerpoint/2010/main" val="63878449"/>
              </p:ext>
            </p:extLst>
          </p:nvPr>
        </p:nvGraphicFramePr>
        <p:xfrm>
          <a:off x="673100" y="1460500"/>
          <a:ext cx="11074401" cy="4572001"/>
        </p:xfrm>
        <a:graphic>
          <a:graphicData uri="http://schemas.openxmlformats.org/drawingml/2006/table">
            <a:tbl>
              <a:tblPr firstRow="1" firstCol="1" bandRow="1">
                <a:tableStyleId>{5A111915-BE36-4E01-A7E5-04B1672EAD32}</a:tableStyleId>
              </a:tblPr>
              <a:tblGrid>
                <a:gridCol w="3136900">
                  <a:extLst>
                    <a:ext uri="{9D8B030D-6E8A-4147-A177-3AD203B41FA5}">
                      <a16:colId xmlns:a16="http://schemas.microsoft.com/office/drawing/2014/main" val="1632860620"/>
                    </a:ext>
                  </a:extLst>
                </a:gridCol>
                <a:gridCol w="4267200">
                  <a:extLst>
                    <a:ext uri="{9D8B030D-6E8A-4147-A177-3AD203B41FA5}">
                      <a16:colId xmlns:a16="http://schemas.microsoft.com/office/drawing/2014/main" val="2566312676"/>
                    </a:ext>
                  </a:extLst>
                </a:gridCol>
                <a:gridCol w="3670301">
                  <a:extLst>
                    <a:ext uri="{9D8B030D-6E8A-4147-A177-3AD203B41FA5}">
                      <a16:colId xmlns:a16="http://schemas.microsoft.com/office/drawing/2014/main" val="37167507"/>
                    </a:ext>
                  </a:extLst>
                </a:gridCol>
              </a:tblGrid>
              <a:tr h="673834">
                <a:tc>
                  <a:txBody>
                    <a:bodyPr/>
                    <a:lstStyle/>
                    <a:p>
                      <a:pPr algn="ctr">
                        <a:lnSpc>
                          <a:spcPts val="1680"/>
                        </a:lnSpc>
                        <a:spcAft>
                          <a:spcPts val="1700"/>
                        </a:spcAft>
                      </a:pPr>
                      <a:r>
                        <a:rPr lang="ru-RU" sz="2400" dirty="0">
                          <a:effectLst/>
                        </a:rPr>
                        <a:t>Тип тестирования</a:t>
                      </a:r>
                      <a:endParaRPr lang="ru-RU"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ts val="1680"/>
                        </a:lnSpc>
                        <a:spcAft>
                          <a:spcPts val="1700"/>
                        </a:spcAft>
                      </a:pPr>
                      <a:r>
                        <a:rPr lang="ru-RU" sz="2400" dirty="0">
                          <a:effectLst/>
                        </a:rPr>
                        <a:t>Когда делается</a:t>
                      </a:r>
                      <a:endParaRPr lang="ru-RU"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ts val="1680"/>
                        </a:lnSpc>
                        <a:spcAft>
                          <a:spcPts val="1700"/>
                        </a:spcAft>
                      </a:pPr>
                      <a:r>
                        <a:rPr lang="ru-RU" sz="2400" dirty="0">
                          <a:effectLst/>
                        </a:rPr>
                        <a:t>Зачем делается</a:t>
                      </a:r>
                      <a:endParaRPr lang="ru-RU"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88488268"/>
                  </a:ext>
                </a:extLst>
              </a:tr>
              <a:tr h="1049167">
                <a:tc>
                  <a:txBody>
                    <a:bodyPr/>
                    <a:lstStyle/>
                    <a:p>
                      <a:pPr>
                        <a:lnSpc>
                          <a:spcPts val="1680"/>
                        </a:lnSpc>
                        <a:spcAft>
                          <a:spcPts val="1700"/>
                        </a:spcAft>
                      </a:pPr>
                      <a:r>
                        <a:rPr lang="ru-RU" sz="2000" dirty="0">
                          <a:effectLst/>
                        </a:rPr>
                        <a:t>Регрессия</a:t>
                      </a:r>
                      <a:r>
                        <a:rPr lang="ru-RU" sz="1800" dirty="0">
                          <a:effectLst/>
                        </a:rPr>
                        <a:t> на уровне модуля</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dirty="0">
                          <a:effectLst/>
                        </a:rPr>
                        <a:t>На этапе модульного тестирования.</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dirty="0">
                          <a:effectLst/>
                        </a:rPr>
                        <a:t>При необходимости изолированного тестирования кода.</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568478096"/>
                  </a:ext>
                </a:extLst>
              </a:tr>
              <a:tr h="1424500">
                <a:tc>
                  <a:txBody>
                    <a:bodyPr/>
                    <a:lstStyle/>
                    <a:p>
                      <a:pPr>
                        <a:lnSpc>
                          <a:spcPts val="1680"/>
                        </a:lnSpc>
                        <a:spcAft>
                          <a:spcPts val="1700"/>
                        </a:spcAft>
                      </a:pPr>
                      <a:r>
                        <a:rPr lang="ru-RU" sz="1800">
                          <a:effectLst/>
                        </a:rPr>
                        <a:t>Частичная регрессия</a:t>
                      </a:r>
                      <a:endParaRPr lang="ru-RU"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dirty="0">
                          <a:effectLst/>
                        </a:rPr>
                        <a:t>Если в код были внесены изменения, и он интегрирован с неизменённым или уже существующим программным кодом.</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a:effectLst/>
                        </a:rPr>
                        <a:t>Для проверки нормальной работы кода.</a:t>
                      </a:r>
                      <a:endParaRPr lang="ru-RU"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669528148"/>
                  </a:ext>
                </a:extLst>
              </a:tr>
              <a:tr h="1424500">
                <a:tc>
                  <a:txBody>
                    <a:bodyPr/>
                    <a:lstStyle/>
                    <a:p>
                      <a:pPr>
                        <a:lnSpc>
                          <a:spcPts val="1680"/>
                        </a:lnSpc>
                        <a:spcAft>
                          <a:spcPts val="1700"/>
                        </a:spcAft>
                      </a:pPr>
                      <a:r>
                        <a:rPr lang="ru-RU" sz="1800">
                          <a:effectLst/>
                        </a:rPr>
                        <a:t>Полная регрессия</a:t>
                      </a:r>
                      <a:endParaRPr lang="ru-RU"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a:effectLst/>
                        </a:rPr>
                        <a:t>Изменение кода выполняется на нескольких модулях, а также, если изменения любого другого модуля влияют на неопределённое количество модулей.</a:t>
                      </a:r>
                      <a:endParaRPr lang="ru-RU"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dirty="0">
                          <a:effectLst/>
                        </a:rPr>
                        <a:t>Для проверки любых изменений в продукте из-за изменённого кода.</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397791545"/>
                  </a:ext>
                </a:extLst>
              </a:tr>
            </a:tbl>
          </a:graphicData>
        </a:graphic>
      </p:graphicFrame>
    </p:spTree>
    <p:extLst>
      <p:ext uri="{BB962C8B-B14F-4D97-AF65-F5344CB8AC3E}">
        <p14:creationId xmlns:p14="http://schemas.microsoft.com/office/powerpoint/2010/main" val="119934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A828D3-64BA-CA45-8E38-A6B3CF34980F}"/>
              </a:ext>
            </a:extLst>
          </p:cNvPr>
          <p:cNvSpPr>
            <a:spLocks noGrp="1"/>
          </p:cNvSpPr>
          <p:nvPr>
            <p:ph type="title"/>
          </p:nvPr>
        </p:nvSpPr>
        <p:spPr/>
        <p:txBody>
          <a:bodyPr/>
          <a:lstStyle/>
          <a:p>
            <a:pPr algn="ctr"/>
            <a:r>
              <a:rPr lang="ru-RU" b="1" dirty="0"/>
              <a:t>Нефункциональное тестирование</a:t>
            </a:r>
            <a:endParaRPr lang="ru-RU" dirty="0"/>
          </a:p>
        </p:txBody>
      </p:sp>
      <p:sp>
        <p:nvSpPr>
          <p:cNvPr id="3" name="Прямоугольник 2">
            <a:extLst>
              <a:ext uri="{FF2B5EF4-FFF2-40B4-BE49-F238E27FC236}">
                <a16:creationId xmlns:a16="http://schemas.microsoft.com/office/drawing/2014/main" id="{13247C10-730C-CD40-B51F-3447C6EEE5F7}"/>
              </a:ext>
            </a:extLst>
          </p:cNvPr>
          <p:cNvSpPr/>
          <p:nvPr/>
        </p:nvSpPr>
        <p:spPr>
          <a:xfrm>
            <a:off x="838200" y="2413338"/>
            <a:ext cx="10515600" cy="1200329"/>
          </a:xfrm>
          <a:prstGeom prst="rect">
            <a:avLst/>
          </a:prstGeom>
        </p:spPr>
        <p:txBody>
          <a:bodyPr wrap="square">
            <a:spAutoFit/>
          </a:bodyPr>
          <a:lstStyle/>
          <a:p>
            <a:pPr algn="just"/>
            <a:r>
              <a:rPr lang="ru-RU" b="1" dirty="0">
                <a:latin typeface="Arial" panose="020B0604020202020204" pitchFamily="34" charset="0"/>
                <a:ea typeface="Calibri" panose="020F0502020204030204" pitchFamily="34" charset="0"/>
              </a:rPr>
              <a:t>Нефункциональное тестирование </a:t>
            </a:r>
            <a:r>
              <a:rPr lang="ru-RU" dirty="0">
                <a:latin typeface="ArialMT"/>
                <a:ea typeface="Calibri" panose="020F0502020204030204" pitchFamily="34" charset="0"/>
                <a:cs typeface="Times New Roman" panose="02020603050405020304" pitchFamily="18" charset="0"/>
              </a:rPr>
              <a:t>(</a:t>
            </a:r>
            <a:r>
              <a:rPr lang="ru-RU" dirty="0" err="1">
                <a:latin typeface="ArialMT"/>
                <a:ea typeface="Calibri" panose="020F0502020204030204" pitchFamily="34" charset="0"/>
                <a:cs typeface="Times New Roman" panose="02020603050405020304" pitchFamily="18" charset="0"/>
              </a:rPr>
              <a:t>non-functional</a:t>
            </a:r>
            <a:r>
              <a:rPr lang="ru-RU" dirty="0">
                <a:latin typeface="ArialMT"/>
                <a:ea typeface="Calibri" panose="020F0502020204030204" pitchFamily="34" charset="0"/>
                <a:cs typeface="Times New Roman" panose="02020603050405020304" pitchFamily="18" charset="0"/>
              </a:rPr>
              <a:t> testing</a:t>
            </a:r>
            <a:r>
              <a:rPr lang="ru-RU" sz="800" dirty="0">
                <a:latin typeface="ArialMT"/>
                <a:ea typeface="Calibri" panose="020F0502020204030204" pitchFamily="34" charset="0"/>
                <a:cs typeface="Times New Roman" panose="02020603050405020304" pitchFamily="18" charset="0"/>
              </a:rPr>
              <a:t>163</a:t>
            </a:r>
            <a:r>
              <a:rPr lang="ru-RU" dirty="0">
                <a:latin typeface="ArialMT"/>
                <a:ea typeface="Calibri" panose="020F0502020204030204" pitchFamily="34" charset="0"/>
                <a:cs typeface="Times New Roman" panose="02020603050405020304" pitchFamily="18" charset="0"/>
              </a:rPr>
              <a:t>) — вид тестирования, направленный на проверку нефункциональных особенностей̆ приложения (корректность реализации нефункциональных требований), таких как удобство использования, совместимость, производительность, безопасность и т.д.</a:t>
            </a:r>
            <a:r>
              <a:rPr lang="ru-RU" dirty="0"/>
              <a:t> </a:t>
            </a:r>
          </a:p>
        </p:txBody>
      </p:sp>
    </p:spTree>
    <p:extLst>
      <p:ext uri="{BB962C8B-B14F-4D97-AF65-F5344CB8AC3E}">
        <p14:creationId xmlns:p14="http://schemas.microsoft.com/office/powerpoint/2010/main" val="289637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033BE1-7600-B04A-8B91-FB1C34A5FF60}"/>
              </a:ext>
            </a:extLst>
          </p:cNvPr>
          <p:cNvSpPr>
            <a:spLocks noGrp="1"/>
          </p:cNvSpPr>
          <p:nvPr>
            <p:ph type="title"/>
          </p:nvPr>
        </p:nvSpPr>
        <p:spPr/>
        <p:txBody>
          <a:bodyPr/>
          <a:lstStyle/>
          <a:p>
            <a:pPr algn="ctr"/>
            <a:r>
              <a:rPr lang="ru-RU" b="1" dirty="0"/>
              <a:t>Виды нефункциональное тестирование</a:t>
            </a:r>
          </a:p>
        </p:txBody>
      </p:sp>
      <p:sp>
        <p:nvSpPr>
          <p:cNvPr id="3" name="Прямоугольник 2">
            <a:extLst>
              <a:ext uri="{FF2B5EF4-FFF2-40B4-BE49-F238E27FC236}">
                <a16:creationId xmlns:a16="http://schemas.microsoft.com/office/drawing/2014/main" id="{ABD86955-44F5-0244-AFD4-BDEE3FC4FCC1}"/>
              </a:ext>
            </a:extLst>
          </p:cNvPr>
          <p:cNvSpPr/>
          <p:nvPr/>
        </p:nvSpPr>
        <p:spPr>
          <a:xfrm>
            <a:off x="1168400" y="2246313"/>
            <a:ext cx="9855200" cy="1938992"/>
          </a:xfrm>
          <a:prstGeom prst="rect">
            <a:avLst/>
          </a:prstGeom>
        </p:spPr>
        <p:txBody>
          <a:bodyPr wrap="square">
            <a:spAutoFit/>
          </a:bodyPr>
          <a:lstStyle/>
          <a:p>
            <a:pPr marL="342900" indent="-342900">
              <a:buFont typeface="Arial" panose="020B0604020202020204" pitchFamily="34" charset="0"/>
              <a:buChar char="•"/>
            </a:pPr>
            <a:r>
              <a:rPr lang="ru-RU" sz="2400" dirty="0"/>
              <a:t>Тестирование установки (</a:t>
            </a:r>
            <a:r>
              <a:rPr lang="ru-RU" sz="2400" dirty="0" err="1"/>
              <a:t>Installation</a:t>
            </a:r>
            <a:r>
              <a:rPr lang="ru-RU" sz="2400" dirty="0"/>
              <a:t> </a:t>
            </a:r>
            <a:r>
              <a:rPr lang="ru-RU" sz="2400" dirty="0" err="1"/>
              <a:t>testing</a:t>
            </a:r>
            <a:r>
              <a:rPr lang="ru-RU" sz="2400" dirty="0"/>
              <a:t>) </a:t>
            </a:r>
          </a:p>
          <a:p>
            <a:pPr marL="342900" indent="-342900">
              <a:buFont typeface="Arial" panose="020B0604020202020204" pitchFamily="34" charset="0"/>
              <a:buChar char="•"/>
            </a:pPr>
            <a:r>
              <a:rPr lang="ru-RU" sz="2400" dirty="0"/>
              <a:t>Тестирование удобства использования (</a:t>
            </a:r>
            <a:r>
              <a:rPr lang="ru-RU" sz="2400" dirty="0" err="1"/>
              <a:t>Usability</a:t>
            </a:r>
            <a:r>
              <a:rPr lang="ru-RU" sz="2400" dirty="0"/>
              <a:t> </a:t>
            </a:r>
            <a:r>
              <a:rPr lang="ru-RU" sz="2400" dirty="0" err="1"/>
              <a:t>testing</a:t>
            </a:r>
            <a:r>
              <a:rPr lang="ru-RU" sz="2400" dirty="0"/>
              <a:t>) </a:t>
            </a:r>
          </a:p>
          <a:p>
            <a:pPr marL="342900" indent="-342900">
              <a:buFont typeface="Arial" panose="020B0604020202020204" pitchFamily="34" charset="0"/>
              <a:buChar char="•"/>
            </a:pPr>
            <a:r>
              <a:rPr lang="ru-RU" sz="2400" dirty="0"/>
              <a:t>Тестирование на отказ и восстановление (</a:t>
            </a:r>
            <a:r>
              <a:rPr lang="ru-RU" sz="2400" dirty="0" err="1"/>
              <a:t>Failover</a:t>
            </a:r>
            <a:r>
              <a:rPr lang="ru-RU" sz="2400" dirty="0"/>
              <a:t> </a:t>
            </a:r>
            <a:r>
              <a:rPr lang="ru-RU" sz="2400" dirty="0" err="1"/>
              <a:t>and</a:t>
            </a:r>
            <a:r>
              <a:rPr lang="ru-RU" sz="2400" dirty="0"/>
              <a:t> </a:t>
            </a:r>
            <a:r>
              <a:rPr lang="ru-RU" sz="2400" dirty="0" err="1"/>
              <a:t>Recovery</a:t>
            </a:r>
            <a:r>
              <a:rPr lang="ru-RU" sz="2400" dirty="0"/>
              <a:t> </a:t>
            </a:r>
            <a:r>
              <a:rPr lang="ru-RU" sz="2400" dirty="0" err="1"/>
              <a:t>Testing</a:t>
            </a:r>
            <a:r>
              <a:rPr lang="ru-RU" sz="2400" dirty="0"/>
              <a:t>)</a:t>
            </a:r>
          </a:p>
          <a:p>
            <a:pPr marL="342900" indent="-342900">
              <a:buFont typeface="Arial" panose="020B0604020202020204" pitchFamily="34" charset="0"/>
              <a:buChar char="•"/>
            </a:pPr>
            <a:r>
              <a:rPr lang="ru-RU" sz="2400" dirty="0"/>
              <a:t>Тестирование безопасности (</a:t>
            </a:r>
            <a:r>
              <a:rPr lang="en-US" sz="2400" dirty="0"/>
              <a:t>Security testing</a:t>
            </a:r>
            <a:r>
              <a:rPr lang="ru-RU" sz="2400" dirty="0"/>
              <a:t> )</a:t>
            </a:r>
            <a:endParaRPr lang="en-US" sz="2400" dirty="0"/>
          </a:p>
          <a:p>
            <a:pPr marL="342900" indent="-342900">
              <a:buFont typeface="Arial" panose="020B0604020202020204" pitchFamily="34" charset="0"/>
              <a:buChar char="•"/>
            </a:pPr>
            <a:r>
              <a:rPr lang="ru-RU" sz="2400" dirty="0"/>
              <a:t>Тестирование производительности</a:t>
            </a:r>
            <a:r>
              <a:rPr lang="en" sz="2400" dirty="0"/>
              <a:t>(Performance testing) </a:t>
            </a:r>
            <a:endParaRPr lang="en" dirty="0"/>
          </a:p>
        </p:txBody>
      </p:sp>
    </p:spTree>
    <p:extLst>
      <p:ext uri="{BB962C8B-B14F-4D97-AF65-F5344CB8AC3E}">
        <p14:creationId xmlns:p14="http://schemas.microsoft.com/office/powerpoint/2010/main" val="235093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9E511-A6B9-054A-A632-4D18A55A8C67}"/>
              </a:ext>
            </a:extLst>
          </p:cNvPr>
          <p:cNvSpPr>
            <a:spLocks noGrp="1"/>
          </p:cNvSpPr>
          <p:nvPr>
            <p:ph type="title"/>
          </p:nvPr>
        </p:nvSpPr>
        <p:spPr/>
        <p:txBody>
          <a:bodyPr/>
          <a:lstStyle/>
          <a:p>
            <a:pPr algn="ctr"/>
            <a:r>
              <a:rPr lang="ru-RU" b="1" dirty="0"/>
              <a:t>Приемочное тестирование </a:t>
            </a:r>
          </a:p>
        </p:txBody>
      </p:sp>
      <p:sp>
        <p:nvSpPr>
          <p:cNvPr id="3" name="Прямоугольник 2">
            <a:extLst>
              <a:ext uri="{FF2B5EF4-FFF2-40B4-BE49-F238E27FC236}">
                <a16:creationId xmlns:a16="http://schemas.microsoft.com/office/drawing/2014/main" id="{437D604B-ECA1-C847-BFCC-62754F3151BA}"/>
              </a:ext>
            </a:extLst>
          </p:cNvPr>
          <p:cNvSpPr/>
          <p:nvPr/>
        </p:nvSpPr>
        <p:spPr>
          <a:xfrm>
            <a:off x="838200" y="2035597"/>
            <a:ext cx="10858500" cy="1569660"/>
          </a:xfrm>
          <a:prstGeom prst="rect">
            <a:avLst/>
          </a:prstGeom>
        </p:spPr>
        <p:txBody>
          <a:bodyPr wrap="square">
            <a:spAutoFit/>
          </a:bodyPr>
          <a:lstStyle/>
          <a:p>
            <a:pPr algn="just"/>
            <a:r>
              <a:rPr lang="ru-RU" sz="2400" b="1" dirty="0">
                <a:latin typeface="Arial" panose="020B0604020202020204" pitchFamily="34" charset="0"/>
              </a:rPr>
              <a:t>Приёмочное тестирование (</a:t>
            </a:r>
            <a:r>
              <a:rPr lang="ru-RU" sz="2400" b="1" dirty="0" err="1">
                <a:latin typeface="Arial" panose="020B0604020202020204" pitchFamily="34" charset="0"/>
              </a:rPr>
              <a:t>Acceptance</a:t>
            </a:r>
            <a:r>
              <a:rPr lang="ru-RU" sz="2400" b="1" dirty="0">
                <a:latin typeface="Arial" panose="020B0604020202020204" pitchFamily="34" charset="0"/>
              </a:rPr>
              <a:t> </a:t>
            </a:r>
            <a:r>
              <a:rPr lang="ru-RU" sz="2400" b="1" dirty="0" err="1">
                <a:latin typeface="Arial" panose="020B0604020202020204" pitchFamily="34" charset="0"/>
              </a:rPr>
              <a:t>testing</a:t>
            </a:r>
            <a:r>
              <a:rPr lang="ru-RU" sz="2400" b="1" dirty="0">
                <a:latin typeface="Arial" panose="020B0604020202020204" pitchFamily="34" charset="0"/>
              </a:rPr>
              <a:t>) </a:t>
            </a:r>
            <a:r>
              <a:rPr lang="en-US" sz="2400" b="1" dirty="0">
                <a:latin typeface="Arial" panose="020B0604020202020204" pitchFamily="34" charset="0"/>
              </a:rPr>
              <a:t>-</a:t>
            </a:r>
            <a:r>
              <a:rPr lang="ru-RU" sz="2400" b="1" dirty="0">
                <a:latin typeface="Arial" panose="020B0604020202020204" pitchFamily="34" charset="0"/>
              </a:rPr>
              <a:t> </a:t>
            </a:r>
            <a:r>
              <a:rPr lang="ru-RU" sz="2400" dirty="0">
                <a:latin typeface="Arial" panose="020B0604020202020204" pitchFamily="34" charset="0"/>
              </a:rPr>
              <a:t>вид комплексного тестирования, проводимый на этапе сдачи готового продукта (или готовой части продукта) заказчику, проверяющий соответствие продукта требованиям.</a:t>
            </a:r>
          </a:p>
        </p:txBody>
      </p:sp>
      <p:sp>
        <p:nvSpPr>
          <p:cNvPr id="4" name="Прямоугольник 3">
            <a:extLst>
              <a:ext uri="{FF2B5EF4-FFF2-40B4-BE49-F238E27FC236}">
                <a16:creationId xmlns:a16="http://schemas.microsoft.com/office/drawing/2014/main" id="{9B76F7FB-6921-4149-9105-A00A765C9FE2}"/>
              </a:ext>
            </a:extLst>
          </p:cNvPr>
          <p:cNvSpPr/>
          <p:nvPr/>
        </p:nvSpPr>
        <p:spPr>
          <a:xfrm>
            <a:off x="838200" y="3950166"/>
            <a:ext cx="10858500" cy="1854354"/>
          </a:xfrm>
          <a:prstGeom prst="rect">
            <a:avLst/>
          </a:prstGeom>
        </p:spPr>
        <p:txBody>
          <a:bodyPr wrap="square">
            <a:spAutoFit/>
          </a:bodyPr>
          <a:lstStyle/>
          <a:p>
            <a:pPr algn="just">
              <a:lnSpc>
                <a:spcPts val="1680"/>
              </a:lnSpc>
              <a:spcAft>
                <a:spcPts val="1700"/>
              </a:spcAft>
            </a:pPr>
            <a:r>
              <a:rPr lang="ru-RU" sz="2400" b="1" dirty="0">
                <a:latin typeface="Arial" panose="020B0604020202020204" pitchFamily="34" charset="0"/>
              </a:rPr>
              <a:t>Цель проведения:</a:t>
            </a:r>
            <a:endParaRPr lang="en-US" sz="2400" b="1" dirty="0">
              <a:latin typeface="Arial" panose="020B0604020202020204" pitchFamily="34" charset="0"/>
            </a:endParaRPr>
          </a:p>
          <a:p>
            <a:pPr marL="342900" indent="-342900" algn="just">
              <a:spcAft>
                <a:spcPts val="1700"/>
              </a:spcAft>
              <a:buFont typeface="Arial" panose="020B0604020202020204" pitchFamily="34" charset="0"/>
              <a:buChar char="•"/>
            </a:pPr>
            <a:r>
              <a:rPr lang="ru-RU" sz="2400" dirty="0">
                <a:latin typeface="Arial" panose="020B0604020202020204" pitchFamily="34" charset="0"/>
              </a:rPr>
              <a:t>Определить, удовлетворяет ли продукт приёмочным критериям.</a:t>
            </a:r>
            <a:endParaRPr lang="en-US" sz="2400" dirty="0">
              <a:latin typeface="Arial" panose="020B0604020202020204" pitchFamily="34" charset="0"/>
            </a:endParaRPr>
          </a:p>
          <a:p>
            <a:pPr marL="342900" indent="-342900" algn="just">
              <a:spcAft>
                <a:spcPts val="1700"/>
              </a:spcAft>
              <a:buFont typeface="Arial" panose="020B0604020202020204" pitchFamily="34" charset="0"/>
              <a:buChar char="•"/>
            </a:pPr>
            <a:r>
              <a:rPr lang="ru-RU" sz="2400" dirty="0">
                <a:latin typeface="Arial" panose="020B0604020202020204" pitchFamily="34" charset="0"/>
              </a:rPr>
              <a:t>Получить решение заказчика (или иного уполномоченного лица) о принятии продукта.</a:t>
            </a:r>
          </a:p>
        </p:txBody>
      </p:sp>
    </p:spTree>
    <p:extLst>
      <p:ext uri="{BB962C8B-B14F-4D97-AF65-F5344CB8AC3E}">
        <p14:creationId xmlns:p14="http://schemas.microsoft.com/office/powerpoint/2010/main" val="197931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9E511-A6B9-054A-A632-4D18A55A8C67}"/>
              </a:ext>
            </a:extLst>
          </p:cNvPr>
          <p:cNvSpPr>
            <a:spLocks noGrp="1"/>
          </p:cNvSpPr>
          <p:nvPr>
            <p:ph type="title"/>
          </p:nvPr>
        </p:nvSpPr>
        <p:spPr/>
        <p:txBody>
          <a:bodyPr/>
          <a:lstStyle/>
          <a:p>
            <a:pPr algn="ctr"/>
            <a:r>
              <a:rPr lang="ru-RU" b="1" dirty="0"/>
              <a:t>Виды</a:t>
            </a:r>
            <a:r>
              <a:rPr lang="en-US" b="1" dirty="0"/>
              <a:t> </a:t>
            </a:r>
            <a:r>
              <a:rPr lang="ru-RU" b="1" dirty="0"/>
              <a:t>приемочного тестирование </a:t>
            </a:r>
          </a:p>
        </p:txBody>
      </p:sp>
      <p:sp>
        <p:nvSpPr>
          <p:cNvPr id="3" name="Прямоугольник 2">
            <a:extLst>
              <a:ext uri="{FF2B5EF4-FFF2-40B4-BE49-F238E27FC236}">
                <a16:creationId xmlns:a16="http://schemas.microsoft.com/office/drawing/2014/main" id="{437D604B-ECA1-C847-BFCC-62754F3151BA}"/>
              </a:ext>
            </a:extLst>
          </p:cNvPr>
          <p:cNvSpPr/>
          <p:nvPr/>
        </p:nvSpPr>
        <p:spPr>
          <a:xfrm>
            <a:off x="838200" y="2035597"/>
            <a:ext cx="10858500" cy="1569660"/>
          </a:xfrm>
          <a:prstGeom prst="rect">
            <a:avLst/>
          </a:prstGeom>
        </p:spPr>
        <p:txBody>
          <a:bodyPr wrap="square">
            <a:spAutoFit/>
          </a:bodyPr>
          <a:lstStyle/>
          <a:p>
            <a:pPr marL="285750" lvl="0" indent="-285750">
              <a:buFont typeface="Arial" panose="020B0604020202020204" pitchFamily="34" charset="0"/>
              <a:buChar char="•"/>
            </a:pPr>
            <a:r>
              <a:rPr lang="ru-RU" sz="2400" dirty="0"/>
              <a:t>Производственное приёмочное тестирование (</a:t>
            </a:r>
            <a:r>
              <a:rPr lang="ru-RU" sz="2400" dirty="0" err="1"/>
              <a:t>factory</a:t>
            </a:r>
            <a:r>
              <a:rPr lang="ru-RU" sz="2400" dirty="0"/>
              <a:t> </a:t>
            </a:r>
            <a:r>
              <a:rPr lang="ru-RU" sz="2400" dirty="0" err="1"/>
              <a:t>acceptance</a:t>
            </a:r>
            <a:r>
              <a:rPr lang="ru-RU" sz="2400" dirty="0"/>
              <a:t> </a:t>
            </a:r>
            <a:r>
              <a:rPr lang="ru-RU" sz="2400" dirty="0" err="1"/>
              <a:t>testing</a:t>
            </a:r>
            <a:r>
              <a:rPr lang="ru-RU" sz="2400" dirty="0"/>
              <a:t>)</a:t>
            </a:r>
          </a:p>
          <a:p>
            <a:pPr marL="285750" lvl="0" indent="-285750">
              <a:buFont typeface="Arial" panose="020B0604020202020204" pitchFamily="34" charset="0"/>
              <a:buChar char="•"/>
            </a:pPr>
            <a:r>
              <a:rPr lang="ru-RU" sz="2400" dirty="0"/>
              <a:t>Операционное приёмочное тестирование (</a:t>
            </a:r>
            <a:r>
              <a:rPr lang="ru-RU" sz="2400" dirty="0" err="1"/>
              <a:t>operational</a:t>
            </a:r>
            <a:r>
              <a:rPr lang="ru-RU" sz="2400" dirty="0"/>
              <a:t> </a:t>
            </a:r>
            <a:r>
              <a:rPr lang="ru-RU" sz="2400" dirty="0" err="1"/>
              <a:t>acceptance</a:t>
            </a:r>
            <a:r>
              <a:rPr lang="ru-RU" sz="2400" dirty="0"/>
              <a:t> </a:t>
            </a:r>
            <a:r>
              <a:rPr lang="ru-RU" sz="2400" dirty="0" err="1"/>
              <a:t>testing</a:t>
            </a:r>
            <a:r>
              <a:rPr lang="ru-RU" sz="2400" dirty="0"/>
              <a:t>, </a:t>
            </a:r>
            <a:r>
              <a:rPr lang="ru-RU" sz="2400" dirty="0" err="1"/>
              <a:t>production</a:t>
            </a:r>
            <a:r>
              <a:rPr lang="ru-RU" sz="2400" dirty="0"/>
              <a:t> </a:t>
            </a:r>
            <a:r>
              <a:rPr lang="ru-RU" sz="2400" dirty="0" err="1"/>
              <a:t>acceptance</a:t>
            </a:r>
            <a:r>
              <a:rPr lang="ru-RU" sz="2400" dirty="0"/>
              <a:t> </a:t>
            </a:r>
            <a:r>
              <a:rPr lang="ru-RU" sz="2400" dirty="0" err="1"/>
              <a:t>testing</a:t>
            </a:r>
            <a:r>
              <a:rPr lang="ru-RU" sz="2400" dirty="0"/>
              <a:t>)</a:t>
            </a:r>
          </a:p>
          <a:p>
            <a:pPr marL="285750" lvl="0" indent="-285750">
              <a:buFont typeface="Arial" panose="020B0604020202020204" pitchFamily="34" charset="0"/>
              <a:buChar char="•"/>
            </a:pPr>
            <a:r>
              <a:rPr lang="ru-RU" sz="2400" dirty="0"/>
              <a:t>Итоговое приёмочное тестирование (</a:t>
            </a:r>
            <a:r>
              <a:rPr lang="ru-RU" sz="2400" dirty="0" err="1"/>
              <a:t>site</a:t>
            </a:r>
            <a:r>
              <a:rPr lang="ru-RU" sz="2400" dirty="0"/>
              <a:t> </a:t>
            </a:r>
            <a:r>
              <a:rPr lang="ru-RU" sz="2400" dirty="0" err="1"/>
              <a:t>acceptance</a:t>
            </a:r>
            <a:r>
              <a:rPr lang="ru-RU" sz="2400" dirty="0"/>
              <a:t> </a:t>
            </a:r>
            <a:r>
              <a:rPr lang="ru-RU" sz="2400" dirty="0" err="1"/>
              <a:t>testing</a:t>
            </a:r>
            <a:r>
              <a:rPr lang="ru-RU" sz="2400" dirty="0"/>
              <a:t>)</a:t>
            </a:r>
            <a:endParaRPr lang="ru-RU" sz="3200" dirty="0">
              <a:latin typeface="Arial" panose="020B0604020202020204" pitchFamily="34" charset="0"/>
            </a:endParaRPr>
          </a:p>
        </p:txBody>
      </p:sp>
    </p:spTree>
    <p:extLst>
      <p:ext uri="{BB962C8B-B14F-4D97-AF65-F5344CB8AC3E}">
        <p14:creationId xmlns:p14="http://schemas.microsoft.com/office/powerpoint/2010/main" val="287260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CA19E0-44D5-614C-86EB-210E7E3933F8}"/>
              </a:ext>
            </a:extLst>
          </p:cNvPr>
          <p:cNvSpPr>
            <a:spLocks noGrp="1"/>
          </p:cNvSpPr>
          <p:nvPr>
            <p:ph type="title"/>
          </p:nvPr>
        </p:nvSpPr>
        <p:spPr/>
        <p:txBody>
          <a:bodyPr/>
          <a:lstStyle/>
          <a:p>
            <a:pPr algn="ctr"/>
            <a:r>
              <a:rPr lang="ru-RU" b="1" dirty="0"/>
              <a:t>Пользовательское тестирование</a:t>
            </a:r>
            <a:r>
              <a:rPr lang="ru-RU" dirty="0"/>
              <a:t> </a:t>
            </a:r>
          </a:p>
        </p:txBody>
      </p:sp>
      <p:sp>
        <p:nvSpPr>
          <p:cNvPr id="3" name="Прямоугольник 2">
            <a:extLst>
              <a:ext uri="{FF2B5EF4-FFF2-40B4-BE49-F238E27FC236}">
                <a16:creationId xmlns:a16="http://schemas.microsoft.com/office/drawing/2014/main" id="{FDD94DF5-8C0F-194F-A04E-359650A04492}"/>
              </a:ext>
            </a:extLst>
          </p:cNvPr>
          <p:cNvSpPr/>
          <p:nvPr/>
        </p:nvSpPr>
        <p:spPr>
          <a:xfrm>
            <a:off x="838200" y="3980934"/>
            <a:ext cx="8521700" cy="1477328"/>
          </a:xfrm>
          <a:prstGeom prst="rect">
            <a:avLst/>
          </a:prstGeom>
        </p:spPr>
        <p:txBody>
          <a:bodyPr wrap="square">
            <a:spAutoFit/>
          </a:bodyPr>
          <a:lstStyle/>
          <a:p>
            <a:pPr marL="342900" indent="-342900">
              <a:buFont typeface="Arial" panose="020B0604020202020204" pitchFamily="34" charset="0"/>
              <a:buChar char="•"/>
            </a:pPr>
            <a:r>
              <a:rPr lang="ru-RU" sz="2400" dirty="0"/>
              <a:t>Альфа-тестирование </a:t>
            </a:r>
          </a:p>
          <a:p>
            <a:pPr marL="342900" indent="-342900">
              <a:buFont typeface="Arial" panose="020B0604020202020204" pitchFamily="34" charset="0"/>
              <a:buChar char="•"/>
            </a:pPr>
            <a:r>
              <a:rPr lang="ru-RU" sz="2400" dirty="0"/>
              <a:t>Бета-тестирование</a:t>
            </a:r>
          </a:p>
          <a:p>
            <a:pPr marL="342900" indent="-342900">
              <a:buFont typeface="Arial" panose="020B0604020202020204" pitchFamily="34" charset="0"/>
              <a:buChar char="•"/>
            </a:pPr>
            <a:r>
              <a:rPr lang="ru-RU" sz="2400" dirty="0"/>
              <a:t>Гамма-тестирование</a:t>
            </a:r>
          </a:p>
          <a:p>
            <a:endParaRPr lang="ru-RU" dirty="0"/>
          </a:p>
        </p:txBody>
      </p:sp>
      <p:sp>
        <p:nvSpPr>
          <p:cNvPr id="4" name="Прямоугольник 3">
            <a:extLst>
              <a:ext uri="{FF2B5EF4-FFF2-40B4-BE49-F238E27FC236}">
                <a16:creationId xmlns:a16="http://schemas.microsoft.com/office/drawing/2014/main" id="{8C9FDA80-04B3-C543-8489-E1CA4C44B31E}"/>
              </a:ext>
            </a:extLst>
          </p:cNvPr>
          <p:cNvSpPr/>
          <p:nvPr/>
        </p:nvSpPr>
        <p:spPr>
          <a:xfrm>
            <a:off x="742950" y="1867346"/>
            <a:ext cx="10706100" cy="1631216"/>
          </a:xfrm>
          <a:prstGeom prst="rect">
            <a:avLst/>
          </a:prstGeom>
        </p:spPr>
        <p:txBody>
          <a:bodyPr wrap="square">
            <a:spAutoFit/>
          </a:bodyPr>
          <a:lstStyle/>
          <a:p>
            <a:pPr lvl="0" algn="just">
              <a:defRPr/>
            </a:pPr>
            <a:r>
              <a:rPr lang="ru-RU" sz="2000" b="1" dirty="0"/>
              <a:t>Пользовательское тестирование</a:t>
            </a:r>
            <a:r>
              <a:rPr lang="ru-RU" sz="2000" dirty="0"/>
              <a:t> проводится конечными пользователями системы, чтобы определить пригодность системы для реализации. Тестирование проходит на последнем этапе. Преимущество в том, что улучшается качество приёмочных испытаний, оно делается в максимально короткие сроки и снижает нагрузку на пользователей благодаря работе всей команды тестирования.</a:t>
            </a:r>
          </a:p>
        </p:txBody>
      </p:sp>
    </p:spTree>
    <p:extLst>
      <p:ext uri="{BB962C8B-B14F-4D97-AF65-F5344CB8AC3E}">
        <p14:creationId xmlns:p14="http://schemas.microsoft.com/office/powerpoint/2010/main" val="130872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AC4D5B-BBE4-DD4D-9BF0-78CEB44AB9D4}"/>
              </a:ext>
            </a:extLst>
          </p:cNvPr>
          <p:cNvSpPr>
            <a:spLocks noGrp="1"/>
          </p:cNvSpPr>
          <p:nvPr>
            <p:ph type="title"/>
          </p:nvPr>
        </p:nvSpPr>
        <p:spPr/>
        <p:txBody>
          <a:bodyPr/>
          <a:lstStyle/>
          <a:p>
            <a:pPr algn="ctr"/>
            <a:r>
              <a:rPr lang="ru-RU" b="1" dirty="0"/>
              <a:t>Задание</a:t>
            </a:r>
          </a:p>
        </p:txBody>
      </p:sp>
      <p:sp>
        <p:nvSpPr>
          <p:cNvPr id="3" name="Объект 2">
            <a:extLst>
              <a:ext uri="{FF2B5EF4-FFF2-40B4-BE49-F238E27FC236}">
                <a16:creationId xmlns:a16="http://schemas.microsoft.com/office/drawing/2014/main" id="{4D20E8AA-E1AA-BC41-AA11-FD731395F59F}"/>
              </a:ext>
            </a:extLst>
          </p:cNvPr>
          <p:cNvSpPr>
            <a:spLocks noGrp="1"/>
          </p:cNvSpPr>
          <p:nvPr>
            <p:ph idx="1"/>
          </p:nvPr>
        </p:nvSpPr>
        <p:spPr/>
        <p:txBody>
          <a:bodyPr anchor="t">
            <a:normAutofit fontScale="77500" lnSpcReduction="20000"/>
          </a:bodyPr>
          <a:lstStyle/>
          <a:p>
            <a:pPr marL="0" indent="0">
              <a:buNone/>
            </a:pPr>
            <a:r>
              <a:rPr lang="ru-RU" dirty="0"/>
              <a:t>Взять любой сайт (Пример: </a:t>
            </a:r>
            <a:r>
              <a:rPr lang="en-US" dirty="0"/>
              <a:t>Ozon, </a:t>
            </a:r>
            <a:r>
              <a:rPr lang="en" dirty="0" err="1"/>
              <a:t>Wildberries</a:t>
            </a:r>
            <a:r>
              <a:rPr lang="ru-RU" dirty="0"/>
              <a:t>)</a:t>
            </a:r>
            <a:endParaRPr lang="en-US" dirty="0"/>
          </a:p>
          <a:p>
            <a:pPr marL="0" indent="0">
              <a:buNone/>
            </a:pPr>
            <a:r>
              <a:rPr lang="ru-RU" dirty="0"/>
              <a:t>Для выбранного сайта составить список видов тестирование необходимых для тестирование, привести аргументацию и обоснование.</a:t>
            </a:r>
          </a:p>
          <a:p>
            <a:pPr marL="0" indent="0">
              <a:buNone/>
            </a:pPr>
            <a:endParaRPr lang="ru-RU" dirty="0"/>
          </a:p>
          <a:p>
            <a:pPr marL="0" indent="0">
              <a:buNone/>
            </a:pPr>
            <a:r>
              <a:rPr lang="ru-RU" b="1" dirty="0"/>
              <a:t>Материалы:</a:t>
            </a:r>
          </a:p>
          <a:p>
            <a:pPr marL="0" indent="0">
              <a:buNone/>
            </a:pPr>
            <a:r>
              <a:rPr lang="ru-RU" dirty="0"/>
              <a:t>«Классификация видов тестирования» [</a:t>
            </a:r>
            <a:r>
              <a:rPr lang="en" dirty="0"/>
              <a:t>http://</a:t>
            </a:r>
            <a:r>
              <a:rPr lang="en" dirty="0" err="1"/>
              <a:t>habrahabr.ru</a:t>
            </a:r>
            <a:r>
              <a:rPr lang="en" dirty="0"/>
              <a:t>/company/</a:t>
            </a:r>
            <a:r>
              <a:rPr lang="en" dirty="0" err="1"/>
              <a:t>npo</a:t>
            </a:r>
            <a:r>
              <a:rPr lang="en" dirty="0"/>
              <a:t>-comp/blog/223833/]</a:t>
            </a:r>
            <a:endParaRPr lang="ru-RU" dirty="0"/>
          </a:p>
          <a:p>
            <a:pPr marL="0" indent="0">
              <a:buNone/>
            </a:pPr>
            <a:r>
              <a:rPr lang="ru-RU" dirty="0"/>
              <a:t>Тестирование программного обеспечения. </a:t>
            </a:r>
            <a:r>
              <a:rPr lang="ru-RU" dirty="0" err="1"/>
              <a:t>Базовыи</a:t>
            </a:r>
            <a:r>
              <a:rPr lang="ru-RU" dirty="0"/>
              <a:t>̆ курс. С. Куликов </a:t>
            </a:r>
            <a:r>
              <a:rPr lang="ru-RU" dirty="0" err="1"/>
              <a:t>стр</a:t>
            </a:r>
            <a:r>
              <a:rPr lang="ru-RU" dirty="0"/>
              <a:t> 64 - 111</a:t>
            </a:r>
            <a:endParaRPr lang="en" dirty="0"/>
          </a:p>
          <a:p>
            <a:pPr marL="0" indent="0">
              <a:buNone/>
            </a:pPr>
            <a:endParaRPr lang="en-US" dirty="0"/>
          </a:p>
          <a:p>
            <a:pPr marL="0" indent="0">
              <a:buNone/>
            </a:pPr>
            <a:endParaRPr lang="ru-RU" dirty="0"/>
          </a:p>
          <a:p>
            <a:pPr marL="0" indent="0">
              <a:buNone/>
            </a:pPr>
            <a:r>
              <a:rPr lang="ru-RU" b="1" dirty="0"/>
              <a:t>Оформить</a:t>
            </a:r>
            <a:r>
              <a:rPr lang="ru-RU" dirty="0"/>
              <a:t> на выбор в виде </a:t>
            </a:r>
            <a:r>
              <a:rPr lang="en-US" dirty="0"/>
              <a:t>Google-</a:t>
            </a:r>
            <a:r>
              <a:rPr lang="ru-RU" dirty="0"/>
              <a:t>таблицы или</a:t>
            </a:r>
            <a:r>
              <a:rPr lang="en-US" dirty="0"/>
              <a:t> </a:t>
            </a:r>
            <a:r>
              <a:rPr lang="ru-RU" dirty="0"/>
              <a:t>Интеллектуальной карты(Пример </a:t>
            </a:r>
            <a:r>
              <a:rPr lang="en-US" dirty="0" err="1"/>
              <a:t>mindmeister</a:t>
            </a:r>
            <a:r>
              <a:rPr lang="ru-RU" dirty="0"/>
              <a:t>) </a:t>
            </a:r>
          </a:p>
        </p:txBody>
      </p:sp>
    </p:spTree>
    <p:extLst>
      <p:ext uri="{BB962C8B-B14F-4D97-AF65-F5344CB8AC3E}">
        <p14:creationId xmlns:p14="http://schemas.microsoft.com/office/powerpoint/2010/main" val="310572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B2084EC-09D8-8645-8D5F-F2C1B0249516}"/>
              </a:ext>
            </a:extLst>
          </p:cNvPr>
          <p:cNvPicPr>
            <a:picLocks noChangeAspect="1"/>
          </p:cNvPicPr>
          <p:nvPr/>
        </p:nvPicPr>
        <p:blipFill>
          <a:blip r:embed="rId3"/>
          <a:stretch>
            <a:fillRect/>
          </a:stretch>
        </p:blipFill>
        <p:spPr>
          <a:xfrm>
            <a:off x="0" y="1970004"/>
            <a:ext cx="12192000" cy="2917991"/>
          </a:xfrm>
          <a:prstGeom prst="rect">
            <a:avLst/>
          </a:prstGeom>
        </p:spPr>
      </p:pic>
    </p:spTree>
    <p:extLst>
      <p:ext uri="{BB962C8B-B14F-4D97-AF65-F5344CB8AC3E}">
        <p14:creationId xmlns:p14="http://schemas.microsoft.com/office/powerpoint/2010/main" val="279390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1D192B6-CB06-EC4E-997F-B42C427012F2}"/>
              </a:ext>
            </a:extLst>
          </p:cNvPr>
          <p:cNvPicPr>
            <a:picLocks noChangeAspect="1"/>
          </p:cNvPicPr>
          <p:nvPr/>
        </p:nvPicPr>
        <p:blipFill>
          <a:blip r:embed="rId3"/>
          <a:stretch>
            <a:fillRect/>
          </a:stretch>
        </p:blipFill>
        <p:spPr>
          <a:xfrm>
            <a:off x="0" y="1244634"/>
            <a:ext cx="12192000" cy="4031848"/>
          </a:xfrm>
          <a:prstGeom prst="rect">
            <a:avLst/>
          </a:prstGeom>
        </p:spPr>
      </p:pic>
    </p:spTree>
    <p:extLst>
      <p:ext uri="{BB962C8B-B14F-4D97-AF65-F5344CB8AC3E}">
        <p14:creationId xmlns:p14="http://schemas.microsoft.com/office/powerpoint/2010/main" val="348493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44D7E53-B435-3B4D-9D99-6E23A53A434A}"/>
              </a:ext>
            </a:extLst>
          </p:cNvPr>
          <p:cNvSpPr>
            <a:spLocks noChangeArrowheads="1"/>
          </p:cNvSpPr>
          <p:nvPr/>
        </p:nvSpPr>
        <p:spPr bwMode="auto">
          <a:xfrm>
            <a:off x="1756608" y="469231"/>
            <a:ext cx="216240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3" name="Рисунок 2">
            <a:extLst>
              <a:ext uri="{FF2B5EF4-FFF2-40B4-BE49-F238E27FC236}">
                <a16:creationId xmlns:a16="http://schemas.microsoft.com/office/drawing/2014/main" id="{D018CA65-442B-AE4A-B790-088936BB6045}"/>
              </a:ext>
            </a:extLst>
          </p:cNvPr>
          <p:cNvPicPr>
            <a:picLocks noChangeAspect="1"/>
          </p:cNvPicPr>
          <p:nvPr/>
        </p:nvPicPr>
        <p:blipFill>
          <a:blip r:embed="rId2"/>
          <a:stretch>
            <a:fillRect/>
          </a:stretch>
        </p:blipFill>
        <p:spPr>
          <a:xfrm>
            <a:off x="1734899" y="0"/>
            <a:ext cx="8722201" cy="6858000"/>
          </a:xfrm>
          <a:prstGeom prst="rect">
            <a:avLst/>
          </a:prstGeom>
        </p:spPr>
      </p:pic>
    </p:spTree>
    <p:extLst>
      <p:ext uri="{BB962C8B-B14F-4D97-AF65-F5344CB8AC3E}">
        <p14:creationId xmlns:p14="http://schemas.microsoft.com/office/powerpoint/2010/main" val="364882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8F9F073-3D5C-CB48-AD34-E50BBE60EA65}"/>
              </a:ext>
            </a:extLst>
          </p:cNvPr>
          <p:cNvPicPr>
            <a:picLocks noChangeAspect="1"/>
          </p:cNvPicPr>
          <p:nvPr/>
        </p:nvPicPr>
        <p:blipFill>
          <a:blip r:embed="rId2"/>
          <a:stretch>
            <a:fillRect/>
          </a:stretch>
        </p:blipFill>
        <p:spPr>
          <a:xfrm>
            <a:off x="0" y="1295889"/>
            <a:ext cx="12192000" cy="4266222"/>
          </a:xfrm>
          <a:prstGeom prst="rect">
            <a:avLst/>
          </a:prstGeom>
        </p:spPr>
      </p:pic>
    </p:spTree>
    <p:extLst>
      <p:ext uri="{BB962C8B-B14F-4D97-AF65-F5344CB8AC3E}">
        <p14:creationId xmlns:p14="http://schemas.microsoft.com/office/powerpoint/2010/main" val="159602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38448" y="814012"/>
            <a:ext cx="10515600" cy="1325563"/>
          </a:xfrm>
        </p:spPr>
        <p:txBody>
          <a:bodyPr/>
          <a:lstStyle/>
          <a:p>
            <a:pPr algn="ctr"/>
            <a:r>
              <a:rPr lang="ru-RU" b="1" dirty="0"/>
              <a:t>Функциональное тестирование</a:t>
            </a:r>
            <a:endParaRPr lang="ru-RU" dirty="0"/>
          </a:p>
        </p:txBody>
      </p:sp>
      <p:sp>
        <p:nvSpPr>
          <p:cNvPr id="4" name="Прямоугольник 3">
            <a:extLst>
              <a:ext uri="{FF2B5EF4-FFF2-40B4-BE49-F238E27FC236}">
                <a16:creationId xmlns:a16="http://schemas.microsoft.com/office/drawing/2014/main" id="{1B10CE82-4B3B-244D-AF21-2DD6C85BE2AD}"/>
              </a:ext>
            </a:extLst>
          </p:cNvPr>
          <p:cNvSpPr/>
          <p:nvPr/>
        </p:nvSpPr>
        <p:spPr>
          <a:xfrm>
            <a:off x="738448" y="2468848"/>
            <a:ext cx="10716490" cy="2308324"/>
          </a:xfrm>
          <a:prstGeom prst="rect">
            <a:avLst/>
          </a:prstGeom>
        </p:spPr>
        <p:txBody>
          <a:bodyPr wrap="square">
            <a:spAutoFit/>
          </a:bodyPr>
          <a:lstStyle/>
          <a:p>
            <a:pPr algn="just"/>
            <a:r>
              <a:rPr lang="ru-RU" sz="2400" b="1" dirty="0">
                <a:latin typeface="Arial" panose="020B0604020202020204" pitchFamily="34" charset="0"/>
                <a:ea typeface="Calibri" panose="020F0502020204030204" pitchFamily="34" charset="0"/>
              </a:rPr>
              <a:t>Функциональное тестирование </a:t>
            </a:r>
            <a:r>
              <a:rPr lang="ru-RU" sz="2400" dirty="0">
                <a:latin typeface="ArialMT"/>
                <a:ea typeface="Calibri" panose="020F0502020204030204" pitchFamily="34" charset="0"/>
                <a:cs typeface="Times New Roman" panose="02020603050405020304" pitchFamily="18" charset="0"/>
              </a:rPr>
              <a:t>(</a:t>
            </a:r>
            <a:r>
              <a:rPr lang="ru-RU" sz="2400" dirty="0" err="1">
                <a:latin typeface="ArialMT"/>
                <a:ea typeface="Calibri" panose="020F0502020204030204" pitchFamily="34" charset="0"/>
                <a:cs typeface="Times New Roman" panose="02020603050405020304" pitchFamily="18" charset="0"/>
              </a:rPr>
              <a:t>functional</a:t>
            </a:r>
            <a:r>
              <a:rPr lang="ru-RU" sz="2400" dirty="0">
                <a:latin typeface="ArialMT"/>
                <a:ea typeface="Calibri" panose="020F0502020204030204" pitchFamily="34" charset="0"/>
                <a:cs typeface="Times New Roman" panose="02020603050405020304" pitchFamily="18" charset="0"/>
              </a:rPr>
              <a:t> </a:t>
            </a:r>
            <a:r>
              <a:rPr lang="ru-RU" sz="2400" dirty="0" err="1">
                <a:latin typeface="ArialMT"/>
                <a:ea typeface="Calibri" panose="020F0502020204030204" pitchFamily="34" charset="0"/>
                <a:cs typeface="Times New Roman" panose="02020603050405020304" pitchFamily="18" charset="0"/>
              </a:rPr>
              <a:t>testing</a:t>
            </a:r>
            <a:r>
              <a:rPr lang="ru-RU" sz="2400" dirty="0">
                <a:latin typeface="ArialMT"/>
                <a:ea typeface="Calibri" panose="020F0502020204030204" pitchFamily="34" charset="0"/>
                <a:cs typeface="Times New Roman" panose="02020603050405020304" pitchFamily="18" charset="0"/>
              </a:rPr>
              <a:t>) — вид тестирования, направленный на проверку корректности работы функциональности приложения (корректность реализации функциональных требований). Часто функциональное тестирование ассоциируют с тестированием по методу чёрного ящика, однако и по методу белого ящика</a:t>
            </a:r>
            <a:r>
              <a:rPr lang="ru-RU" sz="2400" dirty="0">
                <a:solidFill>
                  <a:srgbClr val="3333FF"/>
                </a:solidFill>
                <a:latin typeface="ArialMT"/>
                <a:ea typeface="Calibri" panose="020F0502020204030204" pitchFamily="34" charset="0"/>
                <a:cs typeface="Times New Roman" panose="02020603050405020304" pitchFamily="18" charset="0"/>
              </a:rPr>
              <a:t>  </a:t>
            </a:r>
            <a:r>
              <a:rPr lang="ru-RU" sz="2400" dirty="0">
                <a:latin typeface="ArialMT"/>
                <a:ea typeface="Calibri" panose="020F0502020204030204" pitchFamily="34" charset="0"/>
                <a:cs typeface="Times New Roman" panose="02020603050405020304" pitchFamily="18" charset="0"/>
              </a:rPr>
              <a:t>вполне можно проверять корректность реализации функциональности. </a:t>
            </a:r>
            <a:endParaRPr lang="ru-RU" sz="2400" dirty="0"/>
          </a:p>
        </p:txBody>
      </p:sp>
    </p:spTree>
    <p:extLst>
      <p:ext uri="{BB962C8B-B14F-4D97-AF65-F5344CB8AC3E}">
        <p14:creationId xmlns:p14="http://schemas.microsoft.com/office/powerpoint/2010/main" val="22088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38448" y="585412"/>
            <a:ext cx="10515600" cy="1325563"/>
          </a:xfrm>
        </p:spPr>
        <p:txBody>
          <a:bodyPr/>
          <a:lstStyle/>
          <a:p>
            <a:pPr algn="ctr"/>
            <a:r>
              <a:rPr lang="ru-RU" b="1" dirty="0"/>
              <a:t>Виды функционального тестирования</a:t>
            </a:r>
            <a:endParaRPr lang="ru-RU" dirty="0"/>
          </a:p>
        </p:txBody>
      </p:sp>
      <p:sp>
        <p:nvSpPr>
          <p:cNvPr id="4" name="Прямоугольник 3">
            <a:extLst>
              <a:ext uri="{FF2B5EF4-FFF2-40B4-BE49-F238E27FC236}">
                <a16:creationId xmlns:a16="http://schemas.microsoft.com/office/drawing/2014/main" id="{1B10CE82-4B3B-244D-AF21-2DD6C85BE2AD}"/>
              </a:ext>
            </a:extLst>
          </p:cNvPr>
          <p:cNvSpPr/>
          <p:nvPr/>
        </p:nvSpPr>
        <p:spPr>
          <a:xfrm>
            <a:off x="738448" y="2278348"/>
            <a:ext cx="10716490" cy="2677656"/>
          </a:xfrm>
          <a:prstGeom prst="rect">
            <a:avLst/>
          </a:prstGeom>
        </p:spPr>
        <p:txBody>
          <a:bodyPr wrap="square">
            <a:spAutoFit/>
          </a:bodyPr>
          <a:lstStyle/>
          <a:p>
            <a:pPr marL="342900" lvl="0" indent="-342900">
              <a:buFont typeface="Arial" panose="020B0604020202020204" pitchFamily="34" charset="0"/>
              <a:buChar char="•"/>
              <a:defRPr/>
            </a:pPr>
            <a:r>
              <a:rPr lang="ru-RU" sz="2400" dirty="0"/>
              <a:t>Дымовое тестирование </a:t>
            </a:r>
          </a:p>
          <a:p>
            <a:pPr marL="342900" lvl="0" indent="-342900">
              <a:buFont typeface="Arial" panose="020B0604020202020204" pitchFamily="34" charset="0"/>
              <a:buChar char="•"/>
              <a:defRPr/>
            </a:pPr>
            <a:r>
              <a:rPr lang="ru-RU" sz="2400" dirty="0"/>
              <a:t>Тестирование критического пути </a:t>
            </a:r>
          </a:p>
          <a:p>
            <a:pPr marL="342900" indent="-342900">
              <a:buFont typeface="Arial" panose="020B0604020202020204" pitchFamily="34" charset="0"/>
              <a:buChar char="•"/>
            </a:pPr>
            <a:r>
              <a:rPr lang="ru-RU" sz="2400" dirty="0"/>
              <a:t>Расширенное тестирование</a:t>
            </a:r>
          </a:p>
          <a:p>
            <a:pPr marL="342900" lvl="0" indent="-342900">
              <a:buFont typeface="Arial" panose="020B0604020202020204" pitchFamily="34" charset="0"/>
              <a:buChar char="•"/>
            </a:pPr>
            <a:r>
              <a:rPr lang="ru-RU" sz="2400" dirty="0"/>
              <a:t>Регрессионное тестирование</a:t>
            </a:r>
          </a:p>
          <a:p>
            <a:pPr marL="342900" lvl="0" indent="-342900">
              <a:buFont typeface="Arial" panose="020B0604020202020204" pitchFamily="34" charset="0"/>
              <a:buChar char="•"/>
            </a:pPr>
            <a:r>
              <a:rPr lang="ru-RU" sz="2400" dirty="0"/>
              <a:t>Интеграционное тестирование</a:t>
            </a:r>
          </a:p>
          <a:p>
            <a:pPr marL="342900" lvl="0" indent="-342900">
              <a:buFont typeface="Arial" panose="020B0604020202020204" pitchFamily="34" charset="0"/>
              <a:buChar char="•"/>
            </a:pPr>
            <a:r>
              <a:rPr lang="ru-RU" sz="2400" dirty="0"/>
              <a:t>Системное тестирование. </a:t>
            </a:r>
          </a:p>
          <a:p>
            <a:pPr marL="342900" lvl="0" indent="-342900">
              <a:buFont typeface="Arial" panose="020B0604020202020204" pitchFamily="34" charset="0"/>
              <a:buChar char="•"/>
            </a:pPr>
            <a:r>
              <a:rPr lang="ru-RU" sz="2400" dirty="0"/>
              <a:t>Тестирование мобильных приложений</a:t>
            </a:r>
          </a:p>
        </p:txBody>
      </p:sp>
    </p:spTree>
    <p:extLst>
      <p:ext uri="{BB962C8B-B14F-4D97-AF65-F5344CB8AC3E}">
        <p14:creationId xmlns:p14="http://schemas.microsoft.com/office/powerpoint/2010/main" val="180560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1BA867-4C26-EF4E-AD6E-A9FFF8CC2310}"/>
              </a:ext>
            </a:extLst>
          </p:cNvPr>
          <p:cNvSpPr>
            <a:spLocks noGrp="1"/>
          </p:cNvSpPr>
          <p:nvPr>
            <p:ph type="title"/>
          </p:nvPr>
        </p:nvSpPr>
        <p:spPr/>
        <p:txBody>
          <a:bodyPr/>
          <a:lstStyle/>
          <a:p>
            <a:pPr algn="ctr"/>
            <a:r>
              <a:rPr lang="ru-RU" b="1" dirty="0"/>
              <a:t>Дымовое тестирование </a:t>
            </a:r>
          </a:p>
        </p:txBody>
      </p:sp>
      <p:sp>
        <p:nvSpPr>
          <p:cNvPr id="3" name="TextBox 2">
            <a:extLst>
              <a:ext uri="{FF2B5EF4-FFF2-40B4-BE49-F238E27FC236}">
                <a16:creationId xmlns:a16="http://schemas.microsoft.com/office/drawing/2014/main" id="{09C17DD7-EFD2-A449-9460-56CF74897FD3}"/>
              </a:ext>
            </a:extLst>
          </p:cNvPr>
          <p:cNvSpPr txBox="1"/>
          <p:nvPr/>
        </p:nvSpPr>
        <p:spPr>
          <a:xfrm>
            <a:off x="508000" y="1790700"/>
            <a:ext cx="11163300" cy="2031325"/>
          </a:xfrm>
          <a:prstGeom prst="rect">
            <a:avLst/>
          </a:prstGeom>
          <a:noFill/>
        </p:spPr>
        <p:txBody>
          <a:bodyPr wrap="square" rtlCol="0">
            <a:spAutoFit/>
          </a:bodyPr>
          <a:lstStyle/>
          <a:p>
            <a:r>
              <a:rPr lang="ru-RU" sz="2400" b="1" dirty="0"/>
              <a:t>Цель</a:t>
            </a:r>
            <a:r>
              <a:rPr lang="ru-RU" sz="2400" dirty="0"/>
              <a:t> его в подтверждении или опровержении двух моментов: </a:t>
            </a:r>
          </a:p>
          <a:p>
            <a:endParaRPr lang="ru-RU" sz="3600" dirty="0"/>
          </a:p>
          <a:p>
            <a:pPr marL="914400" lvl="1" indent="-457200">
              <a:buFont typeface="+mj-lt"/>
              <a:buAutoNum type="arabicPeriod"/>
            </a:pPr>
            <a:r>
              <a:rPr lang="ru-RU" sz="2400" dirty="0"/>
              <a:t>Всё работает стабильно в тестовых условиях, приближенных к реальности. </a:t>
            </a:r>
            <a:endParaRPr lang="ru-RU" sz="3600" dirty="0"/>
          </a:p>
          <a:p>
            <a:pPr marL="914400" lvl="1" indent="-457200">
              <a:buFont typeface="+mj-lt"/>
              <a:buAutoNum type="arabicPeriod"/>
            </a:pPr>
            <a:r>
              <a:rPr lang="ru-RU" sz="2400" dirty="0"/>
              <a:t>Можно переходить к более глубоким тестам. </a:t>
            </a:r>
            <a:endParaRPr lang="ru-RU" sz="3600" dirty="0"/>
          </a:p>
          <a:p>
            <a:endParaRPr lang="ru-RU" dirty="0"/>
          </a:p>
        </p:txBody>
      </p:sp>
    </p:spTree>
    <p:extLst>
      <p:ext uri="{BB962C8B-B14F-4D97-AF65-F5344CB8AC3E}">
        <p14:creationId xmlns:p14="http://schemas.microsoft.com/office/powerpoint/2010/main" val="171324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B9971F-ADEB-BA4B-A96A-1889D69C3C57}"/>
              </a:ext>
            </a:extLst>
          </p:cNvPr>
          <p:cNvSpPr>
            <a:spLocks noGrp="1"/>
          </p:cNvSpPr>
          <p:nvPr>
            <p:ph type="title"/>
          </p:nvPr>
        </p:nvSpPr>
        <p:spPr/>
        <p:txBody>
          <a:bodyPr/>
          <a:lstStyle/>
          <a:p>
            <a:pPr algn="ctr"/>
            <a:r>
              <a:rPr lang="ru-RU" b="1" i="1" dirty="0" err="1"/>
              <a:t>Sanity</a:t>
            </a:r>
            <a:r>
              <a:rPr lang="ru-RU" b="1" i="1" dirty="0"/>
              <a:t>-</a:t>
            </a:r>
            <a:r>
              <a:rPr lang="ru-RU" b="1" dirty="0"/>
              <a:t>тестирование </a:t>
            </a:r>
          </a:p>
        </p:txBody>
      </p:sp>
      <p:sp>
        <p:nvSpPr>
          <p:cNvPr id="3" name="TextBox 2">
            <a:extLst>
              <a:ext uri="{FF2B5EF4-FFF2-40B4-BE49-F238E27FC236}">
                <a16:creationId xmlns:a16="http://schemas.microsoft.com/office/drawing/2014/main" id="{41B8D112-210C-AC41-A423-FA7BF524841F}"/>
              </a:ext>
            </a:extLst>
          </p:cNvPr>
          <p:cNvSpPr txBox="1"/>
          <p:nvPr/>
        </p:nvSpPr>
        <p:spPr>
          <a:xfrm>
            <a:off x="444500" y="1981200"/>
            <a:ext cx="11087100" cy="1200329"/>
          </a:xfrm>
          <a:prstGeom prst="rect">
            <a:avLst/>
          </a:prstGeom>
          <a:noFill/>
        </p:spPr>
        <p:txBody>
          <a:bodyPr wrap="square" rtlCol="0">
            <a:spAutoFit/>
          </a:bodyPr>
          <a:lstStyle/>
          <a:p>
            <a:r>
              <a:rPr lang="ru-RU" sz="2400" dirty="0"/>
              <a:t>Очень часто можно услышать вопрос о том, чем «</a:t>
            </a:r>
            <a:r>
              <a:rPr lang="ru-RU" sz="2400" dirty="0" err="1"/>
              <a:t>smoke</a:t>
            </a:r>
            <a:r>
              <a:rPr lang="ru-RU" sz="2400" dirty="0"/>
              <a:t> </a:t>
            </a:r>
            <a:r>
              <a:rPr lang="ru-RU" sz="2400" dirty="0" err="1"/>
              <a:t>test</a:t>
            </a:r>
            <a:r>
              <a:rPr lang="ru-RU" sz="2400" dirty="0"/>
              <a:t>» отличается от «</a:t>
            </a:r>
            <a:r>
              <a:rPr lang="ru-RU" sz="2400" dirty="0" err="1"/>
              <a:t>sanity</a:t>
            </a:r>
            <a:r>
              <a:rPr lang="ru-RU" sz="2400" dirty="0"/>
              <a:t> </a:t>
            </a:r>
            <a:r>
              <a:rPr lang="ru-RU" sz="2400" dirty="0" err="1"/>
              <a:t>test</a:t>
            </a:r>
            <a:r>
              <a:rPr lang="ru-RU" sz="2400" dirty="0"/>
              <a:t>». В глоссарии ISTQB сказано просто: «</a:t>
            </a:r>
            <a:r>
              <a:rPr lang="ru-RU" sz="2400" dirty="0" err="1"/>
              <a:t>sanity</a:t>
            </a:r>
            <a:r>
              <a:rPr lang="ru-RU" sz="2400" dirty="0"/>
              <a:t> </a:t>
            </a:r>
            <a:r>
              <a:rPr lang="ru-RU" sz="2400" dirty="0" err="1"/>
              <a:t>test</a:t>
            </a:r>
            <a:r>
              <a:rPr lang="ru-RU" sz="2400" dirty="0"/>
              <a:t>: </a:t>
            </a:r>
            <a:r>
              <a:rPr lang="ru-RU" sz="2400" dirty="0" err="1"/>
              <a:t>See</a:t>
            </a:r>
            <a:r>
              <a:rPr lang="ru-RU" sz="2400" dirty="0"/>
              <a:t> </a:t>
            </a:r>
            <a:r>
              <a:rPr lang="ru-RU" sz="2400" dirty="0" err="1"/>
              <a:t>smoke</a:t>
            </a:r>
            <a:r>
              <a:rPr lang="ru-RU" sz="2400" dirty="0"/>
              <a:t> </a:t>
            </a:r>
            <a:r>
              <a:rPr lang="ru-RU" sz="2400" dirty="0" err="1"/>
              <a:t>test</a:t>
            </a:r>
            <a:r>
              <a:rPr lang="ru-RU" sz="2400" dirty="0"/>
              <a:t>». Но некоторые авторы утверждают, что разница  есть .̆ </a:t>
            </a:r>
          </a:p>
        </p:txBody>
      </p:sp>
    </p:spTree>
    <p:extLst>
      <p:ext uri="{BB962C8B-B14F-4D97-AF65-F5344CB8AC3E}">
        <p14:creationId xmlns:p14="http://schemas.microsoft.com/office/powerpoint/2010/main" val="400126329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2090</Words>
  <Application>Microsoft Office PowerPoint</Application>
  <PresentationFormat>Широкоэкранный</PresentationFormat>
  <Paragraphs>148</Paragraphs>
  <Slides>17</Slides>
  <Notes>13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ArialMT</vt:lpstr>
      <vt:lpstr>Calibri</vt:lpstr>
      <vt:lpstr>Calibri Light</vt:lpstr>
      <vt:lpstr>Тема Office</vt:lpstr>
      <vt:lpstr>Классификация тестирование</vt:lpstr>
      <vt:lpstr>Презентация PowerPoint</vt:lpstr>
      <vt:lpstr>Презентация PowerPoint</vt:lpstr>
      <vt:lpstr>Презентация PowerPoint</vt:lpstr>
      <vt:lpstr>Презентация PowerPoint</vt:lpstr>
      <vt:lpstr>Функциональное тестирование</vt:lpstr>
      <vt:lpstr>Виды функционального тестирования</vt:lpstr>
      <vt:lpstr>Дымовое тестирование </vt:lpstr>
      <vt:lpstr>Sanity-тестирование </vt:lpstr>
      <vt:lpstr>Регрессионное тестирование</vt:lpstr>
      <vt:lpstr>Регрессионное тестирование</vt:lpstr>
      <vt:lpstr>Нефункциональное тестирование</vt:lpstr>
      <vt:lpstr>Виды нефункциональное тестирование</vt:lpstr>
      <vt:lpstr>Приемочное тестирование </vt:lpstr>
      <vt:lpstr>Виды приемочного тестирование </vt:lpstr>
      <vt:lpstr>Пользовательское тестирование </vt:lpstr>
      <vt:lpstr>Задание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Алексей Черняков</dc:creator>
  <cp:lastModifiedBy>Gleb Kolonin</cp:lastModifiedBy>
  <cp:revision>54</cp:revision>
  <dcterms:created xsi:type="dcterms:W3CDTF">2021-08-31T03:25:49Z</dcterms:created>
  <dcterms:modified xsi:type="dcterms:W3CDTF">2022-01-28T07:20:07Z</dcterms:modified>
</cp:coreProperties>
</file>