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94632"/>
  </p:normalViewPr>
  <p:slideViewPr>
    <p:cSldViewPr snapToGrid="0" snapToObjects="1">
      <p:cViewPr>
        <p:scale>
          <a:sx n="120" d="100"/>
          <a:sy n="120" d="100"/>
        </p:scale>
        <p:origin x="57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D4D88-BC9F-AB4E-8F73-C69C3CF2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786FA-FCBE-AC48-A260-562BB556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80894-559A-994F-9A0E-B7CA885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0E758-A08D-4A45-984D-3D453B80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96E0B-0816-ED42-85E2-35F89451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6AF5C-5021-8446-96A4-06B97CC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7FC02-6465-5640-ADEC-4D22E64A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E820B-E93F-FE4D-9F94-12AD223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9474-60CB-A742-8CE0-AE28775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EA6E-27CD-2843-8172-77DE312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BE9E1-A2EE-C541-9FB0-60384BE4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EC2F9-7E7B-D244-B97F-CBCCF1D1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3CACA-D493-B64C-971A-8458230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6D14-373B-F245-B849-838842C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EF3F3-3ACE-D641-97E8-4FEE087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872C-1D19-6948-A0EB-486C8CD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4553-ED2F-FC40-8998-8289E895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69AD5-4F03-4848-A512-A15AA4BA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55C9F-7D99-E54E-9206-F9690D79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B8F9F-9519-6B43-8BE1-24F921B1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3CE4-EB44-D548-A7AE-15FDFA1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C91C-80B6-1848-B15D-F61E8F52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275C9-3FE6-2D48-B6F0-C5A5AFD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7BC38-945A-3D47-8DB2-88F32BF3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0CDA7-AC65-DB48-B262-800C7FF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A741-0EF2-A046-9BEF-1A4E5E8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E497C-94BA-5746-9A57-C496FC4C5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EBFA0-AF64-A849-B662-FC82B713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B7087-7B73-4342-BFD7-252E459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0104F1-4A0B-8948-9FE6-068DE841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3B207-BEDE-B043-BC51-A39C5E6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40FE-4F7D-934E-ABF6-9276126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1CA2-06D5-9B4D-BF9E-A6879078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54954-1ED0-E44C-B188-D510DE98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14C8BB-55F4-5949-8F37-A47C79B2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4F451-5098-FB49-A333-DED4C20DA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7C93F1-D1A9-554E-8261-8ADFAE2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A248FB-6543-9640-ACAB-45AF41B8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1F26F-1084-CD45-9169-82F84DD6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EE573-6E3A-AC4E-961C-BC8C0494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85161-9877-A043-A433-351DD7A2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DF71D-889B-6D40-80B5-CE90BB0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8BA9E-B6C1-3746-B15A-9E1A1A6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7367B7-C164-9B42-B761-109FFED6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6D41B-B033-894B-8B65-72AEB63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C2F38-8785-384A-A03A-A3FEE09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39165-9102-0B44-8FF1-6B00401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F0371-4718-0C42-8AEE-521E24F3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832A3-5319-054B-ADA4-0E94BAB5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E182D-7FD7-C249-AC89-B2917A5B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0F4C5-2287-2A4E-943B-3CE50CD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FA337-582F-DF4F-8EBC-89BE080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7C95-1C01-5848-9E03-7A34352B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D76AF8-B434-A742-87BD-8B9CB1EA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B139-DAED-BB44-8E09-B2958EF0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9ACAFC-63CE-7346-9508-7A2644C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1538DB-E4DF-EA4A-B41C-07FFF1E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8BEDB-7C38-2741-920D-3D8447B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A923-64E7-E04F-BD5E-962BB7DD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7EE03-1E55-344D-8289-01BDA5A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D2AE9-FED8-1E44-8E47-03E53DE8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5DB2-06D5-9A4D-B011-E89EF50A620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281E5-7151-034F-870B-0F5783D98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0B417-18E5-294D-96E0-3161DDF8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bv/g_p2n7cn12x36_cgy7260yk80000gn/T/com.microsoft.Word/WebArchiveCopyPasteTempFiles/QAP_20_get.map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bv/g_p2n7cn12x36_cgy7260yk80000gn/T/com.microsoft.Word/WebArchiveCopyPasteTempFiles/QAP_20_post.map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5902-B67D-2943-BFA5-164A7BDD9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Тестирование </a:t>
            </a:r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Группы сценариев для тест-кейсов: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Базовые позитивные проверки </a:t>
            </a:r>
            <a:r>
              <a:rPr lang="ru-RU" dirty="0"/>
              <a:t>(так называемый </a:t>
            </a:r>
            <a:r>
              <a:rPr lang="ru-RU" i="1" dirty="0" err="1"/>
              <a:t>Happy</a:t>
            </a:r>
            <a:r>
              <a:rPr lang="ru-RU" i="1" dirty="0"/>
              <a:t> </a:t>
            </a:r>
            <a:r>
              <a:rPr lang="ru-RU" i="1" dirty="0" err="1"/>
              <a:t>Path</a:t>
            </a:r>
            <a:r>
              <a:rPr lang="ru-RU" dirty="0"/>
              <a:t> — «счастливый путь») — самый короткий сценарий, когда пользователь всё делает правильно (заполняет все обязательные поля, все параметры и заголовки).</a:t>
            </a:r>
          </a:p>
          <a:p>
            <a:pPr lvl="0"/>
            <a:r>
              <a:rPr lang="ru-RU" b="1" dirty="0"/>
              <a:t>Расширенные позитивные проверки с опциональными параметрами </a:t>
            </a:r>
            <a:r>
              <a:rPr lang="ru-RU" dirty="0"/>
              <a:t>— это проверки, которые используют необязательные параметры запросов в различных вариациях (но все ещё позитивные).</a:t>
            </a:r>
          </a:p>
          <a:p>
            <a:pPr lvl="0"/>
            <a:r>
              <a:rPr lang="ru-RU" b="1" dirty="0"/>
              <a:t>Негативные проверки с валидным запросом </a:t>
            </a:r>
            <a:r>
              <a:rPr lang="ru-RU" dirty="0"/>
              <a:t>— в таких тестах мы пытаемся идентифицировать неверное поведение приложения при корректных передаваемых данных. Например, передаем в качестве</a:t>
            </a:r>
            <a:r>
              <a:rPr lang="ru-RU" i="1" dirty="0"/>
              <a:t> </a:t>
            </a:r>
            <a:r>
              <a:rPr lang="ru-RU" i="1" dirty="0" err="1"/>
              <a:t>id</a:t>
            </a:r>
            <a:r>
              <a:rPr lang="ru-RU" dirty="0"/>
              <a:t> пользователя несуществующий идентификатор. Формально запрос правильный, но мы ожидаем ошибку от сервера, так как не можем найти пользователя с таким </a:t>
            </a:r>
            <a:r>
              <a:rPr lang="ru-RU" i="1" dirty="0" err="1"/>
              <a:t>id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2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Группы сценариев для тест-кейсов: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ru-RU" b="1" dirty="0"/>
              <a:t>Негативные проверки с </a:t>
            </a:r>
            <a:r>
              <a:rPr lang="ru-RU" b="1" dirty="0" err="1"/>
              <a:t>невалидным</a:t>
            </a:r>
            <a:r>
              <a:rPr lang="ru-RU" b="1" dirty="0"/>
              <a:t> запросом </a:t>
            </a:r>
            <a:r>
              <a:rPr lang="ru-RU" dirty="0"/>
              <a:t>— в таких тестах мы пытаемся идентифицировать, что сервер корректно отрабатывает некорректные ситуации. Например, в качестве </a:t>
            </a:r>
            <a:r>
              <a:rPr lang="ru-RU" i="1" dirty="0" err="1"/>
              <a:t>id</a:t>
            </a:r>
            <a:r>
              <a:rPr lang="ru-RU" dirty="0"/>
              <a:t> пользователя мы передаем строку, хотя ожидается число.</a:t>
            </a:r>
          </a:p>
          <a:p>
            <a:pPr lvl="0"/>
            <a:r>
              <a:rPr lang="ru-RU" b="1" dirty="0"/>
              <a:t>Деструктивное тестирование </a:t>
            </a:r>
            <a:r>
              <a:rPr lang="ru-RU" dirty="0"/>
              <a:t>— это тесты, направленные на взлом приложения или достижение его неработоспособности. Например, послать очень большое тело запроса.</a:t>
            </a:r>
          </a:p>
          <a:p>
            <a:r>
              <a:rPr lang="ru-RU" b="1" dirty="0"/>
              <a:t>Тесты на доступ </a:t>
            </a:r>
            <a:r>
              <a:rPr lang="ru-RU" dirty="0"/>
              <a:t>— разграничение прав пользователей, ограничение доступа для анонимных запросов, </a:t>
            </a:r>
            <a:r>
              <a:rPr lang="ru-RU" i="1" dirty="0"/>
              <a:t>HTTP</a:t>
            </a:r>
            <a:r>
              <a:rPr lang="ru-RU" dirty="0"/>
              <a:t> и </a:t>
            </a:r>
            <a:r>
              <a:rPr lang="ru-RU" i="1" dirty="0"/>
              <a:t>HTTPS-</a:t>
            </a:r>
            <a:r>
              <a:rPr lang="ru-RU" dirty="0"/>
              <a:t>протоколы</a:t>
            </a:r>
            <a:r>
              <a:rPr lang="ru-RU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24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</a:t>
            </a:r>
            <a:r>
              <a:rPr lang="ru-RU" dirty="0" err="1"/>
              <a:t>Get</a:t>
            </a:r>
            <a:r>
              <a:rPr lang="ru-RU" dirty="0"/>
              <a:t> запроса </a:t>
            </a:r>
            <a:r>
              <a:rPr lang="ru-RU" dirty="0" err="1"/>
              <a:t>api</a:t>
            </a:r>
            <a:r>
              <a:rPr lang="ru-RU" dirty="0"/>
              <a:t>/</a:t>
            </a:r>
            <a:r>
              <a:rPr lang="ru-RU" dirty="0" err="1"/>
              <a:t>pets</a:t>
            </a:r>
            <a:r>
              <a:rPr lang="ru-RU" dirty="0"/>
              <a:t>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DCF8B-51F4-0840-B9DC-89E5E31BE2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97442" y="90894"/>
            <a:ext cx="71317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4" descr="Рис. 20.3.2 Диаграмма параметров Get запроса api/pets">
            <a:extLst>
              <a:ext uri="{FF2B5EF4-FFF2-40B4-BE49-F238E27FC236}">
                <a16:creationId xmlns:a16="http://schemas.microsoft.com/office/drawing/2014/main" id="{BBCC7090-AE2B-CD4C-8A0A-F981C492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4" y="1431758"/>
            <a:ext cx="5041231" cy="50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1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6" y="292937"/>
            <a:ext cx="10515600" cy="838032"/>
          </a:xfrm>
        </p:spPr>
        <p:txBody>
          <a:bodyPr/>
          <a:lstStyle/>
          <a:p>
            <a:pPr algn="ctr"/>
            <a:r>
              <a:rPr lang="ru-RU" b="1" dirty="0"/>
              <a:t>Базовый позитивный случай:</a:t>
            </a:r>
            <a:r>
              <a:rPr lang="ru-RU" dirty="0"/>
              <a:t>  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144A38D-F142-F245-98AA-BF7AB9DD0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59683"/>
              </p:ext>
            </p:extLst>
          </p:nvPr>
        </p:nvGraphicFramePr>
        <p:xfrm>
          <a:off x="637673" y="1239253"/>
          <a:ext cx="10936705" cy="5792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37801">
                  <a:extLst>
                    <a:ext uri="{9D8B030D-6E8A-4147-A177-3AD203B41FA5}">
                      <a16:colId xmlns:a16="http://schemas.microsoft.com/office/drawing/2014/main" val="568738605"/>
                    </a:ext>
                  </a:extLst>
                </a:gridCol>
                <a:gridCol w="6298904">
                  <a:extLst>
                    <a:ext uri="{9D8B030D-6E8A-4147-A177-3AD203B41FA5}">
                      <a16:colId xmlns:a16="http://schemas.microsoft.com/office/drawing/2014/main" val="3649405109"/>
                    </a:ext>
                  </a:extLst>
                </a:gridCol>
              </a:tblGrid>
              <a:tr h="4815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Вызов API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выполнения запроса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15300666"/>
                  </a:ext>
                </a:extLst>
              </a:tr>
              <a:tr h="5137156"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ru-RU" sz="1800" dirty="0">
                          <a:effectLst/>
                        </a:rPr>
                        <a:t>GET</a:t>
                      </a:r>
                    </a:p>
                    <a:p>
                      <a:pPr>
                        <a:lnSpc>
                          <a:spcPts val="1680"/>
                        </a:lnSpc>
                        <a:spcAft>
                          <a:spcPts val="1700"/>
                        </a:spcAft>
                      </a:pPr>
                      <a:r>
                        <a:rPr lang="ru-RU" sz="1800" dirty="0" err="1">
                          <a:effectLst/>
                        </a:rPr>
                        <a:t>https</a:t>
                      </a:r>
                      <a:r>
                        <a:rPr lang="ru-RU" sz="1800" dirty="0">
                          <a:effectLst/>
                        </a:rPr>
                        <a:t>://petfriends1.herokuapp.com/</a:t>
                      </a:r>
                      <a:r>
                        <a:rPr lang="ru-RU" sz="1800" dirty="0" err="1">
                          <a:effectLst/>
                        </a:rPr>
                        <a:t>api</a:t>
                      </a:r>
                      <a:r>
                        <a:rPr lang="ru-RU" sz="1800" dirty="0">
                          <a:effectLst/>
                        </a:rPr>
                        <a:t>/</a:t>
                      </a:r>
                      <a:r>
                        <a:rPr lang="ru-RU" sz="1800" dirty="0" err="1">
                          <a:effectLst/>
                        </a:rPr>
                        <a:t>pets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ts val="1680"/>
                        </a:lnSpc>
                        <a:spcBef>
                          <a:spcPts val="1500"/>
                        </a:spcBef>
                        <a:spcAft>
                          <a:spcPts val="1700"/>
                        </a:spcAft>
                      </a:pPr>
                      <a:r>
                        <a:rPr lang="en-US" sz="1800" dirty="0">
                          <a:effectLst/>
                        </a:rPr>
                        <a:t>Headers: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ts val="1680"/>
                        </a:lnSpc>
                        <a:spcBef>
                          <a:spcPts val="1500"/>
                        </a:spcBef>
                        <a:spcAft>
                          <a:spcPts val="1700"/>
                        </a:spcAft>
                      </a:pPr>
                      <a:r>
                        <a:rPr lang="en-US" sz="1800" dirty="0" err="1">
                          <a:effectLst/>
                        </a:rPr>
                        <a:t>auth_key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ru-RU" sz="1800" dirty="0">
                          <a:effectLst/>
                        </a:rPr>
                        <a:t>Корректный ключ</a:t>
                      </a:r>
                      <a:r>
                        <a:rPr lang="en-US" sz="1800" dirty="0">
                          <a:effectLst/>
                        </a:rPr>
                        <a:t> API</a:t>
                      </a:r>
                    </a:p>
                    <a:p>
                      <a:pPr>
                        <a:lnSpc>
                          <a:spcPts val="1680"/>
                        </a:lnSpc>
                        <a:spcBef>
                          <a:spcPts val="1500"/>
                        </a:spcBef>
                        <a:spcAft>
                          <a:spcPts val="17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Filter: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my_pets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itchFamily="2" charset="2"/>
                        <a:buChar char=""/>
                        <a:tabLst>
                          <a:tab pos="914400" algn="l"/>
                        </a:tabLst>
                        <a:defRPr/>
                      </a:pPr>
                      <a:r>
                        <a:rPr lang="ru-RU" sz="1600" dirty="0">
                          <a:effectLst/>
                        </a:rPr>
                        <a:t>Код ответа 200 (OK)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ru-RU" sz="1600" dirty="0">
                          <a:effectLst/>
                        </a:rPr>
                        <a:t>Заголовки ответа содержат:</a:t>
                      </a:r>
                    </a:p>
                    <a:p>
                      <a:pPr marL="914400" lvl="2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828800" algn="l"/>
                        </a:tabLst>
                      </a:pPr>
                      <a:r>
                        <a:rPr lang="ru-RU" sz="1600" dirty="0">
                          <a:effectLst/>
                        </a:rPr>
                        <a:t>Обязательно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  <a:endParaRPr lang="ru-RU" sz="1600" dirty="0">
                        <a:effectLst/>
                      </a:endParaRP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content-type: text/</a:t>
                      </a:r>
                      <a:r>
                        <a:rPr lang="en-US" sz="1600" dirty="0" err="1">
                          <a:effectLst/>
                        </a:rPr>
                        <a:t>json</a:t>
                      </a:r>
                      <a:r>
                        <a:rPr lang="en-US" sz="1600" dirty="0">
                          <a:effectLst/>
                        </a:rPr>
                        <a:t>; </a:t>
                      </a:r>
                      <a:endParaRPr lang="ru-RU" sz="1600" dirty="0">
                        <a:effectLst/>
                      </a:endParaRP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charset=utf-8; 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date: &lt;</a:t>
                      </a:r>
                      <a:r>
                        <a:rPr lang="ru-RU" sz="1600" dirty="0">
                          <a:effectLst/>
                        </a:rPr>
                        <a:t>дата</a:t>
                      </a:r>
                      <a:r>
                        <a:rPr lang="en-US" sz="1600" dirty="0">
                          <a:effectLst/>
                        </a:rPr>
                        <a:t>&gt;;</a:t>
                      </a:r>
                    </a:p>
                    <a:p>
                      <a:pPr marL="914400" lvl="2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828800" algn="l"/>
                        </a:tabLst>
                      </a:pPr>
                      <a:r>
                        <a:rPr lang="ru-RU" sz="1600" dirty="0">
                          <a:effectLst/>
                        </a:rPr>
                        <a:t>Опционально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connection: keep-alive; 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server: </a:t>
                      </a:r>
                      <a:r>
                        <a:rPr lang="en-US" sz="1600" dirty="0" err="1">
                          <a:effectLst/>
                        </a:rPr>
                        <a:t>gunicorn</a:t>
                      </a:r>
                      <a:r>
                        <a:rPr lang="en-US" sz="1600" dirty="0">
                          <a:effectLst/>
                        </a:rPr>
                        <a:t>/20.0.4; 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via: 1.1 </a:t>
                      </a:r>
                      <a:r>
                        <a:rPr lang="en-US" sz="1600" dirty="0" err="1">
                          <a:effectLst/>
                        </a:rPr>
                        <a:t>vegur</a:t>
                      </a:r>
                      <a:endParaRPr lang="ru-RU" sz="1600" dirty="0">
                        <a:effectLst/>
                      </a:endParaRPr>
                    </a:p>
                    <a:p>
                      <a:pPr marL="742950" lvl="1" indent="-28575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 теле приходит </a:t>
                      </a:r>
                      <a:r>
                        <a:rPr lang="ru-RU" sz="1600" dirty="0" err="1">
                          <a:effectLst/>
                        </a:rPr>
                        <a:t>json</a:t>
                      </a:r>
                      <a:r>
                        <a:rPr lang="ru-RU" sz="1600" dirty="0">
                          <a:effectLst/>
                        </a:rPr>
                        <a:t> с корректной структурой</a:t>
                      </a:r>
                    </a:p>
                    <a:p>
                      <a:pPr marL="742950" lvl="1" indent="-28575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 теле приходят следующие поля в объектах </a:t>
                      </a:r>
                      <a:r>
                        <a:rPr lang="ru-RU" sz="1600" dirty="0" err="1">
                          <a:effectLst/>
                        </a:rPr>
                        <a:t>pets</a:t>
                      </a:r>
                      <a:r>
                        <a:rPr lang="ru-RU" sz="1600" dirty="0">
                          <a:effectLst/>
                        </a:rPr>
                        <a:t>: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age</a:t>
                      </a:r>
                      <a:r>
                        <a:rPr lang="ru-RU" sz="1600" dirty="0">
                          <a:effectLst/>
                        </a:rPr>
                        <a:t>: целое число,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animal_type</a:t>
                      </a:r>
                      <a:r>
                        <a:rPr lang="ru-RU" sz="1600" dirty="0">
                          <a:effectLst/>
                        </a:rPr>
                        <a:t>: строка,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created_at</a:t>
                      </a:r>
                      <a:r>
                        <a:rPr lang="ru-RU" sz="1600" dirty="0">
                          <a:effectLst/>
                        </a:rPr>
                        <a:t>: строка со снимком времени (</a:t>
                      </a:r>
                      <a:r>
                        <a:rPr lang="ru-RU" sz="1600" dirty="0" err="1">
                          <a:effectLst/>
                        </a:rPr>
                        <a:t>timestamp</a:t>
                      </a:r>
                      <a:r>
                        <a:rPr lang="ru-RU" sz="1600" dirty="0">
                          <a:effectLst/>
                        </a:rPr>
                        <a:t>),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id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uuid</a:t>
                      </a:r>
                      <a:r>
                        <a:rPr lang="ru-RU" sz="1600" dirty="0">
                          <a:effectLst/>
                        </a:rPr>
                        <a:t>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name</a:t>
                      </a:r>
                      <a:r>
                        <a:rPr lang="ru-RU" sz="1600" dirty="0">
                          <a:effectLst/>
                        </a:rPr>
                        <a:t>: строка,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pet_photo</a:t>
                      </a:r>
                      <a:r>
                        <a:rPr lang="ru-RU" sz="1600" dirty="0">
                          <a:effectLst/>
                        </a:rPr>
                        <a:t>: base64 </a:t>
                      </a:r>
                      <a:r>
                        <a:rPr lang="ru-RU" sz="1600" dirty="0" err="1">
                          <a:effectLst/>
                        </a:rPr>
                        <a:t>image</a:t>
                      </a:r>
                      <a:r>
                        <a:rPr lang="ru-RU" sz="1600" dirty="0">
                          <a:effectLst/>
                        </a:rPr>
                        <a:t>,</a:t>
                      </a:r>
                    </a:p>
                    <a:p>
                      <a:pPr marL="1600200" lvl="3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 err="1">
                          <a:effectLst/>
                        </a:rPr>
                        <a:t>user_id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guid</a:t>
                      </a:r>
                      <a:endParaRPr lang="en-US" sz="1600" dirty="0">
                        <a:effectLst/>
                      </a:endParaRPr>
                    </a:p>
                    <a:p>
                      <a:pPr marL="685800" lvl="1" indent="-22860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Char char=""/>
                        <a:tabLst>
                          <a:tab pos="18288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Время выполнения: не дольше 1с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40427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31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Тестирования POST запросов</a:t>
            </a:r>
            <a:r>
              <a:rPr lang="ru-RU" dirty="0"/>
              <a:t>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Во-первых, он </a:t>
            </a:r>
            <a:r>
              <a:rPr lang="ru-RU" b="1" dirty="0"/>
              <a:t>содержит тело</a:t>
            </a:r>
            <a:r>
              <a:rPr lang="ru-RU" dirty="0"/>
              <a:t>, в отличие от</a:t>
            </a:r>
            <a:r>
              <a:rPr lang="ru-RU" i="1" dirty="0"/>
              <a:t> GET з</a:t>
            </a:r>
            <a:r>
              <a:rPr lang="ru-RU" dirty="0"/>
              <a:t>апроса. Это даёт нам как пользователям дополнительную возможность некорректно воспользоваться сервисом и, как следствие, вызвать ошибки в поведении приложения не только для нас, но и для других пользователей.</a:t>
            </a:r>
          </a:p>
          <a:p>
            <a:pPr algn="just"/>
            <a:r>
              <a:rPr lang="ru-RU" dirty="0"/>
              <a:t>Во-вторых, это </a:t>
            </a:r>
            <a:r>
              <a:rPr lang="ru-RU" b="1" dirty="0"/>
              <a:t>не идемпотентный</a:t>
            </a:r>
            <a:r>
              <a:rPr lang="ru-RU" dirty="0"/>
              <a:t> метод. </a:t>
            </a:r>
            <a:r>
              <a:rPr lang="ru-RU" i="1" dirty="0"/>
              <a:t>POST</a:t>
            </a:r>
            <a:r>
              <a:rPr lang="ru-RU" dirty="0"/>
              <a:t> запрос приводит к изменению состояния системы, а следовательно, и проверять его работу сложнее. Если в </a:t>
            </a:r>
            <a:r>
              <a:rPr lang="ru-RU" i="1" dirty="0"/>
              <a:t>GET</a:t>
            </a:r>
            <a:r>
              <a:rPr lang="ru-RU" dirty="0"/>
              <a:t> запросе было достаточно повторить его, то каждый</a:t>
            </a:r>
            <a:r>
              <a:rPr lang="ru-RU" i="1" dirty="0"/>
              <a:t> POST</a:t>
            </a:r>
            <a:r>
              <a:rPr lang="ru-RU" dirty="0"/>
              <a:t> запрос требует к себе отдельного внимания и обдумывания, как именно проверить корректность изменения состояния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8156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751"/>
          </a:xfrm>
        </p:spPr>
        <p:txBody>
          <a:bodyPr/>
          <a:lstStyle/>
          <a:p>
            <a:pPr algn="ctr"/>
            <a:r>
              <a:rPr lang="ru-RU" b="1" dirty="0"/>
              <a:t>Тестирования POST запросов</a:t>
            </a:r>
            <a:r>
              <a:rPr lang="ru-RU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8FD6-6A95-D64D-ABA7-4A6F0446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87" y="1381877"/>
            <a:ext cx="153241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1" descr="Рис. 20.4.1 Диаграмма Post запроса">
            <a:extLst>
              <a:ext uri="{FF2B5EF4-FFF2-40B4-BE49-F238E27FC236}">
                <a16:creationId xmlns:a16="http://schemas.microsoft.com/office/drawing/2014/main" id="{840F297A-2473-FA44-96F3-774AC3F0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85" y="1227221"/>
            <a:ext cx="6448926" cy="55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3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26" y="292937"/>
            <a:ext cx="10515600" cy="838032"/>
          </a:xfrm>
        </p:spPr>
        <p:txBody>
          <a:bodyPr/>
          <a:lstStyle/>
          <a:p>
            <a:pPr algn="ctr"/>
            <a:r>
              <a:rPr lang="ru-RU" b="1" dirty="0"/>
              <a:t>Базовый позитивный случай:</a:t>
            </a:r>
            <a:r>
              <a:rPr lang="ru-RU" dirty="0"/>
              <a:t> 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217431D-68DE-304F-B833-D8D8EE505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875354"/>
              </p:ext>
            </p:extLst>
          </p:nvPr>
        </p:nvGraphicFramePr>
        <p:xfrm>
          <a:off x="523372" y="1018083"/>
          <a:ext cx="10840454" cy="5235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5965">
                  <a:extLst>
                    <a:ext uri="{9D8B030D-6E8A-4147-A177-3AD203B41FA5}">
                      <a16:colId xmlns:a16="http://schemas.microsoft.com/office/drawing/2014/main" val="3843941554"/>
                    </a:ext>
                  </a:extLst>
                </a:gridCol>
                <a:gridCol w="7044489">
                  <a:extLst>
                    <a:ext uri="{9D8B030D-6E8A-4147-A177-3AD203B41FA5}">
                      <a16:colId xmlns:a16="http://schemas.microsoft.com/office/drawing/2014/main" val="1026469860"/>
                    </a:ext>
                  </a:extLst>
                </a:gridCol>
              </a:tblGrid>
              <a:tr h="515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Вызов API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6" marR="44006" marT="44006" marB="4400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выполнения запроса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6" marR="44006" marT="44006" marB="44006" anchor="ctr"/>
                </a:tc>
                <a:extLst>
                  <a:ext uri="{0D108BD9-81ED-4DB2-BD59-A6C34878D82A}">
                    <a16:rowId xmlns:a16="http://schemas.microsoft.com/office/drawing/2014/main" val="1534166243"/>
                  </a:ext>
                </a:extLst>
              </a:tr>
              <a:tr h="41788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POST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https</a:t>
                      </a:r>
                      <a:r>
                        <a:rPr lang="ru-RU" sz="1800" dirty="0">
                          <a:effectLst/>
                        </a:rPr>
                        <a:t>://petfriends1.herokuapp.com/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api</a:t>
                      </a:r>
                      <a:r>
                        <a:rPr lang="ru-RU" sz="1800" dirty="0">
                          <a:effectLst/>
                        </a:rPr>
                        <a:t>/</a:t>
                      </a:r>
                      <a:r>
                        <a:rPr lang="ru-RU" sz="1800" dirty="0" err="1">
                          <a:effectLst/>
                        </a:rPr>
                        <a:t>pets</a:t>
                      </a:r>
                      <a:r>
                        <a:rPr lang="ru-RU" sz="1800" dirty="0">
                          <a:effectLst/>
                        </a:rPr>
                        <a:t>/</a:t>
                      </a:r>
                      <a:r>
                        <a:rPr lang="ru-RU" sz="1800" dirty="0" err="1">
                          <a:effectLst/>
                        </a:rPr>
                        <a:t>set_photo</a:t>
                      </a:r>
                      <a:r>
                        <a:rPr lang="ru-RU" sz="1800" dirty="0">
                          <a:effectLst/>
                        </a:rPr>
                        <a:t>/{</a:t>
                      </a:r>
                      <a:r>
                        <a:rPr lang="ru-RU" sz="1800" dirty="0" err="1">
                          <a:effectLst/>
                        </a:rPr>
                        <a:t>pet_id</a:t>
                      </a:r>
                      <a:r>
                        <a:rPr lang="ru-RU" sz="1800" dirty="0">
                          <a:effectLst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Headers: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auth_key</a:t>
                      </a:r>
                      <a:r>
                        <a:rPr lang="ru-RU" sz="1800" dirty="0">
                          <a:effectLst/>
                        </a:rPr>
                        <a:t>: Корректный ключ API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Path </a:t>
                      </a:r>
                      <a:r>
                        <a:rPr lang="en-US" sz="1800" dirty="0" err="1">
                          <a:effectLst/>
                        </a:rPr>
                        <a:t>params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pet_id</a:t>
                      </a:r>
                      <a:r>
                        <a:rPr lang="ru-RU" sz="1800" dirty="0">
                          <a:effectLst/>
                        </a:rPr>
                        <a:t>=корректный </a:t>
                      </a:r>
                      <a:r>
                        <a:rPr lang="ru-RU" sz="1800" dirty="0" err="1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 питомца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Payload: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корректный файл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6" marR="44006" marT="44006" marB="44006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Код ответа 200 (</a:t>
                      </a:r>
                      <a:r>
                        <a:rPr lang="ru-RU" sz="1600" dirty="0" err="1">
                          <a:effectLst/>
                        </a:rPr>
                        <a:t>Created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 теле приходит </a:t>
                      </a:r>
                      <a:r>
                        <a:rPr lang="ru-RU" sz="1600" dirty="0" err="1">
                          <a:effectLst/>
                        </a:rPr>
                        <a:t>json</a:t>
                      </a:r>
                      <a:r>
                        <a:rPr lang="ru-RU" sz="1600" dirty="0">
                          <a:effectLst/>
                        </a:rPr>
                        <a:t> с корректной структурой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 теле приходят следующие поля в объектах </a:t>
                      </a:r>
                      <a:r>
                        <a:rPr lang="ru-RU" sz="1600" dirty="0" err="1">
                          <a:effectLst/>
                        </a:rPr>
                        <a:t>pets</a:t>
                      </a:r>
                      <a:r>
                        <a:rPr lang="ru-RU" sz="1600" dirty="0">
                          <a:effectLst/>
                        </a:rPr>
                        <a:t>:</a:t>
                      </a: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age</a:t>
                      </a:r>
                      <a:r>
                        <a:rPr lang="ru-RU" sz="1600" dirty="0">
                          <a:effectLst/>
                        </a:rPr>
                        <a:t>: целое число,</a:t>
                      </a: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animal_type</a:t>
                      </a:r>
                      <a:r>
                        <a:rPr lang="ru-RU" sz="1600" dirty="0">
                          <a:effectLst/>
                        </a:rPr>
                        <a:t>: строка,</a:t>
                      </a: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created_at</a:t>
                      </a:r>
                      <a:r>
                        <a:rPr lang="ru-RU" sz="1600" dirty="0">
                          <a:effectLst/>
                        </a:rPr>
                        <a:t>: строка со снимком времени (</a:t>
                      </a:r>
                      <a:r>
                        <a:rPr lang="ru-RU" sz="1600" dirty="0" err="1">
                          <a:effectLst/>
                        </a:rPr>
                        <a:t>timestamp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id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uuid</a:t>
                      </a:r>
                      <a:endParaRPr lang="ru-RU" sz="1600" dirty="0">
                        <a:effectLst/>
                      </a:endParaRP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name</a:t>
                      </a:r>
                      <a:r>
                        <a:rPr lang="ru-RU" sz="1600" dirty="0">
                          <a:effectLst/>
                        </a:rPr>
                        <a:t>: строка</a:t>
                      </a: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pet_photo</a:t>
                      </a:r>
                      <a:r>
                        <a:rPr lang="ru-RU" sz="1600" dirty="0">
                          <a:effectLst/>
                        </a:rPr>
                        <a:t>: base64 </a:t>
                      </a:r>
                      <a:r>
                        <a:rPr lang="ru-RU" sz="1600" dirty="0" err="1">
                          <a:effectLst/>
                        </a:rPr>
                        <a:t>image</a:t>
                      </a:r>
                      <a:endParaRPr lang="ru-RU" sz="1600" dirty="0">
                        <a:effectLst/>
                      </a:endParaRPr>
                    </a:p>
                    <a:p>
                      <a:pPr marL="685800" lvl="1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user_id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guid</a:t>
                      </a:r>
                      <a:endParaRPr lang="ru-RU" sz="1600" dirty="0">
                        <a:effectLst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Заголовки ответа:</a:t>
                      </a:r>
                    </a:p>
                    <a:p>
                      <a:pPr marL="457200" lvl="1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Обязательно:</a:t>
                      </a:r>
                    </a:p>
                    <a:p>
                      <a:pPr marL="1143000" lvl="2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content-type:application</a:t>
                      </a:r>
                      <a:r>
                        <a:rPr lang="ru-RU" sz="1600" dirty="0">
                          <a:effectLst/>
                        </a:rPr>
                        <a:t>/</a:t>
                      </a:r>
                      <a:r>
                        <a:rPr lang="ru-RU" sz="1600" dirty="0" err="1">
                          <a:effectLst/>
                        </a:rPr>
                        <a:t>json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charset</a:t>
                      </a:r>
                      <a:r>
                        <a:rPr lang="ru-RU" sz="1600" dirty="0">
                          <a:effectLst/>
                        </a:rPr>
                        <a:t>=utf-8</a:t>
                      </a:r>
                    </a:p>
                    <a:p>
                      <a:pPr marL="1143000" lvl="2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date</a:t>
                      </a:r>
                      <a:r>
                        <a:rPr lang="ru-RU" sz="1600" dirty="0">
                          <a:effectLst/>
                        </a:rPr>
                        <a:t>: &lt;дата&gt;</a:t>
                      </a:r>
                    </a:p>
                    <a:p>
                      <a:pPr marL="457200" lvl="1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2286000" algn="l"/>
                        </a:tabLst>
                      </a:pPr>
                      <a:r>
                        <a:rPr lang="ru-RU" sz="1600" dirty="0">
                          <a:effectLst/>
                        </a:rPr>
                        <a:t>Опционально:</a:t>
                      </a:r>
                    </a:p>
                    <a:p>
                      <a:pPr marL="1143000" lvl="2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connection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keep-alive</a:t>
                      </a:r>
                      <a:endParaRPr lang="ru-RU" sz="1600" dirty="0">
                        <a:effectLst/>
                      </a:endParaRPr>
                    </a:p>
                    <a:p>
                      <a:pPr marL="1143000" lvl="2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server</a:t>
                      </a:r>
                      <a:r>
                        <a:rPr lang="ru-RU" sz="1600" dirty="0">
                          <a:effectLst/>
                        </a:rPr>
                        <a:t>: </a:t>
                      </a:r>
                      <a:r>
                        <a:rPr lang="ru-RU" sz="1600" dirty="0" err="1">
                          <a:effectLst/>
                        </a:rPr>
                        <a:t>gunicorn</a:t>
                      </a:r>
                      <a:r>
                        <a:rPr lang="ru-RU" sz="1600" dirty="0">
                          <a:effectLst/>
                        </a:rPr>
                        <a:t>/20.0.4</a:t>
                      </a:r>
                    </a:p>
                    <a:p>
                      <a:pPr marL="1143000" lvl="2" indent="-228600">
                        <a:spcAft>
                          <a:spcPts val="0"/>
                        </a:spcAft>
                        <a:buFont typeface="Wingdings" pitchFamily="2" charset="2"/>
                        <a:buChar char=""/>
                      </a:pPr>
                      <a:r>
                        <a:rPr lang="ru-RU" sz="1600" dirty="0" err="1">
                          <a:effectLst/>
                        </a:rPr>
                        <a:t>via</a:t>
                      </a:r>
                      <a:r>
                        <a:rPr lang="ru-RU" sz="1600" dirty="0">
                          <a:effectLst/>
                        </a:rPr>
                        <a:t>: 1.1 </a:t>
                      </a:r>
                      <a:r>
                        <a:rPr lang="ru-RU" sz="1600" dirty="0" err="1">
                          <a:effectLst/>
                        </a:rPr>
                        <a:t>vegur</a:t>
                      </a:r>
                      <a:endParaRPr lang="ru-RU" sz="1600" dirty="0">
                        <a:effectLst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SzPts val="1000"/>
                        <a:buFont typeface="Symbol" pitchFamily="2" charset="2"/>
                        <a:buNone/>
                        <a:tabLst>
                          <a:tab pos="1371600" algn="l"/>
                        </a:tabLst>
                      </a:pPr>
                      <a:r>
                        <a:rPr lang="ru-RU" sz="1600" dirty="0">
                          <a:effectLst/>
                        </a:rPr>
                        <a:t>Время выполнения: не дольше 1с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6" marR="44006" marT="44006" marB="44006"/>
                </a:tc>
                <a:extLst>
                  <a:ext uri="{0D108BD9-81ED-4DB2-BD59-A6C34878D82A}">
                    <a16:rowId xmlns:a16="http://schemas.microsoft.com/office/drawing/2014/main" val="160920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Тестирование </a:t>
            </a:r>
            <a:r>
              <a:rPr lang="en-US" b="1" dirty="0"/>
              <a:t>API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API</a:t>
            </a:r>
            <a:r>
              <a:rPr lang="ru-RU" dirty="0"/>
              <a:t> любого приложения — это очень критичный компонент. Он обеспечивает связь между клиентским приложением и сервером (или общение между </a:t>
            </a:r>
            <a:r>
              <a:rPr lang="ru-RU" dirty="0" err="1"/>
              <a:t>микросервисами</a:t>
            </a:r>
            <a:r>
              <a:rPr lang="ru-RU" dirty="0"/>
              <a:t>), реализует бизнес-процессы, предоставляет пользователям сервисы, которые несут пользу. </a:t>
            </a:r>
          </a:p>
        </p:txBody>
      </p:sp>
    </p:spTree>
    <p:extLst>
      <p:ext uri="{BB962C8B-B14F-4D97-AF65-F5344CB8AC3E}">
        <p14:creationId xmlns:p14="http://schemas.microsoft.com/office/powerpoint/2010/main" val="380827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Тестирование </a:t>
            </a:r>
            <a:r>
              <a:rPr lang="en-US" b="1" dirty="0"/>
              <a:t>API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Стратегия тестирования</a:t>
            </a:r>
            <a:r>
              <a:rPr lang="ru-RU" dirty="0"/>
              <a:t> — это план проведения работ по тестированию системы или её модуля, который учитывает специфику функциональности и зависимости с другими компонентами системы и платформы. </a:t>
            </a:r>
          </a:p>
        </p:txBody>
      </p:sp>
    </p:spTree>
    <p:extLst>
      <p:ext uri="{BB962C8B-B14F-4D97-AF65-F5344CB8AC3E}">
        <p14:creationId xmlns:p14="http://schemas.microsoft.com/office/powerpoint/2010/main" val="29284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Функциональное тестирования API</a:t>
            </a:r>
            <a:r>
              <a:rPr lang="ru-RU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Основные цели</a:t>
            </a:r>
          </a:p>
          <a:p>
            <a:pPr lvl="1"/>
            <a:r>
              <a:rPr lang="ru-RU" dirty="0"/>
              <a:t>убедиться, что в реализованном серверном приложении нет багов, оно ведёт себя так, как мы ожидаем;</a:t>
            </a:r>
            <a:endParaRPr lang="ru-RU" sz="3600" dirty="0"/>
          </a:p>
          <a:p>
            <a:pPr lvl="1"/>
            <a:r>
              <a:rPr lang="ru-RU" dirty="0"/>
              <a:t>убедиться, что документация </a:t>
            </a:r>
            <a:r>
              <a:rPr lang="ru-RU" i="1" dirty="0"/>
              <a:t>API,</a:t>
            </a:r>
            <a:r>
              <a:rPr lang="ru-RU" dirty="0"/>
              <a:t> предоставленная разработчиками, соответствует действительности;</a:t>
            </a:r>
            <a:endParaRPr lang="ru-RU" sz="3600" dirty="0"/>
          </a:p>
          <a:p>
            <a:pPr lvl="1"/>
            <a:r>
              <a:rPr lang="ru-RU" dirty="0"/>
              <a:t>сократить регрессию кода между релизами баг-фиксами.</a:t>
            </a:r>
            <a:endParaRPr lang="ru-RU" sz="3600" dirty="0"/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37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Контрактное тестирование API</a:t>
            </a:r>
            <a:r>
              <a:rPr lang="ru-RU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Проверяем документацию API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i="1" dirty="0" err="1"/>
              <a:t>Эндпоинт</a:t>
            </a:r>
            <a:r>
              <a:rPr lang="ru-RU" i="1" dirty="0"/>
              <a:t> (</a:t>
            </a:r>
            <a:r>
              <a:rPr lang="ru-RU" i="1" dirty="0" err="1"/>
              <a:t>endpoint</a:t>
            </a:r>
            <a:r>
              <a:rPr lang="ru-RU" i="1" dirty="0"/>
              <a:t>)</a:t>
            </a:r>
            <a:r>
              <a:rPr lang="ru-RU" dirty="0"/>
              <a:t> — это ссылка, по которой мы можем получить определенные ресурсы</a:t>
            </a:r>
          </a:p>
          <a:p>
            <a:pPr marL="0" indent="0" algn="just">
              <a:buNone/>
            </a:pPr>
            <a:r>
              <a:rPr lang="ru-RU" b="1" dirty="0"/>
              <a:t>Основные цели</a:t>
            </a:r>
          </a:p>
          <a:p>
            <a:pPr algn="just"/>
            <a:r>
              <a:rPr lang="ru-RU" i="1" dirty="0" err="1"/>
              <a:t>эндпоинты</a:t>
            </a:r>
            <a:r>
              <a:rPr lang="ru-RU" i="1" dirty="0"/>
              <a:t> -</a:t>
            </a:r>
            <a:r>
              <a:rPr lang="ru-RU" dirty="0"/>
              <a:t> названы корректно</a:t>
            </a:r>
          </a:p>
          <a:p>
            <a:pPr algn="just"/>
            <a:r>
              <a:rPr lang="ru-RU" dirty="0"/>
              <a:t>отдаваемые ресурсы правильного типа</a:t>
            </a:r>
          </a:p>
          <a:p>
            <a:pPr algn="just"/>
            <a:r>
              <a:rPr lang="ru-RU" dirty="0"/>
              <a:t>отсутствует </a:t>
            </a:r>
            <a:r>
              <a:rPr lang="ru-RU" dirty="0" err="1"/>
              <a:t>дублирующаяся</a:t>
            </a:r>
            <a:r>
              <a:rPr lang="ru-RU" dirty="0"/>
              <a:t> функциональность</a:t>
            </a:r>
          </a:p>
          <a:p>
            <a:pPr algn="just"/>
            <a:r>
              <a:rPr lang="ru-RU" dirty="0"/>
              <a:t>все необходимые функции реализованы</a:t>
            </a:r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377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Аспекты контрактном тестировании: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Эндпоинты</a:t>
            </a:r>
            <a:r>
              <a:rPr lang="ru-RU" dirty="0"/>
              <a:t> должны называться существительными, </a:t>
            </a:r>
            <a:r>
              <a:rPr lang="ru-RU" i="1" dirty="0"/>
              <a:t>HTTP</a:t>
            </a:r>
            <a:r>
              <a:rPr lang="ru-RU" dirty="0"/>
              <a:t>-метод отвечает за название действия, которое мы хотим совершить.</a:t>
            </a:r>
            <a:endParaRPr lang="ru-RU" sz="4000" dirty="0"/>
          </a:p>
          <a:p>
            <a:r>
              <a:rPr lang="ru-RU" b="1" dirty="0"/>
              <a:t>Правильно:</a:t>
            </a:r>
            <a:r>
              <a:rPr lang="ru-RU" dirty="0"/>
              <a:t> </a:t>
            </a:r>
          </a:p>
          <a:p>
            <a:pPr marL="457200" lvl="1" indent="0">
              <a:buNone/>
            </a:pPr>
            <a:r>
              <a:rPr lang="ru-RU" dirty="0"/>
              <a:t>POST /</a:t>
            </a:r>
            <a:r>
              <a:rPr lang="ru-RU" dirty="0" err="1"/>
              <a:t>users</a:t>
            </a:r>
            <a:r>
              <a:rPr lang="ru-RU" dirty="0"/>
              <a:t> — </a:t>
            </a:r>
            <a:r>
              <a:rPr lang="ru-RU" dirty="0" err="1"/>
              <a:t>эндпоинт</a:t>
            </a:r>
            <a:r>
              <a:rPr lang="ru-RU" dirty="0"/>
              <a:t> добавляет пользователя. </a:t>
            </a:r>
          </a:p>
          <a:p>
            <a:pPr marL="457200" lvl="1" indent="0">
              <a:buNone/>
            </a:pPr>
            <a:r>
              <a:rPr lang="ru-RU" dirty="0"/>
              <a:t>GET /</a:t>
            </a:r>
            <a:r>
              <a:rPr lang="ru-RU" dirty="0" err="1"/>
              <a:t>users</a:t>
            </a:r>
            <a:r>
              <a:rPr lang="ru-RU" dirty="0"/>
              <a:t> — </a:t>
            </a:r>
            <a:r>
              <a:rPr lang="ru-RU" dirty="0" err="1"/>
              <a:t>эндпоинт</a:t>
            </a:r>
            <a:r>
              <a:rPr lang="ru-RU" dirty="0"/>
              <a:t> для получения списка пользователей.</a:t>
            </a:r>
            <a:endParaRPr lang="ru-RU" sz="3600" dirty="0"/>
          </a:p>
          <a:p>
            <a:r>
              <a:rPr lang="ru-RU" b="1" dirty="0"/>
              <a:t>Неправильно:</a:t>
            </a:r>
            <a:r>
              <a:rPr lang="ru-RU" dirty="0"/>
              <a:t> </a:t>
            </a:r>
          </a:p>
          <a:p>
            <a:pPr marL="457200" lvl="1" indent="0">
              <a:buNone/>
            </a:pPr>
            <a:r>
              <a:rPr lang="ru-RU" dirty="0"/>
              <a:t>POST /</a:t>
            </a:r>
            <a:r>
              <a:rPr lang="ru-RU" dirty="0" err="1"/>
              <a:t>addUsers</a:t>
            </a:r>
            <a:r>
              <a:rPr lang="ru-RU" dirty="0"/>
              <a:t>. За действие отвечает </a:t>
            </a:r>
            <a:r>
              <a:rPr lang="ru-RU" i="1" dirty="0"/>
              <a:t>HTTP</a:t>
            </a:r>
            <a:r>
              <a:rPr lang="ru-RU" dirty="0"/>
              <a:t>-метод, нет необходимости дублировать в названии действие. Это правило справедливо для </a:t>
            </a:r>
            <a:r>
              <a:rPr lang="ru-RU" i="1" dirty="0" err="1"/>
              <a:t>RESTful</a:t>
            </a:r>
            <a:r>
              <a:rPr lang="ru-RU" dirty="0" err="1"/>
              <a:t>сервисов</a:t>
            </a:r>
            <a:r>
              <a:rPr lang="ru-RU" dirty="0"/>
              <a:t> и не нарушает его философию. Если мы тестируем другой вид сервиса (например, </a:t>
            </a:r>
            <a:r>
              <a:rPr lang="ru-RU" i="1" dirty="0"/>
              <a:t>SOAP</a:t>
            </a:r>
            <a:r>
              <a:rPr lang="ru-RU" dirty="0"/>
              <a:t>), то такие имена допустимы.</a:t>
            </a:r>
            <a:endParaRPr lang="ru-RU" sz="3600" dirty="0"/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407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Аспекты контрактном тестировании: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2. Для получения конкретной сущности используются два варианта: параметр пути и параметр запроса.</a:t>
            </a:r>
          </a:p>
          <a:p>
            <a:r>
              <a:rPr lang="ru-RU" b="1" dirty="0"/>
              <a:t>Пример параметра пути:</a:t>
            </a:r>
            <a:r>
              <a:rPr lang="ru-RU" dirty="0"/>
              <a:t> </a:t>
            </a:r>
          </a:p>
          <a:p>
            <a:pPr marL="457200" lvl="1" indent="0">
              <a:buNone/>
            </a:pPr>
            <a:r>
              <a:rPr lang="ru-RU" dirty="0"/>
              <a:t>/</a:t>
            </a:r>
            <a:r>
              <a:rPr lang="ru-RU" dirty="0" err="1"/>
              <a:t>users</a:t>
            </a:r>
            <a:r>
              <a:rPr lang="ru-RU" dirty="0"/>
              <a:t>/1 — получить пользователя с </a:t>
            </a:r>
            <a:r>
              <a:rPr lang="ru-RU" dirty="0" err="1"/>
              <a:t>id</a:t>
            </a:r>
            <a:r>
              <a:rPr lang="ru-RU" dirty="0"/>
              <a:t> = 1. В данном случае «1» и является тем самым параметром пути (</a:t>
            </a:r>
            <a:r>
              <a:rPr lang="ru-RU" i="1" dirty="0" err="1"/>
              <a:t>Path</a:t>
            </a:r>
            <a:r>
              <a:rPr lang="ru-RU" i="1" dirty="0"/>
              <a:t> </a:t>
            </a:r>
            <a:r>
              <a:rPr lang="ru-RU" i="1" dirty="0" err="1"/>
              <a:t>params</a:t>
            </a:r>
            <a:r>
              <a:rPr lang="ru-RU" dirty="0"/>
              <a:t>).</a:t>
            </a:r>
          </a:p>
          <a:p>
            <a:r>
              <a:rPr lang="ru-RU" b="1" dirty="0"/>
              <a:t>Пример параметра запроса:</a:t>
            </a:r>
            <a:r>
              <a:rPr lang="ru-RU" dirty="0"/>
              <a:t> </a:t>
            </a:r>
          </a:p>
          <a:p>
            <a:pPr marL="457200" lvl="1" indent="0">
              <a:buNone/>
            </a:pPr>
            <a:r>
              <a:rPr lang="ru-RU" dirty="0"/>
              <a:t>/</a:t>
            </a:r>
            <a:r>
              <a:rPr lang="ru-RU" dirty="0" err="1"/>
              <a:t>users?id</a:t>
            </a:r>
            <a:r>
              <a:rPr lang="ru-RU" dirty="0"/>
              <a:t>=1 —то же самое, но другим стилем.</a:t>
            </a:r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639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Аспекты контрактном тестировании: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3. Ответ от сервера на запрос всегда должен сопровождаться корректным </a:t>
            </a:r>
            <a:r>
              <a:rPr lang="ru-RU" b="1" dirty="0"/>
              <a:t>статус-кодом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При </a:t>
            </a:r>
            <a:r>
              <a:rPr lang="ru-RU" i="1" dirty="0"/>
              <a:t>успешном запросе</a:t>
            </a:r>
            <a:r>
              <a:rPr lang="ru-RU" dirty="0"/>
              <a:t> мы должны получать 200-е ответы (200, 201, 204).</a:t>
            </a:r>
            <a:endParaRPr lang="ru-RU" sz="3600" dirty="0"/>
          </a:p>
          <a:p>
            <a:pPr lvl="1"/>
            <a:r>
              <a:rPr lang="ru-RU" dirty="0"/>
              <a:t>При </a:t>
            </a:r>
            <a:r>
              <a:rPr lang="ru-RU" i="1" dirty="0"/>
              <a:t>некорректном</a:t>
            </a:r>
            <a:r>
              <a:rPr lang="ru-RU" dirty="0"/>
              <a:t> (ошибка в данных, которые мы пытаемся передать) — 400-е (401, 404, 405, 415).</a:t>
            </a:r>
            <a:endParaRPr lang="ru-RU" sz="3600" dirty="0"/>
          </a:p>
          <a:p>
            <a:pPr lvl="1"/>
            <a:r>
              <a:rPr lang="ru-RU" dirty="0"/>
              <a:t>Если возникла </a:t>
            </a:r>
            <a:r>
              <a:rPr lang="ru-RU" i="1" dirty="0"/>
              <a:t>ошибка сервера</a:t>
            </a:r>
            <a:r>
              <a:rPr lang="ru-RU" dirty="0"/>
              <a:t>, то мы получаем в ответ 500-е коды ошибок (500, 502, 504).</a:t>
            </a:r>
            <a:endParaRPr lang="ru-RU" sz="3600" dirty="0"/>
          </a:p>
          <a:p>
            <a:pPr lvl="1"/>
            <a:r>
              <a:rPr lang="ru-RU" dirty="0"/>
              <a:t>Есть еще кейсы, когда в ответ приходит </a:t>
            </a:r>
            <a:r>
              <a:rPr lang="ru-RU" i="1" dirty="0" err="1"/>
              <a:t>редирект</a:t>
            </a:r>
            <a:r>
              <a:rPr lang="ru-RU" i="1" dirty="0"/>
              <a:t> на другой ресурс</a:t>
            </a:r>
            <a:r>
              <a:rPr lang="ru-RU" dirty="0"/>
              <a:t>. Это 300-е коды ответов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186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1DBC0-F1EA-B748-BCC6-B70362A9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Аспекты контрактном тестировании: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2534AD-D7DE-E84E-8AF8-4CE23A10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4. Именование полей в одном стиле </a:t>
            </a:r>
          </a:p>
          <a:p>
            <a:pPr lvl="1"/>
            <a:r>
              <a:rPr lang="ru-RU" b="1" dirty="0"/>
              <a:t>Правильный</a:t>
            </a:r>
            <a:r>
              <a:rPr lang="en-US" b="1" dirty="0"/>
              <a:t> </a:t>
            </a:r>
            <a:r>
              <a:rPr lang="en-US" b="1" dirty="0" err="1"/>
              <a:t>json</a:t>
            </a:r>
            <a:r>
              <a:rPr lang="en-US" b="1" dirty="0"/>
              <a:t>:</a:t>
            </a:r>
            <a:r>
              <a:rPr lang="en-US" dirty="0"/>
              <a:t> { “fieldName1” : 1, “fieldName2”: “some text” }</a:t>
            </a:r>
            <a:endParaRPr lang="ru-RU" sz="3600" dirty="0"/>
          </a:p>
          <a:p>
            <a:pPr lvl="1"/>
            <a:r>
              <a:rPr lang="ru-RU" b="1" dirty="0"/>
              <a:t>Неправильный</a:t>
            </a:r>
            <a:r>
              <a:rPr lang="en-US" b="1" dirty="0"/>
              <a:t> </a:t>
            </a:r>
            <a:r>
              <a:rPr lang="en-US" b="1" dirty="0" err="1"/>
              <a:t>json</a:t>
            </a:r>
            <a:r>
              <a:rPr lang="en-US" b="1" dirty="0"/>
              <a:t>:</a:t>
            </a:r>
            <a:r>
              <a:rPr lang="en-US" dirty="0"/>
              <a:t> { “fieldName1” : 1, “field-name2”: “some text” }</a:t>
            </a:r>
            <a:r>
              <a:rPr lang="ru-RU" dirty="0"/>
              <a:t>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5. Желательна возможность фильтрации, пагинации, сортировки. Здесь необходимо понимание того, какие запросы где используются на клиентском приложении. Далеко не всегда необходима пагинация.</a:t>
            </a:r>
            <a:endParaRPr lang="ru-RU" sz="4000" dirty="0"/>
          </a:p>
          <a:p>
            <a:pPr marL="0" indent="0">
              <a:buNone/>
            </a:pPr>
            <a:r>
              <a:rPr lang="ru-RU" dirty="0"/>
              <a:t>6. </a:t>
            </a:r>
            <a:r>
              <a:rPr lang="ru-RU" dirty="0" err="1"/>
              <a:t>Версионирование</a:t>
            </a:r>
            <a:r>
              <a:rPr lang="ru-RU" dirty="0"/>
              <a:t>. Для корректной работы прошлых версий в </a:t>
            </a:r>
            <a:r>
              <a:rPr lang="ru-RU" i="1" dirty="0"/>
              <a:t>URL</a:t>
            </a:r>
            <a:r>
              <a:rPr lang="ru-RU" dirty="0"/>
              <a:t>-запросе обычно есть параметр, указывающий версию (</a:t>
            </a:r>
            <a:r>
              <a:rPr lang="ru-RU" i="1" dirty="0"/>
              <a:t>/v1, /v2</a:t>
            </a:r>
            <a:r>
              <a:rPr lang="ru-RU" dirty="0"/>
              <a:t> и т.д.). Это важно, потому что текущие клиенты могут сломаться при выпуске новой версии </a:t>
            </a:r>
            <a:r>
              <a:rPr lang="ru-RU" i="1" dirty="0"/>
              <a:t>API</a:t>
            </a:r>
            <a:r>
              <a:rPr lang="ru-RU" dirty="0"/>
              <a:t>, и важно сохранить возможность пользоваться любой версией.</a:t>
            </a:r>
            <a:br>
              <a:rPr lang="ru-RU" dirty="0"/>
            </a:b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40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1186</Words>
  <Application>Microsoft Macintosh PowerPoint</Application>
  <PresentationFormat>Широкоэкранный</PresentationFormat>
  <Paragraphs>118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 Тестирование API</vt:lpstr>
      <vt:lpstr>Тестирование API</vt:lpstr>
      <vt:lpstr>Тестирование API</vt:lpstr>
      <vt:lpstr>Функциональное тестирования API </vt:lpstr>
      <vt:lpstr>Контрактное тестирование API </vt:lpstr>
      <vt:lpstr>Аспекты контрактном тестировании: </vt:lpstr>
      <vt:lpstr>Аспекты контрактном тестировании: </vt:lpstr>
      <vt:lpstr>Аспекты контрактном тестировании: </vt:lpstr>
      <vt:lpstr>Аспекты контрактном тестировании: </vt:lpstr>
      <vt:lpstr>Группы сценариев для тест-кейсов: </vt:lpstr>
      <vt:lpstr>Группы сценариев для тест-кейсов: </vt:lpstr>
      <vt:lpstr>Параметры Get запроса api/pets : </vt:lpstr>
      <vt:lpstr>Базовый позитивный случай:  </vt:lpstr>
      <vt:lpstr>Тестирования POST запросов  </vt:lpstr>
      <vt:lpstr>Тестирования POST запросов  </vt:lpstr>
      <vt:lpstr>Базовый позитивный случай: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Автоматизированное тестирование</dc:title>
  <dc:creator>Алексей Черняков</dc:creator>
  <cp:lastModifiedBy>Алексей Черняков</cp:lastModifiedBy>
  <cp:revision>47</cp:revision>
  <dcterms:created xsi:type="dcterms:W3CDTF">2021-10-25T14:40:27Z</dcterms:created>
  <dcterms:modified xsi:type="dcterms:W3CDTF">2022-04-22T09:35:32Z</dcterms:modified>
</cp:coreProperties>
</file>